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3" r:id="rId3"/>
    <p:sldId id="264" r:id="rId4"/>
    <p:sldId id="261" r:id="rId5"/>
    <p:sldId id="258" r:id="rId6"/>
    <p:sldId id="262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07D"/>
    <a:srgbClr val="008FFA"/>
    <a:srgbClr val="198566"/>
    <a:srgbClr val="008000"/>
    <a:srgbClr val="59A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9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6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7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17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51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2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77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06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84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22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36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0C2D-9E8C-42B4-A2BF-E172FC7E479B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9D7C-8614-42A1-8D6F-9171CE84C5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4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08CF5-095F-4D98-81F8-EA22518A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0" y="1229359"/>
            <a:ext cx="7782560" cy="1452881"/>
          </a:xfrm>
        </p:spPr>
        <p:txBody>
          <a:bodyPr anchor="b">
            <a:normAutofit fontScale="90000"/>
          </a:bodyPr>
          <a:lstStyle/>
          <a:p>
            <a:r>
              <a:rPr lang="hu-HU" sz="3200" b="1" spc="400" dirty="0">
                <a:solidFill>
                  <a:srgbClr val="4AB07D"/>
                </a:solidFill>
              </a:rPr>
              <a:t>PÁZMÁNY PÉTER KATOLIKUS EGYETEM </a:t>
            </a:r>
            <a:br>
              <a:rPr lang="hu-HU" sz="3200" b="1" dirty="0">
                <a:solidFill>
                  <a:srgbClr val="0070C0"/>
                </a:solidFill>
              </a:rPr>
            </a:br>
            <a:br>
              <a:rPr lang="hu-HU" sz="3200" b="1" dirty="0">
                <a:solidFill>
                  <a:srgbClr val="0070C0"/>
                </a:solidFill>
              </a:rPr>
            </a:br>
            <a:r>
              <a:rPr lang="hu-HU" sz="5300" b="1" spc="1280" dirty="0">
                <a:solidFill>
                  <a:srgbClr val="4AB07D"/>
                </a:solidFill>
                <a:latin typeface="+mn-lt"/>
              </a:rPr>
              <a:t>TEREMTÉSVÉDELMI KUTATÓINTÉZET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0A3109-4344-465A-A916-677C3B0E4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350" y="3428999"/>
            <a:ext cx="8498840" cy="980441"/>
          </a:xfrm>
        </p:spPr>
        <p:txBody>
          <a:bodyPr anchor="t">
            <a:normAutofit fontScale="25000" lnSpcReduction="20000"/>
          </a:bodyPr>
          <a:lstStyle/>
          <a:p>
            <a:r>
              <a:rPr lang="hu-HU" sz="14400" b="1" spc="400" dirty="0">
                <a:solidFill>
                  <a:srgbClr val="4AB07D"/>
                </a:solidFill>
              </a:rPr>
              <a:t>A TESTI - LELKI EGÉSZSÉG, </a:t>
            </a:r>
          </a:p>
          <a:p>
            <a:r>
              <a:rPr lang="hu-HU" sz="14400" b="1" spc="400" dirty="0">
                <a:solidFill>
                  <a:srgbClr val="4AB07D"/>
                </a:solidFill>
              </a:rPr>
              <a:t>EMBER ÉS KÖRNYEZET KAPCSOLATA </a:t>
            </a:r>
          </a:p>
          <a:p>
            <a:pPr algn="l"/>
            <a:endParaRPr lang="hu-HU" sz="16000" i="1" dirty="0">
              <a:solidFill>
                <a:srgbClr val="4AB07D"/>
              </a:solidFill>
            </a:endParaRPr>
          </a:p>
          <a:p>
            <a:r>
              <a:rPr lang="hu-HU" sz="16000" i="1" dirty="0">
                <a:solidFill>
                  <a:srgbClr val="4AB07D"/>
                </a:solidFill>
              </a:rPr>
              <a:t>Nyitó workshop</a:t>
            </a:r>
            <a:endParaRPr lang="hu-HU" sz="11200" dirty="0">
              <a:solidFill>
                <a:srgbClr val="4AB07D"/>
              </a:solidFill>
            </a:endParaRPr>
          </a:p>
          <a:p>
            <a:r>
              <a:rPr lang="hu-HU" sz="11200" dirty="0">
                <a:solidFill>
                  <a:srgbClr val="4AB07D"/>
                </a:solidFill>
              </a:rPr>
              <a:t>2022. ÁPRILIS 22. </a:t>
            </a:r>
          </a:p>
          <a:p>
            <a:r>
              <a:rPr lang="hu-HU" sz="11200" dirty="0">
                <a:solidFill>
                  <a:srgbClr val="4AB07D"/>
                </a:solidFill>
              </a:rPr>
              <a:t>09.30- 16.00</a:t>
            </a:r>
          </a:p>
          <a:p>
            <a:r>
              <a:rPr lang="hu-HU" sz="11200" dirty="0">
                <a:solidFill>
                  <a:srgbClr val="002060"/>
                </a:solidFill>
              </a:rPr>
              <a:t>                                          </a:t>
            </a:r>
            <a:r>
              <a:rPr lang="hu-HU" sz="17600" dirty="0">
                <a:solidFill>
                  <a:srgbClr val="002060"/>
                </a:solidFill>
              </a:rPr>
              <a:t>TVKI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F20C92-691B-4E95-9727-A679E60C3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1" b="1680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B6E2509-92B9-4F43-9536-82D40137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10" y="6000750"/>
            <a:ext cx="215519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4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B02B8C-06F4-4E0F-BA6C-C211393F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893040" y="410843"/>
            <a:ext cx="558800" cy="45719"/>
          </a:xfrm>
        </p:spPr>
        <p:txBody>
          <a:bodyPr>
            <a:normAutofit fontScale="90000"/>
          </a:bodyPr>
          <a:lstStyle/>
          <a:p>
            <a:endParaRPr lang="hu-HU" b="1" dirty="0">
              <a:solidFill>
                <a:srgbClr val="4AB07D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0D101A-C6F5-488D-92E6-608FD137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629920"/>
            <a:ext cx="8392160" cy="6299200"/>
          </a:xfr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2022 januárjában alakult meg a </a:t>
            </a:r>
          </a:p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4AB07D"/>
                </a:solidFill>
              </a:rPr>
              <a:t>Pázmány </a:t>
            </a:r>
            <a:r>
              <a:rPr kumimoji="0" lang="hu-HU" sz="3200" b="1" i="0" u="none" strike="noStrike" kern="1200" cap="none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Péter Katolikus Egyetemen a </a:t>
            </a:r>
          </a:p>
          <a:p>
            <a:pPr marL="0" indent="0" algn="ctr">
              <a:buNone/>
              <a:defRPr/>
            </a:pPr>
            <a:endParaRPr kumimoji="0" lang="hu-HU" sz="1800" b="1" i="0" u="none" strike="noStrike" kern="1200" cap="none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r>
              <a:rPr kumimoji="0" lang="hu-HU" sz="3800" b="1" i="0" u="none" strike="noStrike" kern="1200" cap="none" spc="41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Teremtésvédelmi Kutatóintézet (TVKI)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TVKI vezetője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Zlinszky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János, PhD,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egyetemi docens, szakbiológus, doktori fokozatát a University of </a:t>
            </a:r>
            <a:r>
              <a:rPr kumimoji="0" 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Ulster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kumimoji="0" 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szerezte. Számos felsőoktatási intézmény állandó oktatója. A fenntartható fejlődés és a környezetpolitika szakértője. Külföldi felsőoktatási intézményekkel való kapcsolata -, valamint tanácsadó- és kutató munkája sok évtizedes.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TVKI hivatása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tudományos közéletben és a társadalmi nyilvánosság előtt zajló klímavédelemmel, környezetvédelemmel és fenntarthatósággal kapcsolatos vitákban közérthetően és következetesen megjeleníteni a magyar társadalom működésének sajátosságait és történelmi gyökerein, hagyományain alapuló kutatói szemléletet, valamint szakmai kutatási eredményeket és gyakorlatot. Feladata, hogy a tömegkommunikáció eszközein keresztül is hiteles módon tájékoztassa a klímavédelem sajátosan magyar megközelítéséről a társadalmat, és ezzel kapcsolatosan párbeszédet folytasson a széles nyilvánosság bevonásával. Így sor kerül társadalmi szemléletformáló programok szervezésére,  pedagógiai szempontból a fentiek szerint specializált oktatási tananyagok készítésére, továbbá a teremtésvédelem tudományos elvein és eredményein alapuló érdekérvényesítő tevékenység kiszélesítésére.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200" dirty="0">
                <a:solidFill>
                  <a:srgbClr val="4AB07D"/>
                </a:solidFill>
                <a:latin typeface="Calibri" panose="020F0502020204030204"/>
              </a:rPr>
              <a:t>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561E58-5D4B-48E3-AD2C-ACABA822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D9E03EC-15A5-494F-B3A2-548F51A05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17" y="35901"/>
            <a:ext cx="206672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1B3723-EFA4-4BDF-BEEC-619619F2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880" y="375920"/>
            <a:ext cx="8707120" cy="1335088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TESTI - LELKI EGÉSZSÉG, </a:t>
            </a:r>
            <a:b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EMBER ÉS KÖRNYEZET KAPCSOLATA </a:t>
            </a:r>
            <a:b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010197-5CAC-47A3-AD62-0F9128FB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0" y="1910080"/>
            <a:ext cx="7640320" cy="4592320"/>
          </a:xfrm>
        </p:spPr>
        <p:txBody>
          <a:bodyPr>
            <a:normAutofit fontScale="85000" lnSpcReduction="20000"/>
          </a:bodyPr>
          <a:lstStyle/>
          <a:p>
            <a:r>
              <a:rPr lang="hu-HU" dirty="0">
                <a:solidFill>
                  <a:srgbClr val="4AB07D"/>
                </a:solidFill>
              </a:rPr>
              <a:t>A Kutatóintézet, a távolabbi és a közelmúlt megrázó eseményei nyomán kötelességének érzi, hogy ráirányítsa a kutatók, a döntéshozók, az egyetemi hallgatók valamint a média figyelmét arra, hogy beteg Földünk állapota az ember testi-lelki sebeit hordja magán, ugyanakkor van út a gyógyulásra. </a:t>
            </a:r>
          </a:p>
          <a:p>
            <a:r>
              <a:rPr lang="hu-HU" dirty="0">
                <a:solidFill>
                  <a:srgbClr val="4AB07D"/>
                </a:solidFill>
              </a:rPr>
              <a:t>A 2022. évi január 1-ei Béke Világnapon a Szentatya a „tartós béke” eszközének nevezte a generációk, az oktatás és a munka világa közötti párbeszédet.</a:t>
            </a:r>
          </a:p>
          <a:p>
            <a:r>
              <a:rPr lang="hu-HU" dirty="0">
                <a:solidFill>
                  <a:srgbClr val="4AB07D"/>
                </a:solidFill>
              </a:rPr>
              <a:t>A gyógyulás első lépése ebben a párbeszédben formálódhat. A testi- és lelki egészség és annak alkotmányos vetületeit bemutató mini-konferencia elsődleges célja egy olyan együtt-gondolkodás elindítása, ahol a gyógyulás útkeresésében kérdésfeltevések és válaszok egyaránt megjelennek.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38D710-7F43-472B-B2F6-AD797872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6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22CBF5-A913-41F8-9C99-334540C9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tabLst/>
              <a:defRPr/>
            </a:pPr>
            <a: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 TESTI - LELKI EGÉSZSÉG, </a:t>
            </a:r>
            <a:b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EMBER ÉS KÖRNYEZET KAPCSOLATA </a:t>
            </a:r>
            <a:b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b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workshop</a:t>
            </a:r>
            <a:b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endParaRPr lang="hu-HU" sz="37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53953B-FF14-4436-9A19-DAA44DE1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1" y="978932"/>
            <a:ext cx="8087360" cy="4416028"/>
          </a:xfrm>
        </p:spPr>
        <p:txBody>
          <a:bodyPr anchor="ctr">
            <a:noAutofit/>
          </a:bodyPr>
          <a:lstStyle/>
          <a:p>
            <a:pPr marL="45720" indent="0">
              <a:buNone/>
            </a:pPr>
            <a:endParaRPr lang="hu-HU" sz="3200" dirty="0"/>
          </a:p>
          <a:p>
            <a:pPr marL="45720" indent="0">
              <a:buNone/>
            </a:pPr>
            <a:endParaRPr lang="hu-HU" sz="3200" dirty="0"/>
          </a:p>
          <a:p>
            <a:pPr marL="45720" indent="0">
              <a:buNone/>
            </a:pPr>
            <a:r>
              <a:rPr lang="hu-HU" sz="2400" dirty="0">
                <a:solidFill>
                  <a:srgbClr val="59A17B"/>
                </a:solidFill>
              </a:rPr>
              <a:t>Időpont:     </a:t>
            </a:r>
            <a:r>
              <a:rPr lang="hu-HU" sz="4400" b="1" dirty="0">
                <a:solidFill>
                  <a:srgbClr val="59A17B"/>
                </a:solidFill>
              </a:rPr>
              <a:t>2022. április 28. 9.30-16.00</a:t>
            </a:r>
          </a:p>
          <a:p>
            <a:pPr marL="45720" indent="0">
              <a:buNone/>
            </a:pPr>
            <a:endParaRPr lang="hu-HU" sz="3200" b="1" dirty="0">
              <a:solidFill>
                <a:srgbClr val="59A17B"/>
              </a:solidFill>
            </a:endParaRPr>
          </a:p>
          <a:p>
            <a:pPr marL="45720" indent="0">
              <a:buNone/>
            </a:pPr>
            <a:r>
              <a:rPr lang="hu-HU" sz="2400" dirty="0">
                <a:solidFill>
                  <a:srgbClr val="59A17B"/>
                </a:solidFill>
              </a:rPr>
              <a:t>Helyszín:     </a:t>
            </a:r>
            <a:r>
              <a:rPr lang="hu-HU" sz="3600" b="1" dirty="0">
                <a:solidFill>
                  <a:srgbClr val="59A17B"/>
                </a:solidFill>
              </a:rPr>
              <a:t>Szent II. János Pál Pápa Díszterem</a:t>
            </a:r>
          </a:p>
          <a:p>
            <a:pPr marL="45720" indent="0" algn="ctr">
              <a:buNone/>
            </a:pPr>
            <a:r>
              <a:rPr lang="hu-HU" sz="2400" b="1" dirty="0">
                <a:solidFill>
                  <a:srgbClr val="59A17B"/>
                </a:solidFill>
              </a:rPr>
              <a:t>	     1088 Budapest, Szentkirályi u. 28. II. emelet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1ACD3-ABF4-4ECD-AA4D-3654214F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778232"/>
            <a:ext cx="2278672" cy="92736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A66C1C8-52D1-4641-8B36-32A4787E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D3FF637-C2D0-45E4-ACF0-D91F8400C857}"/>
              </a:ext>
            </a:extLst>
          </p:cNvPr>
          <p:cNvSpPr txBox="1"/>
          <p:nvPr/>
        </p:nvSpPr>
        <p:spPr>
          <a:xfrm>
            <a:off x="3833865" y="609600"/>
            <a:ext cx="771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4AB07D"/>
                </a:solidFill>
              </a:rPr>
              <a:t>WORKSHOP  A TESTI - LELKI EGÉSZSÉG, EMBER ÉS KÖRNYEZET KAPCSOLATA </a:t>
            </a:r>
          </a:p>
        </p:txBody>
      </p:sp>
    </p:spTree>
    <p:extLst>
      <p:ext uri="{BB962C8B-B14F-4D97-AF65-F5344CB8AC3E}">
        <p14:creationId xmlns:p14="http://schemas.microsoft.com/office/powerpoint/2010/main" val="37408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EF1414-51B4-41EF-A4C0-6EA3CE44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PÁRBESZÉD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103562-7E11-4273-A04B-FB3E7AB3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760" y="624568"/>
            <a:ext cx="8260080" cy="6233432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1985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600" b="1" dirty="0">
                <a:solidFill>
                  <a:srgbClr val="1985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CÉLJA elsősorban a vizsgált területen kérdések megfogalmazása,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600" b="1" dirty="0">
                <a:solidFill>
                  <a:srgbClr val="1985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valamint kérdés csomópontok feltárása.</a:t>
            </a:r>
            <a:endParaRPr lang="hu-HU" sz="1900" dirty="0">
              <a:solidFill>
                <a:srgbClr val="1985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hu-HU" sz="1900" dirty="0">
              <a:solidFill>
                <a:srgbClr val="4AB0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1800" u="sng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jelen mini-konferencia egyik célkitűzése </a:t>
            </a:r>
            <a:r>
              <a:rPr lang="hu-HU" sz="1800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megvizsgálni a természet és ember kapcsolatának testi-és lelki hatásait, különös tekintettel a mentális egészség és </a:t>
            </a:r>
            <a:r>
              <a:rPr lang="hu-HU" sz="1800" dirty="0" err="1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biofilia</a:t>
            </a:r>
            <a:r>
              <a:rPr lang="hu-HU" sz="1800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közös metszeteire. 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1800" u="sng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konferencia másik célja</a:t>
            </a:r>
            <a:r>
              <a:rPr lang="hu-HU" sz="1800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hogy láthatóvá tegye, hogy Magyarország Alaptörvénye és a magyar Alkotmánybíróság egyre gazdagabb gyakorlata miképpen biztosítja a testi- és lelki egészséghez való jog-, valamint az egészséges környezethez való jog érvényesülését.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hu-HU" sz="1800" dirty="0">
              <a:solidFill>
                <a:srgbClr val="4AB0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1800" u="sng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TVKI tervezi a következő években - többek közt - az alábbiak vizsgálatát: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testi-lelki egészség, mint az egyéni és társadalmi cselekvés feltétele a fenntarthatóság és klímavédelem területén.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hu-HU" sz="1800" dirty="0">
                <a:solidFill>
                  <a:srgbClr val="4AB0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Támogató jogi környezet az önazonoság autonómiájához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CB7B82-0E76-4C5E-8904-31734B27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8D622B8-66C2-4705-9165-6A2E306F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908584"/>
            <a:ext cx="2174240" cy="88364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EB5AD46-D8E6-4C92-8931-278796ECDCCB}"/>
              </a:ext>
            </a:extLst>
          </p:cNvPr>
          <p:cNvSpPr txBox="1"/>
          <p:nvPr/>
        </p:nvSpPr>
        <p:spPr>
          <a:xfrm>
            <a:off x="3830319" y="161233"/>
            <a:ext cx="8008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 A TESTI - LELKI EGÉSZSÉG, EMBER ÉS KÖRNYEZET KAPCSOLATA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6EDF02-E05F-4107-BEE7-ADE2FD9D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232" y="-123110"/>
            <a:ext cx="221536" cy="246221"/>
          </a:xfrm>
          <a:prstGeom prst="rect">
            <a:avLst/>
          </a:prstGeom>
          <a:solidFill>
            <a:srgbClr val="FDFC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cs typeface="Segoe UI" panose="020B0502040204020203" pitchFamily="34" charset="0"/>
              </a:rPr>
              <a:t>(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9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5BADFE-6AE0-4D8D-B5FC-5A021F3C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WORKSHOP PROGRAMJA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2D6DB5-B0C2-4AF9-AE0F-C6EEAB8B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894" y="640080"/>
            <a:ext cx="7304026" cy="524256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hu-HU" sz="7200" dirty="0">
              <a:solidFill>
                <a:srgbClr val="4AB07D"/>
              </a:solidFill>
            </a:endParaRPr>
          </a:p>
          <a:p>
            <a:pPr marL="0" indent="0">
              <a:buNone/>
            </a:pPr>
            <a:endParaRPr lang="hu-HU" sz="7200" dirty="0">
              <a:solidFill>
                <a:srgbClr val="4AB07D"/>
              </a:solidFill>
            </a:endParaRPr>
          </a:p>
          <a:p>
            <a:pPr marL="0" indent="0">
              <a:buNone/>
            </a:pPr>
            <a:endParaRPr lang="hu-HU" sz="7200" dirty="0">
              <a:solidFill>
                <a:srgbClr val="4AB07D"/>
              </a:solidFill>
            </a:endParaRPr>
          </a:p>
          <a:p>
            <a:pPr marL="0" indent="0" algn="ctr">
              <a:buNone/>
            </a:pPr>
            <a:r>
              <a:rPr lang="hu-HU" sz="7200" dirty="0">
                <a:solidFill>
                  <a:srgbClr val="4AB07D"/>
                </a:solidFill>
              </a:rPr>
              <a:t>PROGRAM</a:t>
            </a:r>
          </a:p>
          <a:p>
            <a:pPr marL="0" indent="0" algn="ctr">
              <a:buNone/>
            </a:pPr>
            <a:endParaRPr lang="hu-HU" sz="7200" dirty="0">
              <a:solidFill>
                <a:srgbClr val="4AB07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9.30 Ft. Dr. </a:t>
            </a:r>
            <a:r>
              <a:rPr lang="hu-HU" sz="6800" dirty="0" err="1">
                <a:solidFill>
                  <a:srgbClr val="4AB07D"/>
                </a:solidFill>
              </a:rPr>
              <a:t>Kuminetz</a:t>
            </a:r>
            <a:r>
              <a:rPr lang="hu-HU" sz="6800" dirty="0">
                <a:solidFill>
                  <a:srgbClr val="4AB07D"/>
                </a:solidFill>
              </a:rPr>
              <a:t> Géza rektor úr üdvözlete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9.40 Dr. </a:t>
            </a:r>
            <a:r>
              <a:rPr lang="hu-HU" sz="6800" dirty="0" err="1">
                <a:solidFill>
                  <a:srgbClr val="4AB07D"/>
                </a:solidFill>
              </a:rPr>
              <a:t>Zlinszky</a:t>
            </a:r>
            <a:r>
              <a:rPr lang="hu-HU" sz="6800" dirty="0">
                <a:solidFill>
                  <a:srgbClr val="4AB07D"/>
                </a:solidFill>
              </a:rPr>
              <a:t> János, PhD a TVKI intézetvezetőjének nyitó beszéde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9.00 – 11.45 </a:t>
            </a:r>
            <a:r>
              <a:rPr lang="hu-HU" sz="6800" b="1" dirty="0">
                <a:solidFill>
                  <a:srgbClr val="4AB07D"/>
                </a:solidFill>
              </a:rPr>
              <a:t>Első kerekasztal beszélgetés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Prof.Dr. </a:t>
            </a:r>
            <a:r>
              <a:rPr kumimoji="0" lang="hu-HU" sz="680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Bándi</a:t>
            </a: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 Gyula</a:t>
            </a:r>
            <a:endParaRPr lang="hu-HU" sz="6800" dirty="0">
              <a:solidFill>
                <a:srgbClr val="4AB07D"/>
              </a:solidFill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Dr. </a:t>
            </a:r>
            <a:r>
              <a:rPr kumimoji="0" lang="hu-HU" sz="680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Fajzi</a:t>
            </a: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 György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6800" dirty="0">
                <a:solidFill>
                  <a:srgbClr val="4AB07D"/>
                </a:solidFill>
              </a:rPr>
              <a:t>Dr. Fülöp Sándor, PhD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………………………………….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Dr. Mihók Barbara, PhD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11.45- 12.30 ebédszünet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hu-HU" sz="6800" dirty="0">
              <a:solidFill>
                <a:srgbClr val="4AB07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12.30 – 14.00 </a:t>
            </a:r>
            <a:r>
              <a:rPr lang="hu-HU" sz="6800" b="1" dirty="0">
                <a:solidFill>
                  <a:srgbClr val="4AB07D"/>
                </a:solidFill>
              </a:rPr>
              <a:t>Második kerekasztal beszélgetés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Prof. Dr. Szabó Marcel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Prof. Dr. </a:t>
            </a:r>
            <a:r>
              <a:rPr lang="hu-HU" sz="6800" dirty="0" err="1">
                <a:solidFill>
                  <a:srgbClr val="4AB07D"/>
                </a:solidFill>
              </a:rPr>
              <a:t>Páldy</a:t>
            </a:r>
            <a:r>
              <a:rPr lang="hu-HU" sz="6800" dirty="0">
                <a:solidFill>
                  <a:srgbClr val="4AB07D"/>
                </a:solidFill>
              </a:rPr>
              <a:t> Anna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 err="1">
                <a:solidFill>
                  <a:srgbClr val="4AB07D"/>
                </a:solidFill>
              </a:rPr>
              <a:t>Steiger</a:t>
            </a:r>
            <a:r>
              <a:rPr lang="hu-HU" sz="6800" dirty="0">
                <a:solidFill>
                  <a:srgbClr val="4AB07D"/>
                </a:solidFill>
              </a:rPr>
              <a:t> Anita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Dr. habil. </a:t>
            </a:r>
            <a:r>
              <a:rPr kumimoji="0" lang="hu-HU" sz="680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Völgyesi</a:t>
            </a:r>
            <a:r>
              <a:rPr kumimoji="0" lang="hu-HU" sz="680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ea typeface="+mn-ea"/>
                <a:cs typeface="+mn-cs"/>
              </a:rPr>
              <a:t> Levente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6800" dirty="0">
                <a:solidFill>
                  <a:srgbClr val="4AB07D"/>
                </a:solidFill>
              </a:rPr>
              <a:t>Moderátor.: Tahyné dr. Kovács Ágnes, PhD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u-HU" sz="6800" dirty="0">
              <a:solidFill>
                <a:srgbClr val="4AB07D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dirty="0">
                <a:solidFill>
                  <a:srgbClr val="4AB07D"/>
                </a:solidFill>
              </a:rPr>
              <a:t>	14.00 – 14.20 kávészünet, illetve a nyilvános program vége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b="1" dirty="0">
                <a:solidFill>
                  <a:srgbClr val="4AB07D"/>
                </a:solidFill>
              </a:rPr>
              <a:t>14.20 – 16.00 összegző megbeszélés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6800" b="1" dirty="0">
                <a:solidFill>
                  <a:srgbClr val="4AB07D"/>
                </a:solidFill>
              </a:rPr>
              <a:t>a két kerekasztal résztvevői és a TVKI körében</a:t>
            </a:r>
          </a:p>
          <a:p>
            <a:pPr marL="0" indent="0">
              <a:buNone/>
            </a:pPr>
            <a:endParaRPr lang="hu-HU" sz="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832F00-DD73-4EE8-8BB1-39BF2574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70" y="5980666"/>
            <a:ext cx="2070942" cy="8428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C8007C0-9EB7-4F54-9B48-BD77A3B6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15"/>
            <a:ext cx="356616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A56E68B-9C97-40AB-BE67-E220457745D9}"/>
              </a:ext>
            </a:extLst>
          </p:cNvPr>
          <p:cNvSpPr txBox="1"/>
          <p:nvPr/>
        </p:nvSpPr>
        <p:spPr>
          <a:xfrm>
            <a:off x="3913628" y="172721"/>
            <a:ext cx="803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 A TESTI - LELKI EGÉSZSÉG, EMBER ÉS KÖRNYEZET KAPCSOLATA </a:t>
            </a:r>
          </a:p>
        </p:txBody>
      </p:sp>
    </p:spTree>
    <p:extLst>
      <p:ext uri="{BB962C8B-B14F-4D97-AF65-F5344CB8AC3E}">
        <p14:creationId xmlns:p14="http://schemas.microsoft.com/office/powerpoint/2010/main" val="74962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F3D964-F28D-4828-9823-135EDE06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0" y="1076960"/>
            <a:ext cx="8300720" cy="61372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4AB07D"/>
                </a:solidFill>
              </a:rPr>
              <a:t>A felkért előadók bemutatása – első kerekasztal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D2BE0-8B8B-417A-BC44-2E758352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0" y="1825625"/>
            <a:ext cx="7359869" cy="4351338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Prof.Dr.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Bándi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Gyula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</a:t>
            </a:r>
            <a:r>
              <a:rPr lang="hu-HU" sz="1800" dirty="0" err="1">
                <a:solidFill>
                  <a:srgbClr val="4AB07D"/>
                </a:solidFill>
                <a:latin typeface="Calibri" panose="020F0502020204030204"/>
              </a:rPr>
              <a:t>ogász</a:t>
            </a:r>
            <a:r>
              <a:rPr lang="hu-HU" sz="1800" dirty="0">
                <a:solidFill>
                  <a:srgbClr val="4AB07D"/>
                </a:solidFill>
                <a:latin typeface="Calibri" panose="020F0502020204030204"/>
              </a:rPr>
              <a:t>, tanszékvezető egyetemi tanár, 2017 óta zöld ombudsman (alapvető jogok biztosának a jövő nemzedékek érdekeinek védelmét ellátó helyettese), a hazai környezetjog alapjainak megteremtője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Fajzi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György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</a:t>
            </a:r>
            <a:r>
              <a:rPr lang="hu-HU" sz="1800" dirty="0" err="1">
                <a:solidFill>
                  <a:srgbClr val="4AB07D"/>
                </a:solidFill>
                <a:latin typeface="Calibri" panose="020F0502020204030204"/>
              </a:rPr>
              <a:t>szichológus</a:t>
            </a:r>
            <a:r>
              <a:rPr lang="hu-HU" sz="1800" dirty="0">
                <a:solidFill>
                  <a:srgbClr val="4AB07D"/>
                </a:solidFill>
                <a:latin typeface="Calibri" panose="020F0502020204030204"/>
              </a:rPr>
              <a:t>, a pozitív mentális egészség kibontakoztatása, a fenntartható gondolkodásmód és viselkedés elismert kutatója és szakértője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800" b="1" dirty="0">
              <a:solidFill>
                <a:srgbClr val="4AB07D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800" b="1" dirty="0">
                <a:solidFill>
                  <a:srgbClr val="4AB07D"/>
                </a:solidFill>
                <a:latin typeface="Calibri" panose="020F0502020204030204"/>
              </a:rPr>
              <a:t>Dr. Fülöp Sándor, PhD </a:t>
            </a:r>
            <a:r>
              <a:rPr lang="hu-HU" sz="1800" dirty="0">
                <a:solidFill>
                  <a:srgbClr val="4AB07D"/>
                </a:solidFill>
                <a:latin typeface="Calibri" panose="020F0502020204030204"/>
              </a:rPr>
              <a:t>jogász és pszichológus, egyetemi docens,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az EMLA elnöke,</a:t>
            </a:r>
            <a:r>
              <a:rPr lang="hu-HU" sz="1800" dirty="0">
                <a:solidFill>
                  <a:srgbClr val="4AB07D"/>
                </a:solidFill>
                <a:latin typeface="Calibri" panose="020F0502020204030204"/>
              </a:rPr>
              <a:t> korábbi zöld ombudsman, ügyész, ügyvéd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Ft…………………….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katolikus pap, teremtésvédelem….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Mihók Barbara, PhD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ökológus és integratív mentálhigiénés szakember, a természet és lelki egészség kapcsolatának kutatója és szakértője,  biológus diploma után az ELTE-n szerzett doktori fokozatot (Elméleti biológia és ökológia PhD) oxfordi tanulmányai mellett (Advanced Diploma in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Conservation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University of Oxford, 2007)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AA7D92-E2D4-4A89-9CC5-0C7251DA4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7" y="-73572"/>
            <a:ext cx="356616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2C923E5-C205-456E-B601-8BD88C3D11B4}"/>
              </a:ext>
            </a:extLst>
          </p:cNvPr>
          <p:cNvSpPr txBox="1"/>
          <p:nvPr/>
        </p:nvSpPr>
        <p:spPr>
          <a:xfrm>
            <a:off x="3708400" y="254002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 A TESTI - LELKI EGÉSZSÉG, EMBER ÉS KÖRNYEZET KAPCSOLATA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9AB1827-87C7-48E6-A418-71AF4A5D1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18" y="5948187"/>
            <a:ext cx="206672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B3DD7-31A7-419B-9B94-A4C90137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1371281"/>
            <a:ext cx="8788400" cy="369332"/>
          </a:xfrm>
        </p:spPr>
        <p:txBody>
          <a:bodyPr>
            <a:noAutofit/>
          </a:bodyPr>
          <a:lstStyle/>
          <a:p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felkért előadók bemutatása második kerekasztal</a:t>
            </a:r>
            <a:endParaRPr lang="hu-HU" sz="3200" dirty="0">
              <a:solidFill>
                <a:srgbClr val="4AB07D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1CFCC7-ABE1-499F-96FD-CF374E1AB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640" y="2011680"/>
            <a:ext cx="7680960" cy="4368799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Szabó Marcel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nemzetközi jogász és Európa-jogász, alkotmánybíró, tanszékvezető egyetemi tanár, korábban zöld ombudsman, szakterülete a nemzetközi környezetvédelmi jog és a jövő nemzedékek érdekeinek védelme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Páldy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Anna,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szaktanácsadó (Országos Közegészségügyi Intézet), főosztályvezető főorvos, a  Magyar Higiénikusok Társaságának elnöke, kutatója és szakértője a környezetegészségügyi epidemiológiának, klímaváltozás és</a:t>
            </a:r>
            <a:r>
              <a:rPr lang="hu-HU" sz="1800" dirty="0">
                <a:solidFill>
                  <a:srgbClr val="4AB07D"/>
                </a:solidFill>
                <a:latin typeface="Calibri" panose="020F0502020204030204"/>
              </a:rPr>
              <a:t> 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levegőszennyezettség egészségügyi hatásai vizsgálatának, környezet-egészségügyi információs rendszer kialakításának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Steiger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Anita,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mentálhigiéniás szakember, egyetemi kommunikációs referens, a PPKE JÁK teremtésvédő junior csoportjának megalakítója és több éve működtetője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AB0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habil.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Völgyesi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Levente,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PPKE JÁK Jogtörténeti Tanszék egyetemi docense, az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ELTE ÁJK Magyar Állam- és Jogtörténeti Tanszék egyetemi docense, a Váci Püspöki Bíróságon szentszéki kötelékvédő, a Váci Egyházmegye diakónusa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B764AB-E28E-44EB-B80B-123E1DFD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937616E-B2AD-47E8-A383-FC69CCAF182E}"/>
              </a:ext>
            </a:extLst>
          </p:cNvPr>
          <p:cNvSpPr txBox="1"/>
          <p:nvPr/>
        </p:nvSpPr>
        <p:spPr>
          <a:xfrm>
            <a:off x="3657600" y="121921"/>
            <a:ext cx="827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AB0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 A TESTI - LELKI EGÉSZSÉG, EMBER ÉS KÖRNYEZET KAPCSOLATA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D5EF8D6-D8FF-471E-BC77-445884EC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198" y="6016679"/>
            <a:ext cx="206672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950</Words>
  <Application>Microsoft Office PowerPoint</Application>
  <PresentationFormat>Szélesvásznú</PresentationFormat>
  <Paragraphs>91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Corbel</vt:lpstr>
      <vt:lpstr>Garamond</vt:lpstr>
      <vt:lpstr>Times New Roman</vt:lpstr>
      <vt:lpstr>Wingdings</vt:lpstr>
      <vt:lpstr>Office Theme</vt:lpstr>
      <vt:lpstr>PÁZMÁNY PÉTER KATOLIKUS EGYETEM   TEREMTÉSVÉDELMI KUTATÓINTÉZET</vt:lpstr>
      <vt:lpstr>PowerPoint-bemutató</vt:lpstr>
      <vt:lpstr>WORKSHOP   A TESTI - LELKI EGÉSZSÉG,  EMBER ÉS KÖRNYEZET KAPCSOLATA  </vt:lpstr>
      <vt:lpstr>A TESTI - LELKI EGÉSZSÉG,  EMBER ÉS KÖRNYEZET KAPCSOLATA   workshop </vt:lpstr>
      <vt:lpstr>PÁRBESZÉD CÉLJA</vt:lpstr>
      <vt:lpstr>A WORKSHOP PROGRAMJA</vt:lpstr>
      <vt:lpstr>A felkért előadók bemutatása – első kerekasztal</vt:lpstr>
      <vt:lpstr>A felkért előadók bemutatása második kerekasztal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PÁZMÁNY PÉTER KATOLIKUS EGYETEM  TEREMTÉSVÉDELMI KUTATÓINTÉZET</dc:title>
  <dc:creator>Tahyné Dr. Kovács Ágnes</dc:creator>
  <cp:lastModifiedBy>Tahyné Dr. Kovács Ágnes</cp:lastModifiedBy>
  <cp:revision>89</cp:revision>
  <dcterms:created xsi:type="dcterms:W3CDTF">2022-03-17T09:50:45Z</dcterms:created>
  <dcterms:modified xsi:type="dcterms:W3CDTF">2022-03-22T09:23:06Z</dcterms:modified>
</cp:coreProperties>
</file>