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4" r:id="rId5"/>
    <p:sldId id="276" r:id="rId6"/>
    <p:sldId id="281" r:id="rId7"/>
    <p:sldId id="282" r:id="rId8"/>
    <p:sldId id="283" r:id="rId9"/>
    <p:sldId id="284" r:id="rId10"/>
    <p:sldId id="285" r:id="rId11"/>
    <p:sldId id="286" r:id="rId12"/>
  </p:sldIdLst>
  <p:sldSz cx="12188825" cy="6858000"/>
  <p:notesSz cx="6858000" cy="9144000"/>
  <p:defaultTextStyle>
    <a:defPPr rtl="0">
      <a:defRPr lang="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howGuides="1">
      <p:cViewPr varScale="1">
        <p:scale>
          <a:sx n="80" d="100"/>
          <a:sy n="80" d="100"/>
        </p:scale>
        <p:origin x="96" y="5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91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DA7075-86FF-42B2-8927-7F322A15F833}" type="datetime1">
              <a:rPr lang="hu-HU" smtClean="0">
                <a:solidFill>
                  <a:schemeClr val="tx2"/>
                </a:solidFill>
              </a:rPr>
              <a:pPr algn="r" rtl="0"/>
              <a:t>2021. 06. 17.</a:t>
            </a:fld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hu-HU" smtClean="0">
                <a:solidFill>
                  <a:schemeClr val="tx2"/>
                </a:solidFill>
              </a:rPr>
              <a:pPr algn="r" rtl="0"/>
              <a:t>‹#›</a:t>
            </a:fld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6648EB40-417A-43B6-8398-70047EA5A74C}" type="datetime1">
              <a:rPr lang="hu-HU" smtClean="0"/>
              <a:pPr/>
              <a:t>2021. 06. 17.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867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E2763D-E032-4DFF-B0B3-3D8422FFCF0E}" type="datetime1">
              <a:rPr lang="hu-HU" smtClean="0"/>
              <a:pPr/>
              <a:t>2021. 06. 17.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7ABD3E-B90B-44E6-BFFE-432971789295}" type="datetime1">
              <a:rPr lang="hu-HU" smtClean="0"/>
              <a:pPr/>
              <a:t>2021. 06. 17.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6C6E60-1866-4758-8791-4C4E45C36254}" type="datetime1">
              <a:rPr lang="hu-HU" smtClean="0"/>
              <a:pPr/>
              <a:t>2021. 06. 17.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8FF994-63F4-4649-B3EC-87876C8F5873}" type="datetime1">
              <a:rPr lang="hu-HU" smtClean="0"/>
              <a:pPr/>
              <a:t>2021. 06. 17.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E2DD76-DA38-4175-BA3B-63CD08093EE0}" type="datetime1">
              <a:rPr lang="hu-HU" smtClean="0"/>
              <a:pPr/>
              <a:t>2021. 06. 17.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77CE3F-4691-403E-A0B4-65592C908B08}" type="datetime1">
              <a:rPr lang="hu-HU" smtClean="0"/>
              <a:pPr/>
              <a:t>2021. 06. 17.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C7133D-4DC0-4E2A-8D81-F8B473E814B4}" type="datetime1">
              <a:rPr lang="hu-HU" smtClean="0"/>
              <a:pPr/>
              <a:t>2021. 06. 17.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78BBDA-88A6-480E-A129-7B2F79ABA348}" type="datetime1">
              <a:rPr lang="hu-HU" smtClean="0"/>
              <a:pPr/>
              <a:t>2021. 06. 17.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81C038-294F-4567-9ADB-CFB54F107354}" type="datetime1">
              <a:rPr lang="hu-HU" smtClean="0"/>
              <a:pPr/>
              <a:t>2021. 06. 17.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82AADB5-EBED-4173-BC4E-244A8186BD03}" type="datetime1">
              <a:rPr lang="hu-HU" smtClean="0"/>
              <a:pPr/>
              <a:t>2021. 06. 17.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dirty="0" smtClean="0"/>
              <a:t>A felmérések szabályozása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Az egyetemi szabályzó eszközök</a:t>
            </a:r>
          </a:p>
          <a:p>
            <a:pPr rtl="0"/>
            <a:r>
              <a:rPr lang="hu-HU" dirty="0" smtClean="0"/>
              <a:t>A felmérések szabályozásának helye</a:t>
            </a:r>
          </a:p>
          <a:p>
            <a:pPr rtl="0"/>
            <a:r>
              <a:rPr lang="hu-HU" dirty="0" smtClean="0"/>
              <a:t>A </a:t>
            </a:r>
            <a:r>
              <a:rPr lang="hu-HU" dirty="0" smtClean="0"/>
              <a:t>felmérések </a:t>
            </a:r>
            <a:r>
              <a:rPr lang="hu-HU" dirty="0" smtClean="0"/>
              <a:t>stratégiája, tervezés</a:t>
            </a:r>
          </a:p>
          <a:p>
            <a:pPr rtl="0"/>
            <a:r>
              <a:rPr lang="hu-HU" dirty="0" smtClean="0"/>
              <a:t>A felmérések koordinálása</a:t>
            </a:r>
          </a:p>
          <a:p>
            <a:pPr rtl="0"/>
            <a:r>
              <a:rPr lang="hu-HU" dirty="0" smtClean="0"/>
              <a:t>A felmérésekkel kapcsolatos szakmai támogatás</a:t>
            </a:r>
          </a:p>
          <a:p>
            <a:pPr rtl="0"/>
            <a:r>
              <a:rPr lang="hu-HU" dirty="0" smtClean="0"/>
              <a:t>A felmérések kommunikációja</a:t>
            </a:r>
          </a:p>
          <a:p>
            <a:pPr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egyetemi szabályzó eszközök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err="1" smtClean="0"/>
              <a:t>Statutum</a:t>
            </a:r>
            <a:endParaRPr lang="hu-HU" dirty="0" smtClean="0"/>
          </a:p>
          <a:p>
            <a:r>
              <a:rPr lang="hu-HU" dirty="0" smtClean="0"/>
              <a:t>Szervezeti és Működési Szabályzat</a:t>
            </a:r>
          </a:p>
          <a:p>
            <a:r>
              <a:rPr lang="hu-HU" dirty="0" smtClean="0"/>
              <a:t>Egyetemi Minőségbiztosítási Szabályzat</a:t>
            </a:r>
          </a:p>
          <a:p>
            <a:r>
              <a:rPr lang="hu-HU" dirty="0" smtClean="0"/>
              <a:t>Egyetemi </a:t>
            </a:r>
            <a:r>
              <a:rPr lang="hu-HU" dirty="0" smtClean="0"/>
              <a:t>szabályzatok (Adatvédelmi és Adatbiztonsági Szabályzat)</a:t>
            </a:r>
            <a:endParaRPr lang="hu-HU" dirty="0" smtClean="0"/>
          </a:p>
          <a:p>
            <a:r>
              <a:rPr lang="hu-HU" dirty="0" smtClean="0"/>
              <a:t>Karok, doktori iskolák szabályzatai</a:t>
            </a:r>
          </a:p>
          <a:p>
            <a:r>
              <a:rPr lang="hu-HU" dirty="0" smtClean="0"/>
              <a:t>Rektori utasítások</a:t>
            </a:r>
          </a:p>
          <a:p>
            <a:r>
              <a:rPr lang="hu-HU" dirty="0" smtClean="0"/>
              <a:t>Eljárásrendek</a:t>
            </a:r>
          </a:p>
          <a:p>
            <a:r>
              <a:rPr lang="hu-HU" dirty="0" smtClean="0"/>
              <a:t>Minőségbiztosítási bizottságok döntései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9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felmérések szabályozásának helye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SzMSz</a:t>
            </a:r>
            <a:r>
              <a:rPr lang="hu-HU" dirty="0" smtClean="0"/>
              <a:t> – a hatáskörök meghatározása</a:t>
            </a:r>
          </a:p>
          <a:p>
            <a:r>
              <a:rPr lang="hu-HU" dirty="0" smtClean="0"/>
              <a:t>Egyetemi Minőségbiztosítási Szabályzat - feladatkiosztás</a:t>
            </a:r>
          </a:p>
          <a:p>
            <a:r>
              <a:rPr lang="hu-HU" dirty="0" smtClean="0"/>
              <a:t>Egyetemi Kommunikációs Szabályzat – a felmérések kommunikációja (tervezett)</a:t>
            </a:r>
          </a:p>
          <a:p>
            <a:r>
              <a:rPr lang="hu-HU" dirty="0" smtClean="0"/>
              <a:t>Karok, doktori iskolák szabályzatai – minőségbiztosítási szabályzatok</a:t>
            </a:r>
          </a:p>
          <a:p>
            <a:r>
              <a:rPr lang="hu-HU" dirty="0" smtClean="0"/>
              <a:t>Rektori utasítások – kommunikáció, eljárásrendek</a:t>
            </a:r>
          </a:p>
          <a:p>
            <a:r>
              <a:rPr lang="hu-HU" dirty="0" smtClean="0"/>
              <a:t>EMBB – felmérési terv (munkaterv)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60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felmérésekkel stratégiája, tervezés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Felmérési terv</a:t>
            </a:r>
          </a:p>
          <a:p>
            <a:pPr lvl="1"/>
            <a:r>
              <a:rPr lang="hu-HU" dirty="0" smtClean="0"/>
              <a:t>Előkészítése (MBJO, szervezeti egység vezető, minőségbiztosítási bizottságok – Minőségbiztosítási szabályzat 5 § (2) c), 7 § (1) h), (2) i), 8 § (2) d))</a:t>
            </a:r>
          </a:p>
          <a:p>
            <a:pPr lvl="1"/>
            <a:r>
              <a:rPr lang="hu-HU" dirty="0" smtClean="0"/>
              <a:t>Elfogadása  </a:t>
            </a:r>
            <a:r>
              <a:rPr lang="hu-HU" dirty="0"/>
              <a:t>(MBJO Minőségbiztosítási szabályzat 5 § (2) c</a:t>
            </a:r>
            <a:r>
              <a:rPr lang="hu-HU" dirty="0" smtClean="0"/>
              <a:t>))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78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felmérések koordinálása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MBJO feladata </a:t>
            </a:r>
            <a:r>
              <a:rPr lang="hu-HU" dirty="0"/>
              <a:t>- Minőségbiztosítási szabályzat </a:t>
            </a:r>
            <a:r>
              <a:rPr lang="hu-HU" dirty="0" smtClean="0"/>
              <a:t>7 </a:t>
            </a:r>
            <a:r>
              <a:rPr lang="hu-HU" dirty="0"/>
              <a:t>§ (2) </a:t>
            </a:r>
            <a:r>
              <a:rPr lang="hu-HU" dirty="0" smtClean="0"/>
              <a:t>j)</a:t>
            </a:r>
          </a:p>
          <a:p>
            <a:r>
              <a:rPr lang="hu-HU" dirty="0" smtClean="0"/>
              <a:t>A központi koordináció elemei, feltétele</a:t>
            </a:r>
          </a:p>
          <a:p>
            <a:pPr lvl="1"/>
            <a:r>
              <a:rPr lang="hu-HU" dirty="0" smtClean="0"/>
              <a:t>Az MBJO tájékoztatása;</a:t>
            </a:r>
          </a:p>
          <a:p>
            <a:pPr lvl="1"/>
            <a:r>
              <a:rPr lang="hu-HU" dirty="0" smtClean="0"/>
              <a:t>Az MBJO tartalmi és formai kérdésekben is állást foglalhat, meghatározza a sorrendet, a felmérések időpontját, a felmérési terv keretei között;</a:t>
            </a:r>
          </a:p>
          <a:p>
            <a:pPr marL="426645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455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98464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 </a:t>
            </a:r>
            <a:r>
              <a:rPr lang="hu-HU" dirty="0"/>
              <a:t>felmérésekkel kapcsolatos szakmai támogatás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MBJO, illetve vezető feladata – rendelkezésre álló szaktudás az osztályon dolgozó kollégákkal</a:t>
            </a:r>
          </a:p>
          <a:p>
            <a:pPr marL="0" indent="0">
              <a:buNone/>
            </a:pPr>
            <a:r>
              <a:rPr lang="hu-HU" dirty="0"/>
              <a:t>Minőségbiztosítási szabályzat </a:t>
            </a:r>
            <a:r>
              <a:rPr lang="hu-HU" dirty="0" smtClean="0"/>
              <a:t>7 </a:t>
            </a:r>
            <a:r>
              <a:rPr lang="hu-HU" dirty="0"/>
              <a:t>§ (1</a:t>
            </a:r>
            <a:r>
              <a:rPr lang="hu-HU" dirty="0" smtClean="0"/>
              <a:t>) és 7. § (2)</a:t>
            </a:r>
          </a:p>
          <a:p>
            <a:pPr marL="0" indent="0">
              <a:buNone/>
            </a:pPr>
            <a:r>
              <a:rPr lang="hu-HU" dirty="0" smtClean="0"/>
              <a:t>	</a:t>
            </a:r>
            <a:r>
              <a:rPr lang="hu-HU" dirty="0" smtClean="0"/>
              <a:t>EMBB, </a:t>
            </a:r>
            <a:r>
              <a:rPr lang="hu-HU" dirty="0"/>
              <a:t>m</a:t>
            </a:r>
            <a:r>
              <a:rPr lang="hu-HU" dirty="0" smtClean="0"/>
              <a:t>inőségbiztosítási bizottságok részére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Egyedi felmérések </a:t>
            </a:r>
            <a:r>
              <a:rPr lang="hu-HU" dirty="0" smtClean="0"/>
              <a:t>esetében azok véleményezése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20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felmérések kommunikációja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Előkészítés – Kommunikációs Osztály (SZMSZ 31. §)</a:t>
            </a:r>
          </a:p>
          <a:p>
            <a:r>
              <a:rPr lang="hu-HU" dirty="0" smtClean="0"/>
              <a:t>Engedélyezés – </a:t>
            </a:r>
            <a:r>
              <a:rPr lang="hu-HU" dirty="0"/>
              <a:t>Rektor (Minőségbiztosítási szabályzat </a:t>
            </a:r>
            <a:r>
              <a:rPr lang="hu-HU" dirty="0" smtClean="0"/>
              <a:t>4. </a:t>
            </a:r>
            <a:r>
              <a:rPr lang="hu-HU" dirty="0"/>
              <a:t>§ f</a:t>
            </a:r>
            <a:r>
              <a:rPr lang="hu-HU" dirty="0" smtClean="0"/>
              <a:t>))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962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önyvek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00_TF02787940_TF02787940.potx" id="{B68210BC-6D90-4931-9A79-431CF5D316B4}" vid="{C6FF3AFF-6251-4176-AEA2-2ABE4BE2359F}"/>
    </a:ext>
  </a:extLst>
</a:theme>
</file>

<file path=ppt/theme/theme2.xml><?xml version="1.0" encoding="utf-8"?>
<a:theme xmlns:a="http://schemas.openxmlformats.org/drawingml/2006/main" name="Office-té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Kék könyvtorony bemutató (szélesvásznú)</Template>
  <TotalTime>0</TotalTime>
  <Words>287</Words>
  <Application>Microsoft Office PowerPoint</Application>
  <PresentationFormat>Egyéni</PresentationFormat>
  <Paragraphs>41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Könyvek 16x9</vt:lpstr>
      <vt:lpstr>A felmérések szabályozása</vt:lpstr>
      <vt:lpstr>PowerPoint-bemutató</vt:lpstr>
      <vt:lpstr>Az egyetemi szabályzó eszközök </vt:lpstr>
      <vt:lpstr>A felmérések szabályozásának helye</vt:lpstr>
      <vt:lpstr>A felmérésekkel stratégiája, tervezés </vt:lpstr>
      <vt:lpstr>A felmérések koordinálása </vt:lpstr>
      <vt:lpstr>  A felmérésekkel kapcsolatos szakmai támogatás </vt:lpstr>
      <vt:lpstr>A felmérések kommunikációja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2021-06-17T08:05:20Z</dcterms:created>
  <dcterms:modified xsi:type="dcterms:W3CDTF">2021-06-17T10:24:59Z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