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86" r:id="rId10"/>
    <p:sldId id="262" r:id="rId11"/>
    <p:sldId id="287" r:id="rId12"/>
    <p:sldId id="288" r:id="rId13"/>
    <p:sldId id="289" r:id="rId14"/>
    <p:sldId id="290" r:id="rId15"/>
    <p:sldId id="291" r:id="rId16"/>
    <p:sldId id="283" r:id="rId17"/>
    <p:sldId id="292" r:id="rId18"/>
    <p:sldId id="293" r:id="rId19"/>
    <p:sldId id="294" r:id="rId20"/>
    <p:sldId id="268" r:id="rId21"/>
    <p:sldId id="270" r:id="rId22"/>
    <p:sldId id="282" r:id="rId23"/>
    <p:sldId id="271" r:id="rId24"/>
    <p:sldId id="267" r:id="rId25"/>
    <p:sldId id="295" r:id="rId26"/>
    <p:sldId id="269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273" r:id="rId35"/>
    <p:sldId id="304" r:id="rId36"/>
    <p:sldId id="303" r:id="rId37"/>
    <p:sldId id="305" r:id="rId38"/>
    <p:sldId id="272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4" r:id="rId47"/>
    <p:sldId id="285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093964B5-13E6-4AF4-8F2C-8C12BB0BB91A}">
          <p14:sldIdLst>
            <p14:sldId id="256"/>
            <p14:sldId id="257"/>
            <p14:sldId id="258"/>
            <p14:sldId id="260"/>
            <p14:sldId id="261"/>
            <p14:sldId id="263"/>
            <p14:sldId id="264"/>
            <p14:sldId id="265"/>
            <p14:sldId id="286"/>
            <p14:sldId id="262"/>
            <p14:sldId id="287"/>
            <p14:sldId id="288"/>
            <p14:sldId id="289"/>
            <p14:sldId id="290"/>
            <p14:sldId id="291"/>
            <p14:sldId id="283"/>
            <p14:sldId id="292"/>
            <p14:sldId id="293"/>
            <p14:sldId id="294"/>
            <p14:sldId id="268"/>
            <p14:sldId id="270"/>
            <p14:sldId id="282"/>
            <p14:sldId id="271"/>
            <p14:sldId id="267"/>
            <p14:sldId id="295"/>
            <p14:sldId id="269"/>
            <p14:sldId id="296"/>
            <p14:sldId id="297"/>
            <p14:sldId id="298"/>
            <p14:sldId id="299"/>
            <p14:sldId id="300"/>
            <p14:sldId id="301"/>
            <p14:sldId id="302"/>
            <p14:sldId id="273"/>
            <p14:sldId id="304"/>
            <p14:sldId id="303"/>
            <p14:sldId id="305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 snapToGrid="0">
      <p:cViewPr varScale="1">
        <p:scale>
          <a:sx n="99" d="100"/>
          <a:sy n="99" d="100"/>
        </p:scale>
        <p:origin x="9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5200" dirty="0">
                <a:solidFill>
                  <a:schemeClr val="accent2">
                    <a:lumMod val="75000"/>
                  </a:schemeClr>
                </a:solidFill>
              </a:rPr>
              <a:t>Doktori iskola akkreditációs felkészülés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975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u-HU" sz="2800" dirty="0" smtClean="0">
                <a:solidFill>
                  <a:srgbClr val="00B0F0"/>
                </a:solidFill>
              </a:rPr>
              <a:t>2024. Június 26.</a:t>
            </a:r>
          </a:p>
          <a:p>
            <a:endParaRPr lang="hu-HU" sz="2800" dirty="0">
              <a:solidFill>
                <a:srgbClr val="00B0F0"/>
              </a:solidFill>
            </a:endParaRPr>
          </a:p>
          <a:p>
            <a:pPr algn="l"/>
            <a:r>
              <a:rPr lang="hu-HU" sz="2800" dirty="0" smtClean="0">
                <a:solidFill>
                  <a:srgbClr val="00B0F0"/>
                </a:solidFill>
              </a:rPr>
              <a:t>Készítette: Dr. </a:t>
            </a:r>
            <a:r>
              <a:rPr lang="hu-HU" sz="2800" dirty="0" err="1" smtClean="0">
                <a:solidFill>
                  <a:srgbClr val="00B0F0"/>
                </a:solidFill>
              </a:rPr>
              <a:t>Czilli</a:t>
            </a:r>
            <a:r>
              <a:rPr lang="hu-HU" sz="2800" dirty="0" smtClean="0">
                <a:solidFill>
                  <a:srgbClr val="00B0F0"/>
                </a:solidFill>
              </a:rPr>
              <a:t> </a:t>
            </a:r>
            <a:r>
              <a:rPr lang="hu-HU" sz="2800" smtClean="0">
                <a:solidFill>
                  <a:srgbClr val="00B0F0"/>
                </a:solidFill>
              </a:rPr>
              <a:t>Máté osztályvezető</a:t>
            </a:r>
            <a:endParaRPr lang="hu-HU" sz="2800" dirty="0" smtClean="0">
              <a:solidFill>
                <a:srgbClr val="00B0F0"/>
              </a:solidFill>
            </a:endParaRPr>
          </a:p>
          <a:p>
            <a:pPr algn="l"/>
            <a:r>
              <a:rPr lang="hu-HU" sz="2800" dirty="0" smtClean="0">
                <a:solidFill>
                  <a:srgbClr val="00B0F0"/>
                </a:solidFill>
              </a:rPr>
              <a:t>BTK – Tudományszervezési osztály</a:t>
            </a:r>
            <a:endParaRPr lang="hu-H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1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811"/>
          </a:xfrm>
        </p:spPr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77333" y="1299411"/>
            <a:ext cx="9557529" cy="53580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Küldetésnyilatkozat (egyetemi)</a:t>
            </a:r>
            <a:r>
              <a:rPr lang="hu-HU" dirty="0"/>
              <a:t>:</a:t>
            </a:r>
          </a:p>
          <a:p>
            <a:pPr marL="0" indent="0" algn="ctr">
              <a:buNone/>
            </a:pPr>
            <a:r>
              <a:rPr lang="hu-HU" sz="1800" dirty="0"/>
              <a:t>magyar – katolikus – egyetem</a:t>
            </a:r>
          </a:p>
          <a:p>
            <a:pPr marL="0" indent="0" algn="ctr">
              <a:buNone/>
            </a:pPr>
            <a:r>
              <a:rPr lang="hu-HU" dirty="0"/>
              <a:t>(Dr. </a:t>
            </a:r>
            <a:r>
              <a:rPr lang="hu-HU" dirty="0" err="1"/>
              <a:t>Kuminetz</a:t>
            </a:r>
            <a:r>
              <a:rPr lang="hu-HU" dirty="0"/>
              <a:t> Géza: A tudományos élet és a személyiségfejlesztés sajátos fellegvára a katolikus egyetem)</a:t>
            </a:r>
            <a:endParaRPr lang="hu-HU" sz="1800" dirty="0"/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Küldetésnyilatkozat (DI)</a:t>
            </a:r>
            <a:r>
              <a:rPr lang="hu-HU" dirty="0"/>
              <a:t>:</a:t>
            </a:r>
          </a:p>
          <a:p>
            <a:pPr marL="0" indent="0">
              <a:buNone/>
            </a:pPr>
            <a:r>
              <a:rPr lang="hu-HU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A PPKE Társadalomtudományi Doktori Iskola (TÁDI) küldetése olyan szakemberek képzése és</a:t>
            </a:r>
            <a:r>
              <a:rPr lang="hu-HU" sz="2000" dirty="0">
                <a:solidFill>
                  <a:srgbClr val="212529"/>
                </a:solidFill>
                <a:highlight>
                  <a:srgbClr val="FFFFFF"/>
                </a:highlight>
                <a:latin typeface="system-ui"/>
              </a:rPr>
              <a:t> </a:t>
            </a:r>
            <a:r>
              <a:rPr lang="hu-HU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ystem-ui"/>
              </a:rPr>
              <a:t>a doktori fokozat megszerzésére való felkészítése, akik a társadalmi jelenségeket egymással való összefüggéseikben, kulturális és történeti meghatározottságukban, módszertani megközelíthetőségük sokféleségében képesek vizsgálni és értékelni, ennélfogva képesek a szociológiai tudományok területén önálló, új tudományos eredményekhez vezető kutatási tevékenységet végezni, tiszteletben tartva a Katolikus Egyház tanítását és értékeit.</a:t>
            </a:r>
            <a:endParaRPr lang="hu-HU" sz="2000" dirty="0"/>
          </a:p>
          <a:p>
            <a:pPr marL="457200" lvl="1" indent="0" algn="ctr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79547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Stratégia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9012541" cy="3075726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Hosszútávú terv</a:t>
            </a:r>
          </a:p>
          <a:p>
            <a:r>
              <a:rPr lang="hu-HU" dirty="0"/>
              <a:t>Helyzetértékelés alapján</a:t>
            </a:r>
          </a:p>
          <a:p>
            <a:pPr lvl="1"/>
            <a:r>
              <a:rPr lang="hu-HU" dirty="0"/>
              <a:t>Tervezés – SWOT (C-SWOT) – </a:t>
            </a:r>
            <a:r>
              <a:rPr lang="hu-HU" dirty="0" err="1"/>
              <a:t>Strengths</a:t>
            </a:r>
            <a:r>
              <a:rPr lang="hu-HU" dirty="0"/>
              <a:t> (erősségek); </a:t>
            </a:r>
            <a:r>
              <a:rPr lang="hu-HU" dirty="0" err="1"/>
              <a:t>Weaknesses</a:t>
            </a:r>
            <a:r>
              <a:rPr lang="hu-HU" dirty="0"/>
              <a:t> (gyengeségek); </a:t>
            </a:r>
            <a:r>
              <a:rPr lang="hu-HU" dirty="0" err="1"/>
              <a:t>Opportunities</a:t>
            </a:r>
            <a:r>
              <a:rPr lang="hu-HU" dirty="0"/>
              <a:t> (lehetőségek); </a:t>
            </a:r>
            <a:r>
              <a:rPr lang="hu-HU" dirty="0" err="1"/>
              <a:t>Threats</a:t>
            </a:r>
            <a:r>
              <a:rPr lang="hu-HU" dirty="0"/>
              <a:t> (veszélyek); </a:t>
            </a:r>
            <a:r>
              <a:rPr lang="hu-HU" dirty="0" err="1"/>
              <a:t>Constraints</a:t>
            </a:r>
            <a:r>
              <a:rPr lang="hu-HU" dirty="0"/>
              <a:t> (külső körülmények)</a:t>
            </a:r>
          </a:p>
          <a:p>
            <a:r>
              <a:rPr lang="hu-HU" dirty="0"/>
              <a:t>Stratégiai célok</a:t>
            </a:r>
          </a:p>
          <a:p>
            <a:r>
              <a:rPr lang="hu-HU" dirty="0"/>
              <a:t>A célok elérési útjai, lépései</a:t>
            </a:r>
          </a:p>
          <a:p>
            <a:pPr lvl="1"/>
            <a:r>
              <a:rPr lang="hu-HU" dirty="0"/>
              <a:t>erőforrások felhasználása, </a:t>
            </a:r>
          </a:p>
          <a:p>
            <a:pPr lvl="1"/>
            <a:r>
              <a:rPr lang="hu-HU" dirty="0"/>
              <a:t>lehetőségek kihasználása,                        hogyan történjen a stratégiai célok elérése érdekében</a:t>
            </a:r>
          </a:p>
          <a:p>
            <a:pPr lvl="1"/>
            <a:r>
              <a:rPr lang="hu-HU" dirty="0"/>
              <a:t>kihívások kezelése,</a:t>
            </a:r>
          </a:p>
          <a:p>
            <a:r>
              <a:rPr lang="hu-HU" dirty="0"/>
              <a:t>Ellenőrzés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Jobb oldali kapcsos zárójel 6">
            <a:extLst>
              <a:ext uri="{FF2B5EF4-FFF2-40B4-BE49-F238E27FC236}">
                <a16:creationId xmlns:a16="http://schemas.microsoft.com/office/drawing/2014/main" id="{D6C22E58-84C1-6A42-BF42-8BB40E73D9A2}"/>
              </a:ext>
            </a:extLst>
          </p:cNvPr>
          <p:cNvSpPr/>
          <p:nvPr/>
        </p:nvSpPr>
        <p:spPr>
          <a:xfrm>
            <a:off x="3857552" y="4437146"/>
            <a:ext cx="45719" cy="8533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mutató nyíl 7">
            <a:extLst>
              <a:ext uri="{FF2B5EF4-FFF2-40B4-BE49-F238E27FC236}">
                <a16:creationId xmlns:a16="http://schemas.microsoft.com/office/drawing/2014/main" id="{1D9D08B6-CA49-E243-8B78-D2A3F232B017}"/>
              </a:ext>
            </a:extLst>
          </p:cNvPr>
          <p:cNvSpPr/>
          <p:nvPr/>
        </p:nvSpPr>
        <p:spPr>
          <a:xfrm rot="10800000">
            <a:off x="3989351" y="4778176"/>
            <a:ext cx="784931" cy="171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61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Intézményfejlesztési terv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6149598" cy="298520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Célja ugyanaz, mint a stratégiának</a:t>
            </a:r>
          </a:p>
          <a:p>
            <a:r>
              <a:rPr lang="hu-HU" dirty="0"/>
              <a:t>Jogalkotó által meghatározott időtáv (5 év)</a:t>
            </a:r>
          </a:p>
          <a:p>
            <a:r>
              <a:rPr lang="hu-HU" dirty="0"/>
              <a:t>Jogalkotó által meghatározott tematika</a:t>
            </a:r>
          </a:p>
          <a:p>
            <a:pPr lvl="1"/>
            <a:r>
              <a:rPr lang="hu-HU" dirty="0"/>
              <a:t>Vezetői összefoglaló (küldetés, jövőkép)</a:t>
            </a:r>
          </a:p>
          <a:p>
            <a:pPr lvl="1"/>
            <a:r>
              <a:rPr lang="hu-HU" dirty="0"/>
              <a:t>Helyzetértékelés </a:t>
            </a:r>
          </a:p>
          <a:p>
            <a:pPr lvl="2"/>
            <a:r>
              <a:rPr lang="hu-HU" dirty="0"/>
              <a:t>irányítási környezet, </a:t>
            </a:r>
          </a:p>
          <a:p>
            <a:pPr lvl="2"/>
            <a:r>
              <a:rPr lang="hu-HU" dirty="0"/>
              <a:t>társadalmi-gazdasági környezet, </a:t>
            </a:r>
          </a:p>
          <a:p>
            <a:pPr lvl="2"/>
            <a:r>
              <a:rPr lang="hu-HU" dirty="0"/>
              <a:t>intézményi helyzetkép</a:t>
            </a:r>
          </a:p>
          <a:p>
            <a:pPr lvl="1"/>
            <a:r>
              <a:rPr lang="hu-HU" dirty="0"/>
              <a:t>Stratégiai </a:t>
            </a:r>
            <a:r>
              <a:rPr lang="hu-HU" dirty="0" smtClean="0"/>
              <a:t>célok …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7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Intézményfejlesztési terv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6149598" cy="2985202"/>
          </a:xfrm>
        </p:spPr>
        <p:txBody>
          <a:bodyPr>
            <a:normAutofit/>
          </a:bodyPr>
          <a:lstStyle/>
          <a:p>
            <a:pPr lvl="1"/>
            <a:r>
              <a:rPr lang="hu-HU" sz="2000" dirty="0"/>
              <a:t>Stratégiai célok</a:t>
            </a:r>
          </a:p>
          <a:p>
            <a:pPr lvl="2"/>
            <a:r>
              <a:rPr lang="hu-HU" sz="1800" dirty="0"/>
              <a:t>Oktatás</a:t>
            </a:r>
          </a:p>
          <a:p>
            <a:pPr lvl="2"/>
            <a:r>
              <a:rPr lang="hu-HU" sz="1800" dirty="0"/>
              <a:t>Kutatás</a:t>
            </a:r>
          </a:p>
          <a:p>
            <a:pPr lvl="2"/>
            <a:r>
              <a:rPr lang="hu-HU" sz="1800" dirty="0"/>
              <a:t>Harmadik misszió</a:t>
            </a:r>
          </a:p>
          <a:p>
            <a:pPr lvl="2"/>
            <a:r>
              <a:rPr lang="hu-HU" sz="1800" dirty="0"/>
              <a:t>Intézményirányítás és finanszírozás</a:t>
            </a:r>
          </a:p>
          <a:p>
            <a:pPr lvl="2"/>
            <a:r>
              <a:rPr lang="hu-HU" sz="1800" dirty="0"/>
              <a:t>EU-s célokhoz való kapcsolódás</a:t>
            </a:r>
          </a:p>
          <a:p>
            <a:pPr lvl="2"/>
            <a:r>
              <a:rPr lang="hu-HU" sz="1800" dirty="0"/>
              <a:t>Kiemelt képzési tervületek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6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Akciótervek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4" y="2737245"/>
            <a:ext cx="9034313" cy="298520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hu-HU" sz="2900" dirty="0">
                <a:solidFill>
                  <a:schemeClr val="tx1"/>
                </a:solidFill>
              </a:rPr>
              <a:t>A Stratégiában/Intézményfejlesztési tervben rögzített </a:t>
            </a:r>
            <a:br>
              <a:rPr lang="hu-HU" sz="2900" dirty="0">
                <a:solidFill>
                  <a:schemeClr val="tx1"/>
                </a:solidFill>
              </a:rPr>
            </a:br>
            <a:r>
              <a:rPr lang="hu-HU" sz="2900" dirty="0">
                <a:solidFill>
                  <a:schemeClr val="tx1"/>
                </a:solidFill>
              </a:rPr>
              <a:t>egyes stratégiai célok/részcélok megvalósítását operatív szintre helyező dokumentum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hu-HU" sz="2900" dirty="0">
                <a:solidFill>
                  <a:schemeClr val="tx1"/>
                </a:solidFill>
              </a:rPr>
              <a:t>A stratégiai célokból levezetett kiemelt feladatok összegzése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hu-HU" sz="2900" dirty="0">
                <a:solidFill>
                  <a:schemeClr val="tx1"/>
                </a:solidFill>
              </a:rPr>
              <a:t>Akciótervek                    Projektek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hu-HU" sz="2900" dirty="0">
                <a:solidFill>
                  <a:schemeClr val="tx1"/>
                </a:solidFill>
              </a:rPr>
              <a:t>Az akciótervek készítése körében ugyanazt a tematikát célszerű követni, amit a stratégia kialakításakor követünk, itt azonban már egészen konkrét cselekvések szintjéig szükséges részletezni a feladatokat (felelős, résztvevők, határidő, indikátorok)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Jobbra mutató nyíl 4">
            <a:extLst>
              <a:ext uri="{FF2B5EF4-FFF2-40B4-BE49-F238E27FC236}">
                <a16:creationId xmlns:a16="http://schemas.microsoft.com/office/drawing/2014/main" id="{1E59D6CE-0EA0-4840-A09D-BF8A3BB99C14}"/>
              </a:ext>
            </a:extLst>
          </p:cNvPr>
          <p:cNvSpPr/>
          <p:nvPr/>
        </p:nvSpPr>
        <p:spPr>
          <a:xfrm>
            <a:off x="2359482" y="4157656"/>
            <a:ext cx="818147" cy="144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208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5507341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Minőségpolitika(i nyilatkozat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5017484" cy="25858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200" dirty="0"/>
              <a:t>Tartalmi jellemzők</a:t>
            </a:r>
          </a:p>
          <a:p>
            <a:r>
              <a:rPr lang="hu-HU" sz="3100" dirty="0"/>
              <a:t>A felsőoktatási intézmény vezetése</a:t>
            </a:r>
          </a:p>
          <a:p>
            <a:r>
              <a:rPr lang="hu-HU" sz="3100" dirty="0"/>
              <a:t>Minőségszemlélet</a:t>
            </a:r>
          </a:p>
          <a:p>
            <a:r>
              <a:rPr lang="hu-HU" sz="3100" dirty="0"/>
              <a:t>Elkötelezettség (vezetés és munkatársak)</a:t>
            </a:r>
          </a:p>
          <a:p>
            <a:r>
              <a:rPr lang="hu-HU" sz="3100" dirty="0"/>
              <a:t>Alkalmazott eszközök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artalom helye 5">
            <a:extLst>
              <a:ext uri="{FF2B5EF4-FFF2-40B4-BE49-F238E27FC236}">
                <a16:creationId xmlns:a16="http://schemas.microsoft.com/office/drawing/2014/main" id="{5A0F1D3A-0C93-024D-A2D5-201C030F8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8196" y="2737245"/>
            <a:ext cx="4825159" cy="2840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Formai jellemzők</a:t>
            </a:r>
          </a:p>
          <a:p>
            <a:r>
              <a:rPr lang="hu-HU" sz="2200" dirty="0"/>
              <a:t>Önálló dokumentum</a:t>
            </a:r>
          </a:p>
          <a:p>
            <a:r>
              <a:rPr lang="hu-HU" sz="2200" dirty="0"/>
              <a:t>Rövid</a:t>
            </a:r>
          </a:p>
          <a:p>
            <a:r>
              <a:rPr lang="hu-HU" sz="2200" dirty="0"/>
              <a:t>Nyilvános</a:t>
            </a:r>
          </a:p>
        </p:txBody>
      </p:sp>
    </p:spTree>
    <p:extLst>
      <p:ext uri="{BB962C8B-B14F-4D97-AF65-F5344CB8AC3E}">
        <p14:creationId xmlns:p14="http://schemas.microsoft.com/office/powerpoint/2010/main" val="306471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811"/>
          </a:xfrm>
        </p:spPr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77334" y="1299411"/>
            <a:ext cx="7850218" cy="5358063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chemeClr val="accent2">
                    <a:lumMod val="75000"/>
                  </a:schemeClr>
                </a:solidFill>
              </a:rPr>
              <a:t>Minőségpolitika (egyetemi)</a:t>
            </a:r>
            <a:r>
              <a:rPr lang="hu-HU" sz="1800" dirty="0"/>
              <a:t>: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Kiválóság megvalósítása örökérvényű értékek mentén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Az egyetemi/akadémiai szférában vezető szerep az ember és a társadalom szolgálatában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Versengés helyett belső erkölcsi és szakmai eltökéltség és hivatástudat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Minőségi tanulási környezet biztosítása =&gt; hallgatói kiteljesedés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Minőségi munkakörnyezet, kiterjedt tudományos együttműködések és keresztény szervezeti kultúra =&gt; oktatói, kutatói, munkatársi kiteljesedés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Hatékony és előremutató, katolikus szellemiségű intézményi teljesítmény, élet- és munkaképes hallgatók kibocsátása, az egész életen át tartó tanulás katalizálása és partneri együttműködések =&gt; a társadalom és a gazdasági fejlődés szolgálata.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A fenti célok elérése érdekében működteti az Egyetem a minőségbiztosítási rendszerét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Összehangoltan működteti a humánerőforrás-menedzsmenttel és a stratégiai menedzsmenttel.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hu-HU" sz="1400" dirty="0"/>
              <a:t>Munkatársak és vezetők elkötelezettsége.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Minőségpolitika (DI): </a:t>
            </a:r>
          </a:p>
          <a:p>
            <a:pPr marL="0" indent="0">
              <a:buNone/>
            </a:pPr>
            <a:r>
              <a:rPr lang="hu-HU" sz="1400" dirty="0"/>
              <a:t>A DI minőségpolitikájának legfontosabb célja, hogy a küldetésnek a lehető legmagasabb szinten eleget tegyen. (Ezután a doktori képzés minőségét alapvetően meghatározó tényezőket és az alapelveket sorolja fel.)</a:t>
            </a:r>
          </a:p>
          <a:p>
            <a:pPr marL="0" indent="0" algn="ctr">
              <a:buNone/>
            </a:pPr>
            <a:endParaRPr lang="hu-HU" dirty="0"/>
          </a:p>
          <a:p>
            <a:endParaRPr lang="hu-HU" sz="1800" dirty="0"/>
          </a:p>
          <a:p>
            <a:pPr marL="457200" lvl="1" indent="0" algn="ctr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865903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Minőségbiztosítási szabályzat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9426198" cy="2985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Szabályozási cél: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minőségirányítás és -biztosítás szervezetének leírása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minőségirányítási és -biztosítási szervezet résztvevői feladatainak rögzítése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minőségirányítási és -biztosítási rendszer nem személyi elemeinek rögzítése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rendszer működése alapvető szabályainak rögzítése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03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Minőségbiztosítási szabályzat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9426198" cy="29852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Fejezetek:</a:t>
            </a:r>
          </a:p>
          <a:p>
            <a:r>
              <a:rPr lang="hu-HU" sz="2000" dirty="0">
                <a:solidFill>
                  <a:schemeClr val="tx1"/>
                </a:solidFill>
              </a:rPr>
              <a:t>Cél (összekapcsolás a küldetéssel és a minőségpolitikával + külső determinánsok)</a:t>
            </a:r>
          </a:p>
          <a:p>
            <a:r>
              <a:rPr lang="hu-HU" sz="2000" dirty="0">
                <a:solidFill>
                  <a:schemeClr val="tx1"/>
                </a:solidFill>
              </a:rPr>
              <a:t>Hatály</a:t>
            </a:r>
          </a:p>
          <a:p>
            <a:r>
              <a:rPr lang="hu-HU" sz="2000" dirty="0">
                <a:solidFill>
                  <a:schemeClr val="tx1"/>
                </a:solidFill>
              </a:rPr>
              <a:t>Szervezet 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vezetés – személyi és testületi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szakmai szint – bizottság, </a:t>
            </a:r>
            <a:r>
              <a:rPr lang="hu-HU" sz="1800" dirty="0" err="1">
                <a:solidFill>
                  <a:schemeClr val="tx1"/>
                </a:solidFill>
              </a:rPr>
              <a:t>admin</a:t>
            </a:r>
            <a:r>
              <a:rPr lang="hu-HU" sz="1800" dirty="0">
                <a:solidFill>
                  <a:schemeClr val="tx1"/>
                </a:solidFill>
              </a:rPr>
              <a:t>. szervezeti egység, személyek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szervezeti egységek szintje – tagolt intézmény esetén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képzések szintje – szakfelelős, doktoriiskola-vezető, további felelősök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48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Minőségbiztosítási szabályzat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4"/>
            <a:ext cx="9426198" cy="31301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Fejezetek:</a:t>
            </a:r>
          </a:p>
          <a:p>
            <a:r>
              <a:rPr lang="hu-HU" sz="2000" dirty="0">
                <a:solidFill>
                  <a:schemeClr val="tx1"/>
                </a:solidFill>
              </a:rPr>
              <a:t>Rendszerelemek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Minőségpolitika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Minőségbiztosítási szabályzat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Minőségfejlesztési program/terv – nagy rendszerekben eljárásrendek, folyamatleírások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Minőségcélok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Mutatók (indikátorok) rendszere  –  Felmérések  –  Egyéb információforrások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Jogszabályi megfelelés biztosítása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Beszámolók, önértékelések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5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A MAB doktori iskola akkreditáció önértékelési szempontrendszere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930400"/>
            <a:ext cx="10355103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sz="2000" b="0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</a:t>
            </a:r>
            <a:r>
              <a:rPr lang="hu-HU" altLang="hu-HU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u-HU" altLang="hu-HU" sz="2000" b="0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Önértékelés</a:t>
            </a:r>
            <a:endParaRPr kumimoji="0" lang="hu-HU" altLang="hu-HU" sz="2000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Általános és szervezeti jellemzők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ESG-alapú megfelelésvizsgálat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1.2 és 1.9 A képzési programok kialakítása és jóváhagyása; figyelemmel kísérése és rendszeres értékelése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1.3 Hallgatóközpontú tanulás, tanítás és értékelés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1.4 A hallgatók felvétele, előrehaladása, tanulmányaik elismerése és a képesítés odaítélése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1.5 Oktatók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1.6 Tanulástámogatás és hallgatói szolgáltatások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1.7 Információkezelés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1.8 Nyilvános információk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lang="hu-HU" altLang="hu-HU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 1.10 Rendszeres külső minőségbiztosítás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sz="2000" b="0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</a:t>
            </a:r>
            <a:r>
              <a:rPr lang="hu-HU" altLang="hu-HU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u-HU" altLang="hu-HU" sz="2000" b="0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Mellékletek</a:t>
            </a:r>
            <a:endParaRPr kumimoji="0" lang="hu-HU" altLang="hu-HU" sz="2000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II.1 melléklet: A doktori iskola törzstagjainak rektor által hitelesített listája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II.3.1 melléklet: Külföldi részképzések és ösztöndíjak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II.3.2 melléklet: Idegen nyelvű kurzusok (csak magyar nyelvű képzés esetén)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hu-HU" altLang="hu-HU" b="1" i="0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II.3.3 melléklet: Vendégoktatók</a:t>
            </a:r>
            <a:endParaRPr kumimoji="0" lang="hu-HU" altLang="hu-HU" b="0" i="0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139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930400"/>
            <a:ext cx="9032723" cy="4677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dirty="0">
                <a:solidFill>
                  <a:schemeClr val="accent2">
                    <a:lumMod val="75000"/>
                  </a:schemeClr>
                </a:solidFill>
              </a:rPr>
              <a:t>A doktori képzés </a:t>
            </a:r>
            <a:r>
              <a:rPr lang="hu-HU" sz="1900" dirty="0" smtClean="0">
                <a:solidFill>
                  <a:schemeClr val="accent2">
                    <a:lumMod val="75000"/>
                  </a:schemeClr>
                </a:solidFill>
              </a:rPr>
              <a:t>minőségbiztosítási rendszere (szabályzati – eljárásrendi szinten)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Az </a:t>
            </a:r>
            <a:r>
              <a:rPr lang="hu-HU" dirty="0"/>
              <a:t>egyetemi minőségbiztosítási rendszer része</a:t>
            </a:r>
          </a:p>
          <a:p>
            <a:pPr>
              <a:spcBef>
                <a:spcPts val="600"/>
              </a:spcBef>
            </a:pPr>
            <a:r>
              <a:rPr lang="hu-HU" dirty="0"/>
              <a:t>Az egyetemi szintű </a:t>
            </a:r>
            <a:r>
              <a:rPr lang="hu-HU" dirty="0" smtClean="0"/>
              <a:t>Minőségbiztosítási szabályzat </a:t>
            </a:r>
            <a:r>
              <a:rPr lang="hu-HU" dirty="0"/>
              <a:t>most már csak részben utalja tovább az </a:t>
            </a:r>
            <a:r>
              <a:rPr lang="hu-HU" dirty="0" smtClean="0"/>
              <a:t>EDSZ-be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EDSZ </a:t>
            </a:r>
            <a:r>
              <a:rPr lang="hu-HU" dirty="0"/>
              <a:t>VII. fejezet – Minőségbiztosítás</a:t>
            </a:r>
          </a:p>
          <a:p>
            <a:pPr lvl="1">
              <a:spcBef>
                <a:spcPts val="600"/>
              </a:spcBef>
            </a:pPr>
            <a:r>
              <a:rPr lang="hu-HU" dirty="0"/>
              <a:t>Alapelvek: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szakmai kontroll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nyilvánosság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visszacsatolás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egyéni felelősség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dokumentálás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hatékonyság elve;</a:t>
            </a:r>
          </a:p>
          <a:p>
            <a:pPr marL="1257300" lvl="2" indent="-342900">
              <a:spcBef>
                <a:spcPts val="600"/>
              </a:spcBef>
              <a:buAutoNum type="alphaLcParenR"/>
            </a:pPr>
            <a:r>
              <a:rPr lang="hu-HU" dirty="0"/>
              <a:t>gyakorlati alkalmazhatóság </a:t>
            </a:r>
            <a:r>
              <a:rPr lang="hu-HU" dirty="0" smtClean="0"/>
              <a:t>elve.</a:t>
            </a:r>
            <a:endParaRPr lang="hu-HU" dirty="0"/>
          </a:p>
          <a:p>
            <a:pPr marL="285750" lvl="2" indent="-285750">
              <a:spcBef>
                <a:spcPts val="600"/>
              </a:spcBef>
            </a:pPr>
            <a:r>
              <a:rPr lang="hu-HU" sz="1800" dirty="0"/>
              <a:t>Minőségbiztosítási </a:t>
            </a:r>
            <a:r>
              <a:rPr lang="hu-HU" sz="1800" dirty="0" smtClean="0"/>
              <a:t>terv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520183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Minőségbiztosítási szabályzat (MBSZ) 9–14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§ – A doktori képzés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minőségbiztosítása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rendszer működtetéséért az EDHT, végső soron annak elnöke felel (alapelvek meghatározása, beszámolók jóváhagyása és továbbítása az EMBB-</a:t>
            </a:r>
            <a:r>
              <a:rPr lang="hu-HU" dirty="0" err="1"/>
              <a:t>hez</a:t>
            </a:r>
            <a:endParaRPr lang="hu-HU" dirty="0"/>
          </a:p>
          <a:p>
            <a:pPr lvl="1"/>
            <a:r>
              <a:rPr lang="hu-HU" dirty="0"/>
              <a:t>EDMB (javaslattételi, véleményezési, nyomon követési funkció)</a:t>
            </a:r>
          </a:p>
          <a:p>
            <a:pPr lvl="1"/>
            <a:r>
              <a:rPr lang="hu-HU" dirty="0"/>
              <a:t>a DMB-k javaslatára jóváhagyja a doktori iskolák minőségbiztosítási terveit (doktori iskolánként)</a:t>
            </a:r>
          </a:p>
          <a:p>
            <a:pPr lvl="1"/>
            <a:r>
              <a:rPr lang="hu-HU" dirty="0"/>
              <a:t>DI minőségbiztosítási terv – legyen összhangban az intézményi minőségpolitikával</a:t>
            </a:r>
          </a:p>
          <a:p>
            <a:pPr lvl="1"/>
            <a:r>
              <a:rPr lang="hu-HU" dirty="0"/>
              <a:t>a TT/TÁDHT évente vizsgálja a képzést, a témahirdetések megfelelőségét, a képzési folyamat oktatói – vizsgáztatói oldalának résztvevőit, véleményezi a beszámolókat</a:t>
            </a:r>
          </a:p>
          <a:p>
            <a:pPr lvl="1"/>
            <a:r>
              <a:rPr lang="hu-HU" dirty="0"/>
              <a:t>DI vezető felel egyebekben a konkrét DI minőségbiztosításáért</a:t>
            </a:r>
          </a:p>
          <a:p>
            <a:pPr lvl="1"/>
            <a:r>
              <a:rPr lang="hu-HU" dirty="0"/>
              <a:t>DMB-k (BTDHT mellett közös) javaslattétel, előkészítés, felmérések-mutatószám-vizsgálatok kezdeményezése, koordináció, nyomon követés, visszacsatolás, javaslatok megfogalmazása, beszámolók előkészítése</a:t>
            </a:r>
          </a:p>
          <a:p>
            <a:pPr lvl="1"/>
            <a:r>
              <a:rPr lang="hu-HU" dirty="0"/>
              <a:t>Koordinál a DI titkára, illetve adminisztrátora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51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24" t="27499" r="23956" b="13025"/>
          <a:stretch/>
        </p:blipFill>
        <p:spPr>
          <a:xfrm>
            <a:off x="893137" y="119340"/>
            <a:ext cx="10377376" cy="673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62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MBSZ 13. § – A DI vezetőjének konkrét minőségbiztosítási feladatai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rendszeresen felülvizsgálja, értékeli az oktatási programokat – módosítási javaslatok megfogalmazása;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a DI oktatói állományának nyomon követése és indokolt esetben – intézkedési terv kidolgozása mellett – beavatkozás kezdeményezése;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a tanulmányi nyilvántartási rendszer ellenőrzése - részvétel a hallgatói panaszkezelés hatékony megszervezésében;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a DI tudományos rendezvénynaptárának gondozása - közreműködés annak végrehajtásában;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évente értékeli a doktori képzés működését és tapasztalatait, a statisztikai adatok elemzésén túl, a doktoranduszok, valamint fokozatot szerzettek véleményének kérdőíves lekérdezésére is kiterjedően;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rendszeresen figyelemmel kíséri, felülvizsgálja, és folyamatosan tökéletesíti a tanulás támogatására szolgáló szolgáltatások minőségét;</a:t>
            </a:r>
          </a:p>
          <a:p>
            <a:pPr marL="804863">
              <a:spcBef>
                <a:spcPts val="600"/>
              </a:spcBef>
            </a:pPr>
            <a:r>
              <a:rPr lang="hu-HU" sz="1600" dirty="0"/>
              <a:t>Nyilvánosság biztosítása (a képzésről naprakész és objektív, mennyiségi és minőségi adatok és információk legyenek közzé téve).</a:t>
            </a:r>
          </a:p>
        </p:txBody>
      </p:sp>
    </p:spTree>
    <p:extLst>
      <p:ext uri="{BB962C8B-B14F-4D97-AF65-F5344CB8AC3E}">
        <p14:creationId xmlns:p14="http://schemas.microsoft.com/office/powerpoint/2010/main" val="4231702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556084"/>
            <a:ext cx="9252729" cy="435486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3400" dirty="0">
                <a:solidFill>
                  <a:schemeClr val="accent2">
                    <a:lumMod val="75000"/>
                  </a:schemeClr>
                </a:solidFill>
              </a:rPr>
              <a:t>Minőségbiztosítási </a:t>
            </a:r>
            <a:r>
              <a:rPr lang="hu-HU" sz="3400" dirty="0" smtClean="0">
                <a:solidFill>
                  <a:schemeClr val="accent2">
                    <a:lumMod val="75000"/>
                  </a:schemeClr>
                </a:solidFill>
              </a:rPr>
              <a:t>terv</a:t>
            </a:r>
            <a:endParaRPr lang="hu-HU" sz="3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b="1" dirty="0">
                <a:effectLst/>
              </a:rPr>
              <a:t>I. </a:t>
            </a:r>
            <a:r>
              <a:rPr lang="hu-HU" sz="1900" b="1" dirty="0" smtClean="0">
                <a:effectLst/>
              </a:rPr>
              <a:t>Szabályozási környezet </a:t>
            </a:r>
            <a:endParaRPr lang="hu-HU" sz="1900" b="1" dirty="0">
              <a:effectLst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b="1" dirty="0">
                <a:effectLst/>
              </a:rPr>
              <a:t>II. A </a:t>
            </a:r>
            <a:r>
              <a:rPr lang="hu-HU" sz="1900" b="1" dirty="0" smtClean="0">
                <a:effectLst/>
              </a:rPr>
              <a:t>TÁDI minőségpolitikája és minőségbiztosítási </a:t>
            </a:r>
            <a:r>
              <a:rPr lang="hu-HU" sz="1900" b="1" dirty="0">
                <a:effectLst/>
              </a:rPr>
              <a:t>alapelvei (ESG 1.1)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b="1" dirty="0">
                <a:effectLst/>
              </a:rPr>
              <a:t>III. </a:t>
            </a:r>
            <a:r>
              <a:rPr lang="hu-HU" sz="1900" b="1" dirty="0" smtClean="0">
                <a:effectLst/>
              </a:rPr>
              <a:t>Illeszkedés </a:t>
            </a:r>
            <a:r>
              <a:rPr lang="hu-HU" sz="1900" b="1" dirty="0">
                <a:effectLst/>
              </a:rPr>
              <a:t>a PPKE </a:t>
            </a:r>
            <a:r>
              <a:rPr lang="hu-HU" sz="1900" b="1" dirty="0" smtClean="0">
                <a:effectLst/>
              </a:rPr>
              <a:t>minőségbiztosítási rendszeréhez </a:t>
            </a:r>
            <a:r>
              <a:rPr lang="hu-HU" sz="1900" b="1" dirty="0">
                <a:effectLst/>
              </a:rPr>
              <a:t>(ESG 1.1)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III.1. A PPKE </a:t>
            </a:r>
            <a:r>
              <a:rPr lang="hu-HU" sz="1900" dirty="0" smtClean="0">
                <a:effectLst/>
              </a:rPr>
              <a:t>minőségbiztosítási struktúrája</a:t>
            </a:r>
            <a:endParaRPr lang="hu-HU" sz="1900" dirty="0"/>
          </a:p>
          <a:p>
            <a:pPr marL="0" indent="0">
              <a:spcBef>
                <a:spcPts val="300"/>
              </a:spcBef>
              <a:buNone/>
            </a:pPr>
            <a:r>
              <a:rPr lang="hu-HU" sz="1900" b="1" dirty="0"/>
              <a:t>I</a:t>
            </a:r>
            <a:r>
              <a:rPr lang="hu-HU" sz="1900" b="1" dirty="0">
                <a:effectLst/>
              </a:rPr>
              <a:t>V. A doktori iskolai </a:t>
            </a:r>
            <a:r>
              <a:rPr lang="hu-HU" sz="1900" b="1" dirty="0" smtClean="0">
                <a:effectLst/>
              </a:rPr>
              <a:t>tevékenységek minőségbiztosítási </a:t>
            </a:r>
            <a:r>
              <a:rPr lang="hu-HU" sz="1900" b="1" dirty="0">
                <a:effectLst/>
              </a:rPr>
              <a:t>aspektusai: </a:t>
            </a:r>
            <a:r>
              <a:rPr lang="hu-HU" sz="1900" b="1" dirty="0" smtClean="0"/>
              <a:t>é</a:t>
            </a:r>
            <a:r>
              <a:rPr lang="hu-HU" sz="1900" b="1" dirty="0" smtClean="0">
                <a:effectLst/>
              </a:rPr>
              <a:t>rtékelési</a:t>
            </a:r>
            <a:r>
              <a:rPr lang="hu-HU" sz="1900" b="1" dirty="0">
                <a:effectLst/>
              </a:rPr>
              <a:t>, </a:t>
            </a:r>
            <a:r>
              <a:rPr lang="hu-HU" sz="1900" b="1" dirty="0" smtClean="0">
                <a:effectLst/>
              </a:rPr>
              <a:t>döntési és visszacsatolási </a:t>
            </a:r>
            <a:r>
              <a:rPr lang="hu-HU" sz="1900" b="1" dirty="0">
                <a:effectLst/>
              </a:rPr>
              <a:t>pontok </a:t>
            </a:r>
            <a:r>
              <a:rPr lang="hu-HU" sz="1900" b="1" dirty="0"/>
              <a:t>é</a:t>
            </a:r>
            <a:r>
              <a:rPr lang="hu-HU" sz="1900" b="1" dirty="0" smtClean="0">
                <a:effectLst/>
              </a:rPr>
              <a:t>s eljárások</a:t>
            </a:r>
            <a:endParaRPr lang="hu-HU" sz="1900" b="1" dirty="0"/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1. A doktori </a:t>
            </a:r>
            <a:r>
              <a:rPr lang="hu-HU" sz="1900" dirty="0" smtClean="0">
                <a:effectLst/>
              </a:rPr>
              <a:t>képzés képzési </a:t>
            </a:r>
            <a:r>
              <a:rPr lang="hu-HU" sz="1900" dirty="0">
                <a:effectLst/>
              </a:rPr>
              <a:t>terve </a:t>
            </a:r>
            <a:r>
              <a:rPr lang="hu-HU" sz="1900" dirty="0"/>
              <a:t>é</a:t>
            </a:r>
            <a:r>
              <a:rPr lang="hu-HU" sz="1900" dirty="0" smtClean="0">
                <a:effectLst/>
              </a:rPr>
              <a:t>s </a:t>
            </a:r>
            <a:r>
              <a:rPr lang="hu-HU" sz="1900" dirty="0">
                <a:effectLst/>
              </a:rPr>
              <a:t>az </a:t>
            </a:r>
            <a:r>
              <a:rPr lang="hu-HU" sz="1900" dirty="0" smtClean="0">
                <a:effectLst/>
              </a:rPr>
              <a:t>oktatók </a:t>
            </a:r>
            <a:r>
              <a:rPr lang="hu-HU" sz="1900" dirty="0">
                <a:effectLst/>
              </a:rPr>
              <a:t>(ESG 1.2, 1.5)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2. Doktori </a:t>
            </a:r>
            <a:r>
              <a:rPr lang="hu-HU" sz="1900" dirty="0" smtClean="0">
                <a:effectLst/>
              </a:rPr>
              <a:t>témák meghirdetése </a:t>
            </a:r>
            <a:r>
              <a:rPr lang="hu-HU" sz="1900" dirty="0">
                <a:effectLst/>
              </a:rPr>
              <a:t>(ESG 1.2, 1.5)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3. </a:t>
            </a:r>
            <a:r>
              <a:rPr lang="hu-HU" sz="1900" dirty="0" smtClean="0">
                <a:effectLst/>
              </a:rPr>
              <a:t>Felvételi </a:t>
            </a:r>
            <a:r>
              <a:rPr lang="hu-HU" sz="1900" dirty="0">
                <a:effectLst/>
              </a:rPr>
              <a:t>vizsga (ESG 1.4)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4. A doktori </a:t>
            </a:r>
            <a:r>
              <a:rPr lang="hu-HU" sz="1900" dirty="0" smtClean="0">
                <a:effectLst/>
              </a:rPr>
              <a:t>képzés tanulmányi része </a:t>
            </a:r>
            <a:r>
              <a:rPr lang="hu-HU" sz="1900" dirty="0">
                <a:effectLst/>
              </a:rPr>
              <a:t>(ESG 1.4, 1.3)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5. A komplex vizsga (ESG 1.4)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6. A doktori </a:t>
            </a:r>
            <a:r>
              <a:rPr lang="hu-HU" sz="1900" dirty="0" smtClean="0">
                <a:effectLst/>
              </a:rPr>
              <a:t>képzés kutatási része </a:t>
            </a:r>
            <a:r>
              <a:rPr lang="hu-HU" sz="1900" dirty="0">
                <a:effectLst/>
              </a:rPr>
              <a:t>(ESG 1.4, 1.3)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7. PhD </a:t>
            </a:r>
            <a:r>
              <a:rPr lang="hu-HU" sz="1900" dirty="0" smtClean="0">
                <a:effectLst/>
              </a:rPr>
              <a:t>fokozatszerzés </a:t>
            </a:r>
            <a:r>
              <a:rPr lang="hu-HU" sz="1900" dirty="0">
                <a:effectLst/>
              </a:rPr>
              <a:t>(ESG 1.4, 1.8)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8. A </a:t>
            </a:r>
            <a:r>
              <a:rPr lang="hu-HU" sz="1900" dirty="0" smtClean="0">
                <a:effectLst/>
              </a:rPr>
              <a:t>témavezetők </a:t>
            </a:r>
            <a:r>
              <a:rPr lang="hu-HU" sz="1900" dirty="0" smtClean="0"/>
              <a:t>é</a:t>
            </a:r>
            <a:r>
              <a:rPr lang="hu-HU" sz="1900" dirty="0" smtClean="0">
                <a:effectLst/>
              </a:rPr>
              <a:t>rtékelése </a:t>
            </a:r>
            <a:r>
              <a:rPr lang="hu-HU" sz="1900" dirty="0">
                <a:effectLst/>
              </a:rPr>
              <a:t>(ESG 1.5)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IV. 9. </a:t>
            </a:r>
            <a:r>
              <a:rPr lang="hu-HU" sz="1900" dirty="0" smtClean="0">
                <a:effectLst/>
              </a:rPr>
              <a:t>Hallgatói szolgáltatások </a:t>
            </a:r>
            <a:r>
              <a:rPr lang="hu-HU" sz="1900" dirty="0">
                <a:effectLst/>
              </a:rPr>
              <a:t>(ESG 1.6)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b="1" dirty="0">
                <a:effectLst/>
              </a:rPr>
              <a:t>V. </a:t>
            </a:r>
            <a:r>
              <a:rPr lang="hu-HU" sz="1900" b="1" dirty="0" smtClean="0">
                <a:effectLst/>
              </a:rPr>
              <a:t>Minőségbiztosítási célú adatgyűjtés módjai és fórumai</a:t>
            </a:r>
            <a:r>
              <a:rPr lang="hu-HU" sz="1900" b="1" dirty="0">
                <a:effectLst/>
              </a:rPr>
              <a:t>, az adatok </a:t>
            </a:r>
            <a:r>
              <a:rPr lang="hu-HU" sz="1900" b="1" dirty="0" smtClean="0">
                <a:effectLst/>
              </a:rPr>
              <a:t>kiértékelése és felhasználása </a:t>
            </a:r>
            <a:r>
              <a:rPr lang="hu-HU" sz="1900" b="1" dirty="0">
                <a:effectLst/>
              </a:rPr>
              <a:t>(ESG 1.7)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V. 1. </a:t>
            </a:r>
            <a:r>
              <a:rPr lang="hu-HU" sz="1900" dirty="0" smtClean="0">
                <a:effectLst/>
              </a:rPr>
              <a:t>Adatforrások </a:t>
            </a:r>
            <a:r>
              <a:rPr lang="hu-HU" sz="1900" dirty="0">
                <a:effectLst/>
              </a:rPr>
              <a:t>(ESG 1.7)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V. 2. Az adatok </a:t>
            </a:r>
            <a:r>
              <a:rPr lang="hu-HU" sz="1900" dirty="0" smtClean="0">
                <a:effectLst/>
              </a:rPr>
              <a:t>feldolgozása</a:t>
            </a:r>
            <a:r>
              <a:rPr lang="hu-HU" sz="1900" dirty="0">
                <a:effectLst/>
              </a:rPr>
              <a:t>, </a:t>
            </a:r>
            <a:r>
              <a:rPr lang="hu-HU" sz="1900" dirty="0" smtClean="0"/>
              <a:t>é</a:t>
            </a:r>
            <a:r>
              <a:rPr lang="hu-HU" sz="1900" dirty="0" smtClean="0">
                <a:effectLst/>
              </a:rPr>
              <a:t>rtékelése és felhasználása</a:t>
            </a:r>
            <a:endParaRPr lang="hu-HU" sz="1900" dirty="0">
              <a:effectLst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VI. </a:t>
            </a:r>
            <a:r>
              <a:rPr lang="hu-HU" sz="1900" dirty="0" smtClean="0">
                <a:effectLst/>
              </a:rPr>
              <a:t>Felülvizsgálati periódusok </a:t>
            </a:r>
            <a:r>
              <a:rPr lang="hu-HU" sz="1900" dirty="0">
                <a:effectLst/>
              </a:rPr>
              <a:t>(ESG 1.8, 1.9)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>
                <a:effectLst/>
              </a:rPr>
              <a:t>VII. </a:t>
            </a:r>
            <a:r>
              <a:rPr lang="hu-HU" sz="1900" dirty="0" smtClean="0">
                <a:effectLst/>
              </a:rPr>
              <a:t>Belső audit</a:t>
            </a:r>
            <a:endParaRPr lang="hu-HU" sz="1900" dirty="0">
              <a:effectLst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63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3"/>
            <a:ext cx="9252729" cy="383593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1900" dirty="0" smtClean="0">
                <a:solidFill>
                  <a:schemeClr val="tx1"/>
                </a:solidFill>
              </a:rPr>
              <a:t>A főbb fejezetek felépítési rendszere:</a:t>
            </a:r>
          </a:p>
          <a:p>
            <a:pPr>
              <a:spcBef>
                <a:spcPts val="300"/>
              </a:spcBef>
            </a:pPr>
            <a:r>
              <a:rPr lang="hu-HU" dirty="0" smtClean="0">
                <a:solidFill>
                  <a:schemeClr val="tx1"/>
                </a:solidFill>
              </a:rPr>
              <a:t>s</a:t>
            </a:r>
            <a:r>
              <a:rPr lang="hu-HU" sz="1800" dirty="0" smtClean="0">
                <a:solidFill>
                  <a:schemeClr val="tx1"/>
                </a:solidFill>
              </a:rPr>
              <a:t>ztenderd</a:t>
            </a:r>
          </a:p>
          <a:p>
            <a:pPr>
              <a:spcBef>
                <a:spcPts val="300"/>
              </a:spcBef>
            </a:pPr>
            <a:r>
              <a:rPr lang="hu-HU" sz="1800" dirty="0" smtClean="0">
                <a:solidFill>
                  <a:schemeClr val="tx1"/>
                </a:solidFill>
              </a:rPr>
              <a:t>belső szabályok</a:t>
            </a:r>
          </a:p>
          <a:p>
            <a:pPr>
              <a:spcBef>
                <a:spcPts val="300"/>
              </a:spcBef>
            </a:pPr>
            <a:r>
              <a:rPr lang="hu-HU" dirty="0">
                <a:solidFill>
                  <a:schemeClr val="tx1"/>
                </a:solidFill>
              </a:rPr>
              <a:t>h</a:t>
            </a:r>
            <a:r>
              <a:rPr lang="hu-HU" sz="1800" dirty="0" smtClean="0">
                <a:solidFill>
                  <a:schemeClr val="tx1"/>
                </a:solidFill>
              </a:rPr>
              <a:t>atáskörök</a:t>
            </a:r>
          </a:p>
          <a:p>
            <a:pPr>
              <a:spcBef>
                <a:spcPts val="300"/>
              </a:spcBef>
            </a:pPr>
            <a:r>
              <a:rPr lang="hu-HU" dirty="0">
                <a:solidFill>
                  <a:schemeClr val="tx1"/>
                </a:solidFill>
              </a:rPr>
              <a:t>r</a:t>
            </a:r>
            <a:r>
              <a:rPr lang="hu-HU" dirty="0" smtClean="0">
                <a:solidFill>
                  <a:schemeClr val="tx1"/>
                </a:solidFill>
              </a:rPr>
              <a:t>észtvevők</a:t>
            </a:r>
          </a:p>
          <a:p>
            <a:pPr>
              <a:spcBef>
                <a:spcPts val="300"/>
              </a:spcBef>
            </a:pPr>
            <a:r>
              <a:rPr lang="hu-HU" dirty="0">
                <a:solidFill>
                  <a:schemeClr val="tx1"/>
                </a:solidFill>
              </a:rPr>
              <a:t>e</a:t>
            </a:r>
            <a:r>
              <a:rPr lang="hu-HU" sz="1800" dirty="0" smtClean="0">
                <a:solidFill>
                  <a:schemeClr val="tx1"/>
                </a:solidFill>
              </a:rPr>
              <a:t>ljárások –</a:t>
            </a:r>
            <a:r>
              <a:rPr lang="hu-HU" dirty="0" smtClean="0">
                <a:solidFill>
                  <a:schemeClr val="tx1"/>
                </a:solidFill>
              </a:rPr>
              <a:t> folyamatok</a:t>
            </a:r>
          </a:p>
          <a:p>
            <a:pPr>
              <a:spcBef>
                <a:spcPts val="300"/>
              </a:spcBef>
            </a:pPr>
            <a:r>
              <a:rPr lang="hu-HU" sz="1800" dirty="0" smtClean="0">
                <a:solidFill>
                  <a:schemeClr val="tx1"/>
                </a:solidFill>
              </a:rPr>
              <a:t>PDCA </a:t>
            </a:r>
            <a:r>
              <a:rPr lang="hu-HU" sz="1800" dirty="0">
                <a:solidFill>
                  <a:schemeClr val="tx1"/>
                </a:solidFill>
              </a:rPr>
              <a:t>szerinti </a:t>
            </a:r>
            <a:r>
              <a:rPr lang="hu-HU" sz="1800" dirty="0" smtClean="0">
                <a:solidFill>
                  <a:schemeClr val="tx1"/>
                </a:solidFill>
              </a:rPr>
              <a:t>felépítésben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Minőségbiztosítási terv</a:t>
            </a:r>
          </a:p>
          <a:p>
            <a:pPr marL="0" indent="0">
              <a:buNone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04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9252729" cy="3835937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Olyan </a:t>
            </a:r>
            <a:r>
              <a:rPr lang="hu-HU" sz="2000" dirty="0">
                <a:solidFill>
                  <a:schemeClr val="tx1"/>
                </a:solidFill>
              </a:rPr>
              <a:t>célok (nem eszközök), amelyek 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a stratégiai célok között már szerepelnek és van minőségi relevanciájuk</a:t>
            </a:r>
          </a:p>
          <a:p>
            <a:pPr lvl="1"/>
            <a:r>
              <a:rPr lang="hu-HU" sz="1800" dirty="0">
                <a:solidFill>
                  <a:schemeClr val="tx1"/>
                </a:solidFill>
              </a:rPr>
              <a:t>a küldetés és a stratégiai célok megvalósítását szolgálják a minőségpolitika keretei között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éves távra</a:t>
            </a: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megvalósulás nyomon követése – visszacsatolás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Minőségcélok</a:t>
            </a: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22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9252729" cy="3835937"/>
          </a:xfrm>
        </p:spPr>
        <p:txBody>
          <a:bodyPr>
            <a:normAutofit fontScale="77500" lnSpcReduction="20000"/>
          </a:bodyPr>
          <a:lstStyle/>
          <a:p>
            <a:r>
              <a:rPr lang="hu-HU" sz="2200" dirty="0"/>
              <a:t>A célok eredmény vonatkozású megközelítései lehetnek például:</a:t>
            </a:r>
          </a:p>
          <a:p>
            <a:pPr lvl="1"/>
            <a:r>
              <a:rPr lang="hu-HU" sz="1900" dirty="0"/>
              <a:t>új érték előállítása, több hozzáadott érték,</a:t>
            </a:r>
          </a:p>
          <a:p>
            <a:pPr lvl="1"/>
            <a:r>
              <a:rPr lang="hu-HU" sz="1900" dirty="0"/>
              <a:t>a munkaadók magasabb fokú elégedettsége,</a:t>
            </a:r>
          </a:p>
          <a:p>
            <a:pPr lvl="1"/>
            <a:r>
              <a:rPr lang="hu-HU" sz="1900" dirty="0"/>
              <a:t>a hallgatók magasabb fokú elégedettsége,</a:t>
            </a:r>
          </a:p>
          <a:p>
            <a:pPr lvl="1"/>
            <a:r>
              <a:rPr lang="hu-HU" sz="1900" dirty="0"/>
              <a:t>az oktatók-kutatók-munkatársak magasabb fokú elégedettsége,</a:t>
            </a:r>
          </a:p>
          <a:p>
            <a:pPr lvl="1"/>
            <a:r>
              <a:rPr lang="hu-HU" sz="1900" dirty="0"/>
              <a:t>a jobb hatékonyság, a jobb eredményesség,</a:t>
            </a:r>
          </a:p>
          <a:p>
            <a:pPr lvl="1"/>
            <a:r>
              <a:rPr lang="hu-HU" sz="1900" dirty="0"/>
              <a:t>a jobb kapacitáskihasználás,</a:t>
            </a:r>
          </a:p>
          <a:p>
            <a:pPr lvl="1"/>
            <a:r>
              <a:rPr lang="hu-HU" sz="1900" dirty="0"/>
              <a:t>a magasabb színvonalú infrastruktúra elérése, biztosítása, - inkább részcél</a:t>
            </a:r>
          </a:p>
          <a:p>
            <a:pPr marL="457200" lvl="1" indent="0">
              <a:buNone/>
            </a:pPr>
            <a:r>
              <a:rPr lang="hu-HU" sz="2000" dirty="0"/>
              <a:t>További piaci célokra példa:</a:t>
            </a:r>
          </a:p>
          <a:p>
            <a:pPr lvl="1"/>
            <a:r>
              <a:rPr lang="hu-HU" sz="1900" dirty="0"/>
              <a:t>a költségek csökkentése, a bevétel növelése, </a:t>
            </a:r>
          </a:p>
          <a:p>
            <a:pPr lvl="1"/>
            <a:r>
              <a:rPr lang="hu-HU" sz="1900" dirty="0"/>
              <a:t>a piaci részesedés növelése, a nyereség növelése, stb. – </a:t>
            </a:r>
            <a:r>
              <a:rPr lang="hu-HU" sz="1900" dirty="0" smtClean="0"/>
              <a:t>ez utóbbiak </a:t>
            </a:r>
          </a:p>
          <a:p>
            <a:pPr marL="457200" lvl="1" indent="0">
              <a:buNone/>
            </a:pPr>
            <a:r>
              <a:rPr lang="hu-HU" sz="1900" dirty="0" smtClean="0"/>
              <a:t>inkább </a:t>
            </a:r>
            <a:r>
              <a:rPr lang="hu-HU" sz="1900" dirty="0"/>
              <a:t>stratégiai </a:t>
            </a:r>
            <a:r>
              <a:rPr lang="hu-HU" sz="1900" dirty="0" smtClean="0"/>
              <a:t>célok – nincs minőségi relevanciájuk</a:t>
            </a:r>
            <a:endParaRPr lang="hu-HU" sz="1900" dirty="0"/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Minőségcélok</a:t>
            </a: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43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9252729" cy="3835937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</a:rPr>
              <a:t>Mi szükséges még egy korrekt minőségcél megfogalmazásához?</a:t>
            </a:r>
          </a:p>
          <a:p>
            <a:endParaRPr lang="hu-HU" sz="2000" dirty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>
              <a:solidFill>
                <a:schemeClr val="tx1"/>
              </a:solidFill>
            </a:endParaRPr>
          </a:p>
          <a:p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Mértékletesség </a:t>
            </a: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Minőségcélok</a:t>
            </a: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56211"/>
              </p:ext>
            </p:extLst>
          </p:nvPr>
        </p:nvGraphicFramePr>
        <p:xfrm>
          <a:off x="677333" y="3214914"/>
          <a:ext cx="9010953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781">
                  <a:extLst>
                    <a:ext uri="{9D8B030D-6E8A-4147-A177-3AD203B41FA5}">
                      <a16:colId xmlns:a16="http://schemas.microsoft.com/office/drawing/2014/main" val="4184136039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3632766505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42526743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2871797"/>
                    </a:ext>
                  </a:extLst>
                </a:gridCol>
                <a:gridCol w="1709057">
                  <a:extLst>
                    <a:ext uri="{9D8B030D-6E8A-4147-A177-3AD203B41FA5}">
                      <a16:colId xmlns:a16="http://schemas.microsoft.com/office/drawing/2014/main" val="899435104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3813033770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val="2272742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Cél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Kapcsolódás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 kell tenni?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Szükséges erőforrások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 a felelős?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Kik a résztvevők?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Mikorra teljesül?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Hogyan értékelik?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43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Minőségcél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Stratégia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Feladat/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folyamat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Erőforrások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effectLst/>
                        </a:rPr>
                        <a:t>Felelős/szint</a:t>
                      </a:r>
                      <a:endParaRPr lang="hu-H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Határidő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 módja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Indikátorok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6378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684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8596669" cy="2891746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/>
              <a:t>Kötelező felmérések</a:t>
            </a:r>
          </a:p>
          <a:p>
            <a:r>
              <a:rPr lang="hu-HU" sz="2400" dirty="0"/>
              <a:t>Fakultatív felmérések</a:t>
            </a:r>
          </a:p>
          <a:p>
            <a:r>
              <a:rPr lang="hu-HU" sz="2400" dirty="0"/>
              <a:t>Legkésőbb az év elején készüljön el</a:t>
            </a:r>
          </a:p>
          <a:p>
            <a:r>
              <a:rPr lang="hu-HU" sz="2400" dirty="0"/>
              <a:t>Legalább havi szintű meghatározás</a:t>
            </a:r>
          </a:p>
          <a:p>
            <a:r>
              <a:rPr lang="hu-HU" sz="2400" dirty="0"/>
              <a:t>Példák: űrlapos felmérések (elektronikus, papír alapú, szabad </a:t>
            </a:r>
            <a:r>
              <a:rPr lang="hu-HU" sz="2400" dirty="0" smtClean="0"/>
              <a:t>formátumú, </a:t>
            </a:r>
            <a:r>
              <a:rPr lang="hu-HU" sz="2400" dirty="0"/>
              <a:t>hallgatói fórum, doktorandusz fórum, oktatói-kutatói fórum, munkatársi fórum)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Felmérési terv</a:t>
            </a:r>
          </a:p>
          <a:p>
            <a:pPr marL="0" indent="0">
              <a:buNone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56408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A MAB doktori iskola akkreditáció jelentésváza</a:t>
            </a:r>
            <a:endParaRPr lang="hu-H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577208"/>
            <a:ext cx="8596668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754688" algn="r"/>
              </a:tabLst>
            </a:pPr>
            <a:r>
              <a:rPr kumimoji="0" lang="hu-HU" altLang="hu-HU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A látogatóbizottság</a:t>
            </a:r>
            <a:r>
              <a:rPr kumimoji="0" lang="hu-HU" altLang="hu-HU" b="1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javaslata az akkreditációt illetően</a:t>
            </a: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hu-HU" altLang="hu-HU" b="1" baseline="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I. 1. Főbb erősségek</a:t>
            </a: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hu-HU" altLang="hu-HU" b="1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(I. 2. A monitor eljárás feltételei)</a:t>
            </a: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hu-HU" altLang="hu-HU" b="1" baseline="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hu-HU" altLang="hu-H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látogatóbizottság értékelése</a:t>
            </a:r>
            <a:endParaRPr kumimoji="0" lang="hu-HU" altLang="hu-HU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altLang="hu-H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1. A doktori iskola általános helyzetképe</a:t>
            </a: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II. 2. A törzstagok tudományos tevékenysége</a:t>
            </a:r>
          </a:p>
          <a:p>
            <a:pPr marL="0" marR="0" lvl="0" indent="0" algn="l" defTabSz="1793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II. 3. ESG-kritériumok szerinti értékelés</a:t>
            </a: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1.2 és 1.9 A képzési programok kialakítása és jóváhagyása; folyamatos figyelemmel kísérése és rendszeres értékelése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1.3 Hallgatóközpontú tanulás, tanítás és értékelés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1.4 A hallgatók felvétele, előrehaladása, tanulmányaik elismerése és a képesítés odaítélése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1.5 Oktatók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1.6 Tanulástámogatás és hallgatói szolgáltatások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1.7 Információkezelés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1.8 Nyilvános információk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defTabSz="352425"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1.10 Rendszeres külső minőségbiztosítás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72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8596669" cy="2891746"/>
          </a:xfrm>
        </p:spPr>
        <p:txBody>
          <a:bodyPr>
            <a:normAutofit/>
          </a:bodyPr>
          <a:lstStyle/>
          <a:p>
            <a:r>
              <a:rPr lang="hu-HU" sz="2400" dirty="0"/>
              <a:t>MB ülés időpontja</a:t>
            </a:r>
          </a:p>
          <a:p>
            <a:r>
              <a:rPr lang="hu-HU" sz="2400" dirty="0"/>
              <a:t>Tervezett napirendi pontok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Bizottsági munkaterv</a:t>
            </a:r>
          </a:p>
          <a:p>
            <a:pPr marL="0" indent="0">
              <a:buNone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99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8891210" cy="289174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u-HU" sz="1600" dirty="0"/>
              <a:t>Példa: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1600" dirty="0"/>
              <a:t>2024. február		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1) A MAB monitorfeltételek és ajánlások alapján született intézkedési terv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2) Az intézmény stratégiai dokumentumában szereplő célokra reflektáló éves minőségcélok és felmérési terv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1600" dirty="0"/>
              <a:t>2024. június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1) Az intézkedési tervben foglaltak megvalósulási állapotának áttekintése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2) A minőségcélok elérése terén elért eredmények felmérésére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3) A monitorbeszámoló összeállításának feladatelosztása, munkacsoport létrehozása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4) Képzésfelülvizsgálat</a:t>
            </a: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Bizottsági munkaterv</a:t>
            </a:r>
          </a:p>
          <a:p>
            <a:pPr marL="0" indent="0">
              <a:buNone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6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725284"/>
            <a:ext cx="8596669" cy="289174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u-HU" sz="1600" dirty="0"/>
              <a:t>2024. szeptember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1) A képzésfelülvizsgálat eredményeinek véleményezése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2) A 2023/24. tanév végi hallgatói kérdőívek áttekintése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3) A monitorbeszámoló összeállításának aktuális állása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1600" dirty="0"/>
              <a:t>2024. december 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1) Monitorbeszámoló elfogadása</a:t>
            </a:r>
          </a:p>
          <a:p>
            <a:pPr>
              <a:spcBef>
                <a:spcPts val="600"/>
              </a:spcBef>
            </a:pPr>
            <a:r>
              <a:rPr lang="hu-HU" sz="1600" dirty="0"/>
              <a:t>2) A következő évi munka- és felmérési tervek</a:t>
            </a:r>
          </a:p>
        </p:txBody>
      </p:sp>
      <p:sp>
        <p:nvSpPr>
          <p:cNvPr id="4" name="Szöveg helye 4"/>
          <p:cNvSpPr txBox="1">
            <a:spLocks/>
          </p:cNvSpPr>
          <p:nvPr/>
        </p:nvSpPr>
        <p:spPr>
          <a:xfrm>
            <a:off x="677333" y="2039711"/>
            <a:ext cx="6421741" cy="576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dirty="0">
                <a:solidFill>
                  <a:schemeClr val="accent2">
                    <a:lumMod val="75000"/>
                  </a:schemeClr>
                </a:solidFill>
              </a:rPr>
              <a:t>Bizottsági munkaterv</a:t>
            </a:r>
          </a:p>
          <a:p>
            <a:pPr marL="0" indent="0">
              <a:buNone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92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b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altLang="hu-HU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keletkező dokumentumok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5735941" cy="2219767"/>
          </a:xfrm>
        </p:spPr>
        <p:txBody>
          <a:bodyPr>
            <a:noAutofit/>
          </a:bodyPr>
          <a:lstStyle/>
          <a:p>
            <a:r>
              <a:rPr lang="hu-HU" sz="2400" dirty="0"/>
              <a:t>A megvalósítás dokumentálása</a:t>
            </a:r>
          </a:p>
          <a:p>
            <a:r>
              <a:rPr lang="hu-HU" sz="2400" dirty="0"/>
              <a:t>Időközi nyomon követés</a:t>
            </a:r>
          </a:p>
          <a:p>
            <a:r>
              <a:rPr lang="hu-HU" sz="2400" dirty="0"/>
              <a:t>Mutatószámok</a:t>
            </a:r>
          </a:p>
          <a:p>
            <a:r>
              <a:rPr lang="hu-HU" sz="2400" dirty="0"/>
              <a:t>Mérési eredmények</a:t>
            </a:r>
          </a:p>
          <a:p>
            <a:r>
              <a:rPr lang="hu-HU" sz="2400" dirty="0"/>
              <a:t>Egyéb információk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781352" y="576385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9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b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altLang="hu-HU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keletkező dokumentumok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81726"/>
            <a:ext cx="8596668" cy="4219074"/>
          </a:xfrm>
        </p:spPr>
        <p:txBody>
          <a:bodyPr>
            <a:noAutofit/>
          </a:bodyPr>
          <a:lstStyle/>
          <a:p>
            <a:r>
              <a:rPr lang="hu-HU" sz="2400" dirty="0"/>
              <a:t>Mutatószámok vizsgálata</a:t>
            </a:r>
          </a:p>
          <a:p>
            <a:r>
              <a:rPr lang="hu-HU" sz="2400" dirty="0"/>
              <a:t>Felmérések (OMHV, hallgatói – munkatársi elégedettségmérés, DPR</a:t>
            </a:r>
            <a:r>
              <a:rPr lang="hu-HU" sz="2400" dirty="0" smtClean="0"/>
              <a:t>) értékelése</a:t>
            </a:r>
          </a:p>
          <a:p>
            <a:r>
              <a:rPr lang="hu-HU" sz="2400" dirty="0" smtClean="0"/>
              <a:t>Egyéb bejövő adatok értékelése</a:t>
            </a:r>
            <a:endParaRPr lang="hu-HU" sz="2400" dirty="0"/>
          </a:p>
          <a:p>
            <a:r>
              <a:rPr lang="hu-HU" sz="2400" dirty="0"/>
              <a:t>A DI vezetőjének éves beszámolója – a minőségcélok megvalósulásáról szóló beszámolással – TT/TÁDHT értékelés - esetleges intézkedési terv </a:t>
            </a:r>
          </a:p>
          <a:p>
            <a:r>
              <a:rPr lang="hu-HU" sz="2400" dirty="0"/>
              <a:t>Önértékelés</a:t>
            </a:r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759580" y="5754469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CHECK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01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b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altLang="hu-HU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keletkező dokumentumok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81726"/>
            <a:ext cx="8596668" cy="4219074"/>
          </a:xfrm>
        </p:spPr>
        <p:txBody>
          <a:bodyPr>
            <a:noAutofit/>
          </a:bodyPr>
          <a:lstStyle/>
          <a:p>
            <a:r>
              <a:rPr lang="hu-HU" sz="2400" dirty="0" smtClean="0"/>
              <a:t>Intézkedési tervek</a:t>
            </a:r>
            <a:endParaRPr lang="hu-HU" sz="2400" dirty="0"/>
          </a:p>
          <a:p>
            <a:r>
              <a:rPr lang="hu-HU" sz="2400" dirty="0" smtClean="0"/>
              <a:t>Módosuló dokumentumok</a:t>
            </a:r>
          </a:p>
          <a:p>
            <a:endParaRPr lang="hu-HU" sz="2400" dirty="0"/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185202" y="5754469"/>
            <a:ext cx="53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ACT ( =&gt; PLAN =&gt; DO )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005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8849" y="2884714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Az egyes sztenderdek kapcsán gyakran felmerülő kérdéskörök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270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895"/>
          </a:xfrm>
        </p:spPr>
        <p:txBody>
          <a:bodyPr>
            <a:normAutofit/>
          </a:bodyPr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641643"/>
            <a:ext cx="9541487" cy="45741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önállósága 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szervezeti, gazdálkodási és minőségbiztosítási vonatkozásban</a:t>
            </a:r>
          </a:p>
          <a:p>
            <a:pPr>
              <a:lnSpc>
                <a:spcPct val="114000"/>
              </a:lnSpc>
            </a:pP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Minőségbiztosítás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szempontjából a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teljes rendszerre 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kiterjedő, egyértelműen azonosítható szabályozást, valamint személyi/szervezeti hátteret keresnek</a:t>
            </a:r>
          </a:p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minőségirányítási rendszerben megjelenik-e a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PDCA-elv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Tényleges megvalósulás?</a:t>
            </a:r>
          </a:p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minőségbiztosítási tervhez kapcsolódnak-e konkrét, mérhető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minőségcélok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IFT vagy más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stratégia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dokumentum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kapcsolata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DI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minőségbiztosítási tervével</a:t>
            </a:r>
          </a:p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Folytatnak-e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OMHV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-t, hallgatói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elégedettségmérés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t? Van-e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visszacsatolás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114000"/>
              </a:lnSpc>
            </a:pP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Minőségpolitika és a Minőségfejlesztési program alapul veszi-e az </a:t>
            </a: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-t?</a:t>
            </a:r>
          </a:p>
          <a:p>
            <a:pPr>
              <a:lnSpc>
                <a:spcPct val="114000"/>
              </a:lnSpc>
            </a:pP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Hallgatók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bevonása</a:t>
            </a:r>
          </a:p>
          <a:p>
            <a:pPr>
              <a:lnSpc>
                <a:spcPct val="114000"/>
              </a:lnSpc>
            </a:pPr>
            <a:r>
              <a:rPr lang="hu-HU" b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Külső érdekeltek </a:t>
            </a:r>
            <a:r>
              <a:rPr lang="hu-HU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bevonása</a:t>
            </a:r>
          </a:p>
          <a:p>
            <a:pPr marL="176213" indent="-176213">
              <a:buFontTx/>
              <a:buChar char="-"/>
            </a:pPr>
            <a:endParaRPr lang="hu-HU" sz="2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5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defTabSz="352425">
              <a:tabLst/>
            </a:pPr>
            <a:r>
              <a:rPr lang="hu-HU" altLang="hu-HU" sz="2800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ESG 1.2 és 1.9 A képzési programok kialakítása és jóváhagyása; folyamatos figyelemmel kísérése és rendszeres értékelése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képzési terv kidolgozása ki(k)</a:t>
            </a:r>
            <a:r>
              <a:rPr lang="hu-HU" dirty="0" err="1"/>
              <a:t>nek</a:t>
            </a:r>
            <a:r>
              <a:rPr lang="hu-HU" dirty="0"/>
              <a:t> a feladata</a:t>
            </a:r>
          </a:p>
          <a:p>
            <a:r>
              <a:rPr lang="hu-HU" dirty="0"/>
              <a:t>Bevonásra kerülnek-e valamilyen formában a hallgatók, külső érdekeltek</a:t>
            </a:r>
          </a:p>
          <a:p>
            <a:r>
              <a:rPr lang="hu-HU" dirty="0"/>
              <a:t>Jóváhagyási folyamat</a:t>
            </a:r>
          </a:p>
          <a:p>
            <a:r>
              <a:rPr lang="hu-HU" dirty="0"/>
              <a:t>Kihirdetés, hozzáférhetőség, felmenő rendszer</a:t>
            </a:r>
          </a:p>
          <a:p>
            <a:r>
              <a:rPr lang="hu-HU" dirty="0"/>
              <a:t>Képzési terv, azon belül a programok, témakiírások koherenciája</a:t>
            </a:r>
          </a:p>
          <a:p>
            <a:r>
              <a:rPr lang="hu-HU" dirty="0"/>
              <a:t>Nyomon követés, felülvizsgálat rendszeressége</a:t>
            </a:r>
          </a:p>
          <a:p>
            <a:r>
              <a:rPr lang="hu-HU" dirty="0"/>
              <a:t>Milyen indikátorok alapján </a:t>
            </a:r>
            <a:r>
              <a:rPr lang="hu-HU" dirty="0" smtClean="0"/>
              <a:t>történik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297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defTabSz="352425">
              <a:buClrTx/>
              <a:buSzTx/>
              <a:buFontTx/>
              <a:buNone/>
              <a:tabLst/>
            </a:pPr>
            <a:r>
              <a:rPr lang="hu-HU" altLang="hu-HU" sz="3200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ESG 1.3 Hallgatóközpontú tanulás, tanítás és értékelés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Elérhetők-e és egyértelműek a tanulmányi követelmények</a:t>
            </a:r>
          </a:p>
          <a:p>
            <a:r>
              <a:rPr lang="hu-HU" dirty="0"/>
              <a:t>Felmenő rendszer betartása</a:t>
            </a:r>
          </a:p>
          <a:p>
            <a:r>
              <a:rPr lang="hu-HU" dirty="0"/>
              <a:t>Az értékelésben megjelenik-e a kompetenciák mérése</a:t>
            </a:r>
          </a:p>
          <a:p>
            <a:r>
              <a:rPr lang="hu-HU" dirty="0"/>
              <a:t>Hallgatói beszámolók rendszere</a:t>
            </a:r>
          </a:p>
          <a:p>
            <a:r>
              <a:rPr lang="hu-HU" dirty="0"/>
              <a:t>Oktatók rendelkezésre állása</a:t>
            </a:r>
          </a:p>
          <a:p>
            <a:r>
              <a:rPr lang="hu-HU" dirty="0"/>
              <a:t>Hallgatói képviselet</a:t>
            </a:r>
          </a:p>
          <a:p>
            <a:r>
              <a:rPr lang="hu-HU" dirty="0"/>
              <a:t>Hallgatói visszajelzések gyűjtése, mérések</a:t>
            </a:r>
          </a:p>
          <a:p>
            <a:r>
              <a:rPr lang="hu-HU" dirty="0"/>
              <a:t>Hallgatói jogorvoslat</a:t>
            </a:r>
          </a:p>
        </p:txBody>
      </p:sp>
    </p:spTree>
    <p:extLst>
      <p:ext uri="{BB962C8B-B14F-4D97-AF65-F5344CB8AC3E}">
        <p14:creationId xmlns:p14="http://schemas.microsoft.com/office/powerpoint/2010/main" val="1958251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2534" y="1774533"/>
            <a:ext cx="8596668" cy="3693868"/>
          </a:xfrm>
        </p:spPr>
        <p:txBody>
          <a:bodyPr/>
          <a:lstStyle/>
          <a:p>
            <a:pPr marL="0" indent="0" algn="ctr">
              <a:buNone/>
            </a:pPr>
            <a:r>
              <a:rPr lang="hu-HU" sz="2800" dirty="0">
                <a:solidFill>
                  <a:schemeClr val="accent2"/>
                </a:solidFill>
              </a:rPr>
              <a:t>Stratégiai menedzsment – </a:t>
            </a:r>
            <a:r>
              <a:rPr lang="hu-HU" sz="2800" dirty="0" smtClean="0">
                <a:solidFill>
                  <a:schemeClr val="accent2"/>
                </a:solidFill>
              </a:rPr>
              <a:t>Minőségirányítás</a:t>
            </a:r>
          </a:p>
          <a:p>
            <a:pPr marL="0" indent="0" algn="ctr">
              <a:buNone/>
            </a:pPr>
            <a:endParaRPr lang="hu-HU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hu-HU" sz="2800" dirty="0" smtClean="0">
                <a:solidFill>
                  <a:schemeClr val="accent2"/>
                </a:solidFill>
              </a:rPr>
              <a:t>Minőségpolitika </a:t>
            </a:r>
            <a:r>
              <a:rPr lang="hu-HU" sz="2800" dirty="0">
                <a:solidFill>
                  <a:schemeClr val="accent2"/>
                </a:solidFill>
              </a:rPr>
              <a:t>– Minőségpolitikai nyilatkozat</a:t>
            </a:r>
          </a:p>
          <a:p>
            <a:pPr marL="0" indent="0" algn="ctr">
              <a:buNone/>
            </a:pPr>
            <a:endParaRPr lang="hu-HU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hu-HU" sz="2800" dirty="0" smtClean="0">
                <a:solidFill>
                  <a:schemeClr val="accent2"/>
                </a:solidFill>
              </a:rPr>
              <a:t>PDCA ciklus</a:t>
            </a:r>
            <a:endParaRPr lang="hu-HU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hu-HU" sz="2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5B681F1-6F2A-7B49-8032-128E0852553D}"/>
              </a:ext>
            </a:extLst>
          </p:cNvPr>
          <p:cNvSpPr txBox="1">
            <a:spLocks/>
          </p:cNvSpPr>
          <p:nvPr/>
        </p:nvSpPr>
        <p:spPr>
          <a:xfrm>
            <a:off x="2492829" y="4572000"/>
            <a:ext cx="4517571" cy="18141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2800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>		PLAN			DO</a:t>
            </a:r>
          </a:p>
          <a:p>
            <a:pPr marL="0" indent="0">
              <a:buFont typeface="Wingdings 3" charset="2"/>
              <a:buNone/>
            </a:pPr>
            <a:endParaRPr lang="hu-HU" sz="2800" dirty="0" smtClean="0">
              <a:solidFill>
                <a:srgbClr val="2E83C3">
                  <a:lumMod val="75000"/>
                </a:srgbClr>
              </a:solidFill>
              <a:latin typeface="Trebuchet MS" panose="020B0603020202020204"/>
            </a:endParaRPr>
          </a:p>
          <a:p>
            <a:pPr marL="0" indent="0">
              <a:buFont typeface="Wingdings 3" charset="2"/>
              <a:buNone/>
            </a:pPr>
            <a:r>
              <a:rPr lang="hu-HU" sz="2800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>		ACT		CHECK</a:t>
            </a:r>
            <a:endParaRPr lang="hu-HU" sz="2800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sp>
        <p:nvSpPr>
          <p:cNvPr id="5" name="Jobbra mutató nyíl 7">
            <a:extLst>
              <a:ext uri="{FF2B5EF4-FFF2-40B4-BE49-F238E27FC236}">
                <a16:creationId xmlns:a16="http://schemas.microsoft.com/office/drawing/2014/main" id="{00DE2019-689E-E94D-BB88-84BB1D1623AB}"/>
              </a:ext>
            </a:extLst>
          </p:cNvPr>
          <p:cNvSpPr/>
          <p:nvPr/>
        </p:nvSpPr>
        <p:spPr>
          <a:xfrm>
            <a:off x="4555387" y="4754765"/>
            <a:ext cx="609600" cy="164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mutató nyíl 8">
            <a:extLst>
              <a:ext uri="{FF2B5EF4-FFF2-40B4-BE49-F238E27FC236}">
                <a16:creationId xmlns:a16="http://schemas.microsoft.com/office/drawing/2014/main" id="{F0FC7441-54E3-2548-AFE6-BA9C8F63BACC}"/>
              </a:ext>
            </a:extLst>
          </p:cNvPr>
          <p:cNvSpPr/>
          <p:nvPr/>
        </p:nvSpPr>
        <p:spPr>
          <a:xfrm>
            <a:off x="5463171" y="5120907"/>
            <a:ext cx="175629" cy="589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Balra mutató nyíl 9">
            <a:extLst>
              <a:ext uri="{FF2B5EF4-FFF2-40B4-BE49-F238E27FC236}">
                <a16:creationId xmlns:a16="http://schemas.microsoft.com/office/drawing/2014/main" id="{7F7CBE6F-07A0-8D4D-9685-5EF5CBF2C140}"/>
              </a:ext>
            </a:extLst>
          </p:cNvPr>
          <p:cNvSpPr/>
          <p:nvPr/>
        </p:nvSpPr>
        <p:spPr>
          <a:xfrm>
            <a:off x="4183251" y="5834849"/>
            <a:ext cx="568363" cy="1703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Felfelé mutató nyíl 10">
            <a:extLst>
              <a:ext uri="{FF2B5EF4-FFF2-40B4-BE49-F238E27FC236}">
                <a16:creationId xmlns:a16="http://schemas.microsoft.com/office/drawing/2014/main" id="{314B2B86-EB7E-404E-A451-1F698960647E}"/>
              </a:ext>
            </a:extLst>
          </p:cNvPr>
          <p:cNvSpPr/>
          <p:nvPr/>
        </p:nvSpPr>
        <p:spPr>
          <a:xfrm>
            <a:off x="3732671" y="5073929"/>
            <a:ext cx="163553" cy="5915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8769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80674"/>
          </a:xfrm>
        </p:spPr>
        <p:txBody>
          <a:bodyPr>
            <a:noAutofit/>
          </a:bodyPr>
          <a:lstStyle/>
          <a:p>
            <a:pPr lvl="1" defTabSz="352425">
              <a:buClrTx/>
              <a:buSzTx/>
              <a:buFontTx/>
              <a:buNone/>
              <a:tabLst/>
            </a:pPr>
            <a:r>
              <a:rPr lang="hu-HU" altLang="hu-HU" sz="3200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ESG 1.4 A hallgatók felvétele, előrehaladása, tanulmányaik elismerése és a képesítés odaítélése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390275"/>
            <a:ext cx="8596668" cy="3651088"/>
          </a:xfrm>
        </p:spPr>
        <p:txBody>
          <a:bodyPr/>
          <a:lstStyle/>
          <a:p>
            <a:r>
              <a:rPr lang="hu-HU" dirty="0"/>
              <a:t>Felvételi szabályok</a:t>
            </a:r>
          </a:p>
          <a:p>
            <a:r>
              <a:rPr lang="hu-HU" dirty="0"/>
              <a:t>Egyéni felkészülés</a:t>
            </a:r>
          </a:p>
          <a:p>
            <a:r>
              <a:rPr lang="hu-HU" dirty="0"/>
              <a:t>Kreditelismerés</a:t>
            </a:r>
          </a:p>
          <a:p>
            <a:r>
              <a:rPr lang="hu-HU" dirty="0"/>
              <a:t>Neptun-rendszer használata</a:t>
            </a:r>
          </a:p>
          <a:p>
            <a:r>
              <a:rPr lang="hu-HU" dirty="0"/>
              <a:t>Tanulmányok nyomon követése</a:t>
            </a:r>
          </a:p>
          <a:p>
            <a:r>
              <a:rPr lang="hu-HU" dirty="0"/>
              <a:t>Fokozatszerzési eljárás</a:t>
            </a:r>
          </a:p>
        </p:txBody>
      </p:sp>
    </p:spTree>
    <p:extLst>
      <p:ext uri="{BB962C8B-B14F-4D97-AF65-F5344CB8AC3E}">
        <p14:creationId xmlns:p14="http://schemas.microsoft.com/office/powerpoint/2010/main" val="1453683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>
            <a:noAutofit/>
          </a:bodyPr>
          <a:lstStyle/>
          <a:p>
            <a:pPr lvl="1" defTabSz="352425">
              <a:buClrTx/>
              <a:buSzTx/>
              <a:buFontTx/>
              <a:buNone/>
              <a:tabLst/>
            </a:pPr>
            <a:r>
              <a:rPr lang="hu-HU" altLang="hu-HU" sz="3200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ESG 1.5 Oktatók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04211"/>
            <a:ext cx="8596668" cy="4437152"/>
          </a:xfrm>
        </p:spPr>
        <p:txBody>
          <a:bodyPr/>
          <a:lstStyle/>
          <a:p>
            <a:r>
              <a:rPr lang="hu-HU" dirty="0"/>
              <a:t>Személyi elvárások</a:t>
            </a:r>
          </a:p>
          <a:p>
            <a:r>
              <a:rPr lang="hu-HU" dirty="0"/>
              <a:t>Intézményközi együttműködések</a:t>
            </a:r>
          </a:p>
          <a:p>
            <a:r>
              <a:rPr lang="hu-HU" dirty="0"/>
              <a:t>Külföldi vendégelőadók</a:t>
            </a:r>
          </a:p>
          <a:p>
            <a:r>
              <a:rPr lang="hu-HU" dirty="0"/>
              <a:t>Oktatói teljesítmény nyomon követése</a:t>
            </a:r>
          </a:p>
          <a:p>
            <a:r>
              <a:rPr lang="hu-HU" dirty="0"/>
              <a:t>Oktatói utánpótlás</a:t>
            </a:r>
          </a:p>
        </p:txBody>
      </p:sp>
    </p:spTree>
    <p:extLst>
      <p:ext uri="{BB962C8B-B14F-4D97-AF65-F5344CB8AC3E}">
        <p14:creationId xmlns:p14="http://schemas.microsoft.com/office/powerpoint/2010/main" val="4250363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99412"/>
          </a:xfrm>
        </p:spPr>
        <p:txBody>
          <a:bodyPr>
            <a:noAutofit/>
          </a:bodyPr>
          <a:lstStyle/>
          <a:p>
            <a:pPr lvl="1" defTabSz="352425">
              <a:buClrTx/>
              <a:buSzTx/>
              <a:buFontTx/>
              <a:buNone/>
              <a:tabLst/>
            </a:pPr>
            <a:r>
              <a:rPr lang="hu-HU" altLang="hu-HU" sz="3200" kern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ESG 1.6 Tanulástámogatás és hallgatói szolgáltatások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053389"/>
            <a:ext cx="8596668" cy="3987974"/>
          </a:xfrm>
        </p:spPr>
        <p:txBody>
          <a:bodyPr/>
          <a:lstStyle/>
          <a:p>
            <a:r>
              <a:rPr lang="hu-HU" dirty="0"/>
              <a:t>Könyvtár</a:t>
            </a:r>
          </a:p>
          <a:p>
            <a:r>
              <a:rPr lang="hu-HU" dirty="0"/>
              <a:t>Számítógépes szolgáltatások</a:t>
            </a:r>
          </a:p>
          <a:p>
            <a:r>
              <a:rPr lang="hu-HU" dirty="0"/>
              <a:t>Tanulmányi adminisztráció</a:t>
            </a:r>
          </a:p>
          <a:p>
            <a:r>
              <a:rPr lang="hu-HU" dirty="0"/>
              <a:t>Közösségi élet</a:t>
            </a:r>
          </a:p>
          <a:p>
            <a:r>
              <a:rPr lang="hu-HU" dirty="0"/>
              <a:t>Sport, kultúra</a:t>
            </a:r>
          </a:p>
          <a:p>
            <a:r>
              <a:rPr lang="hu-HU" dirty="0"/>
              <a:t>Lelkigondozás</a:t>
            </a:r>
          </a:p>
          <a:p>
            <a:r>
              <a:rPr lang="hu-HU" dirty="0"/>
              <a:t>Mentálhigiéné</a:t>
            </a:r>
          </a:p>
          <a:p>
            <a:r>
              <a:rPr lang="hu-HU" dirty="0"/>
              <a:t>Nyelvoktatás</a:t>
            </a:r>
          </a:p>
        </p:txBody>
      </p:sp>
    </p:spTree>
    <p:extLst>
      <p:ext uri="{BB962C8B-B14F-4D97-AF65-F5344CB8AC3E}">
        <p14:creationId xmlns:p14="http://schemas.microsoft.com/office/powerpoint/2010/main" val="217659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>
                <a:solidFill>
                  <a:schemeClr val="accent2">
                    <a:lumMod val="75000"/>
                  </a:schemeClr>
                </a:solidFill>
              </a:rPr>
              <a:t>ESG 1.7 Információkezelés</a:t>
            </a:r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Információgyűjtés, -elemzés és a visszacsatolás szervezettsége</a:t>
            </a:r>
            <a:endParaRPr lang="hu-HU" dirty="0"/>
          </a:p>
          <a:p>
            <a:pPr lvl="1"/>
            <a:r>
              <a:rPr lang="hu-HU" dirty="0"/>
              <a:t>OMHV</a:t>
            </a:r>
          </a:p>
          <a:p>
            <a:pPr lvl="1"/>
            <a:r>
              <a:rPr lang="hu-HU" dirty="0"/>
              <a:t>Terhelés- és teljesítménymérés</a:t>
            </a:r>
          </a:p>
          <a:p>
            <a:pPr lvl="1"/>
            <a:r>
              <a:rPr lang="hu-HU" dirty="0"/>
              <a:t>Elégedettségmérés</a:t>
            </a:r>
          </a:p>
          <a:p>
            <a:pPr lvl="1"/>
            <a:r>
              <a:rPr lang="hu-HU" dirty="0"/>
              <a:t>Lemorzsolódás</a:t>
            </a:r>
          </a:p>
          <a:p>
            <a:pPr lvl="1"/>
            <a:r>
              <a:rPr lang="hu-HU" dirty="0"/>
              <a:t>DPR</a:t>
            </a:r>
          </a:p>
          <a:p>
            <a:r>
              <a:rPr lang="hu-HU" dirty="0"/>
              <a:t>Tanulmányi adminisztráció</a:t>
            </a:r>
          </a:p>
        </p:txBody>
      </p:sp>
    </p:spTree>
    <p:extLst>
      <p:ext uri="{BB962C8B-B14F-4D97-AF65-F5344CB8AC3E}">
        <p14:creationId xmlns:p14="http://schemas.microsoft.com/office/powerpoint/2010/main" val="7003226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>
                <a:solidFill>
                  <a:schemeClr val="accent2">
                    <a:lumMod val="75000"/>
                  </a:schemeClr>
                </a:solidFill>
              </a:rPr>
              <a:t>ESG 1.8 Nyilvános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Fórumok</a:t>
            </a:r>
          </a:p>
          <a:p>
            <a:r>
              <a:rPr lang="hu-HU" dirty="0"/>
              <a:t>Honlap</a:t>
            </a:r>
          </a:p>
          <a:p>
            <a:r>
              <a:rPr lang="hu-HU" dirty="0"/>
              <a:t>Alapadatok</a:t>
            </a:r>
          </a:p>
          <a:p>
            <a:r>
              <a:rPr lang="hu-HU" dirty="0"/>
              <a:t>Alapdokumentumok</a:t>
            </a:r>
          </a:p>
          <a:p>
            <a:r>
              <a:rPr lang="hu-HU" dirty="0"/>
              <a:t>Szolgáltatások</a:t>
            </a:r>
          </a:p>
          <a:p>
            <a:r>
              <a:rPr lang="hu-HU" dirty="0"/>
              <a:t>Oktatók</a:t>
            </a:r>
          </a:p>
          <a:p>
            <a:r>
              <a:rPr lang="hu-HU"/>
              <a:t>Disszertációk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22498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>
                <a:solidFill>
                  <a:schemeClr val="accent2">
                    <a:lumMod val="75000"/>
                  </a:schemeClr>
                </a:solidFill>
              </a:rPr>
              <a:t>ESG 1.10 Rendszeres külső minőségbiztosítás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Egyetemközi szervezetek</a:t>
            </a:r>
          </a:p>
          <a:p>
            <a:r>
              <a:rPr lang="hu-HU" dirty="0"/>
              <a:t>Akkreditációs szervezetek</a:t>
            </a:r>
          </a:p>
          <a:p>
            <a:r>
              <a:rPr lang="hu-HU" dirty="0"/>
              <a:t>Társintézmények</a:t>
            </a:r>
          </a:p>
        </p:txBody>
      </p:sp>
    </p:spTree>
    <p:extLst>
      <p:ext uri="{BB962C8B-B14F-4D97-AF65-F5344CB8AC3E}">
        <p14:creationId xmlns:p14="http://schemas.microsoft.com/office/powerpoint/2010/main" val="13753531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hu-HU" altLang="hu-HU" sz="3200" dirty="0">
                <a:solidFill>
                  <a:schemeClr val="accent2">
                    <a:lumMod val="75000"/>
                  </a:schemeClr>
                </a:solidFill>
              </a:rPr>
              <a:t>MAB intézményi látogatás</a:t>
            </a:r>
            <a:r>
              <a:rPr lang="hu-HU" altLang="hu-HU" sz="3200" dirty="0">
                <a:solidFill>
                  <a:srgbClr val="002060"/>
                </a:solidFill>
              </a:rPr>
              <a:t/>
            </a:r>
            <a:br>
              <a:rPr lang="hu-HU" altLang="hu-HU" sz="3200" dirty="0">
                <a:solidFill>
                  <a:srgbClr val="002060"/>
                </a:solidFill>
              </a:rPr>
            </a:br>
            <a:r>
              <a:rPr lang="hu-HU" altLang="hu-HU" sz="3200" dirty="0">
                <a:solidFill>
                  <a:srgbClr val="002060"/>
                </a:solidFill>
              </a:rPr>
              <a:t/>
            </a:r>
            <a:br>
              <a:rPr lang="hu-HU" altLang="hu-HU" sz="3200" dirty="0">
                <a:solidFill>
                  <a:srgbClr val="002060"/>
                </a:solidFill>
              </a:rPr>
            </a:br>
            <a:r>
              <a:rPr lang="hu-HU" altLang="hu-HU" sz="2400" dirty="0">
                <a:solidFill>
                  <a:schemeClr val="accent2">
                    <a:lumMod val="75000"/>
                  </a:schemeClr>
                </a:solidFill>
              </a:rPr>
              <a:t>online vagy helyszíni</a:t>
            </a:r>
            <a:endParaRPr lang="hu-HU" altLang="hu-H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458995"/>
            <a:ext cx="8596668" cy="3582367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LÁTOGATÓBIZOTTSÁG</a:t>
            </a:r>
          </a:p>
          <a:p>
            <a:r>
              <a:rPr lang="hu-HU" dirty="0"/>
              <a:t>elnök</a:t>
            </a:r>
          </a:p>
          <a:p>
            <a:r>
              <a:rPr lang="hu-HU" dirty="0"/>
              <a:t>tagok</a:t>
            </a:r>
          </a:p>
          <a:p>
            <a:pPr lvl="1"/>
            <a:r>
              <a:rPr lang="hu-HU" dirty="0" smtClean="0"/>
              <a:t>szakterületi </a:t>
            </a:r>
            <a:r>
              <a:rPr lang="hu-HU" dirty="0"/>
              <a:t>tag(ok)</a:t>
            </a:r>
          </a:p>
          <a:p>
            <a:pPr lvl="1"/>
            <a:r>
              <a:rPr lang="hu-HU" dirty="0"/>
              <a:t>minőségbiztosítási szakértő(</a:t>
            </a:r>
            <a:r>
              <a:rPr lang="hu-HU" dirty="0" err="1"/>
              <a:t>k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hallgató(</a:t>
            </a:r>
            <a:r>
              <a:rPr lang="hu-HU" dirty="0" err="1"/>
              <a:t>k</a:t>
            </a:r>
            <a:r>
              <a:rPr lang="hu-HU" dirty="0"/>
              <a:t>)</a:t>
            </a:r>
          </a:p>
          <a:p>
            <a:r>
              <a:rPr lang="hu-HU" dirty="0"/>
              <a:t>MAB szakreferens (ügyvivő)</a:t>
            </a:r>
          </a:p>
        </p:txBody>
      </p:sp>
    </p:spTree>
    <p:extLst>
      <p:ext uri="{BB962C8B-B14F-4D97-AF65-F5344CB8AC3E}">
        <p14:creationId xmlns:p14="http://schemas.microsoft.com/office/powerpoint/2010/main" val="12604698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hu-HU" altLang="hu-HU" sz="3200" dirty="0">
                <a:solidFill>
                  <a:schemeClr val="accent2">
                    <a:lumMod val="75000"/>
                  </a:schemeClr>
                </a:solidFill>
              </a:rPr>
              <a:t>MAB intézményi látogatás</a:t>
            </a:r>
            <a:r>
              <a:rPr lang="hu-HU" altLang="hu-HU" sz="3200" dirty="0">
                <a:solidFill>
                  <a:srgbClr val="002060"/>
                </a:solidFill>
              </a:rPr>
              <a:t/>
            </a:r>
            <a:br>
              <a:rPr lang="hu-HU" altLang="hu-HU" sz="3200" dirty="0">
                <a:solidFill>
                  <a:srgbClr val="002060"/>
                </a:solidFill>
              </a:rPr>
            </a:br>
            <a:r>
              <a:rPr lang="hu-HU" altLang="hu-HU" sz="3200" dirty="0">
                <a:solidFill>
                  <a:srgbClr val="002060"/>
                </a:solidFill>
              </a:rPr>
              <a:t/>
            </a:r>
            <a:br>
              <a:rPr lang="hu-HU" altLang="hu-HU" sz="3200" dirty="0">
                <a:solidFill>
                  <a:srgbClr val="002060"/>
                </a:solidFill>
              </a:rPr>
            </a:br>
            <a:r>
              <a:rPr lang="hu-HU" altLang="hu-HU" sz="2400" dirty="0" smtClean="0">
                <a:solidFill>
                  <a:schemeClr val="accent2">
                    <a:lumMod val="75000"/>
                  </a:schemeClr>
                </a:solidFill>
              </a:rPr>
              <a:t>Rendszerinti programok</a:t>
            </a:r>
            <a:endParaRPr lang="hu-HU" altLang="hu-H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329543"/>
            <a:ext cx="8978295" cy="3711819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Előkészítő megbeszélés az LB tagjainak (zárt)</a:t>
            </a:r>
          </a:p>
          <a:p>
            <a:r>
              <a:rPr lang="hu-HU" dirty="0"/>
              <a:t>Nyitó találkozó (LB – fenntartó képviselője, intézményvezetés, munkatársak, hallgatói képviselők)</a:t>
            </a:r>
          </a:p>
          <a:p>
            <a:pPr marL="357188" lvl="1" indent="-357188"/>
            <a:r>
              <a:rPr lang="hu-HU" sz="1800" dirty="0"/>
              <a:t>Interjú az intézmény </a:t>
            </a:r>
            <a:r>
              <a:rPr lang="hu-HU" sz="1800" dirty="0" smtClean="0"/>
              <a:t>vezetésével - </a:t>
            </a:r>
            <a:r>
              <a:rPr lang="hu-HU" sz="1800" dirty="0"/>
              <a:t>stratégiai tervezés és vezetés (LB – intézményvezetés)</a:t>
            </a:r>
          </a:p>
          <a:p>
            <a:pPr marL="357188" lvl="1" indent="-357188"/>
            <a:r>
              <a:rPr lang="hu-HU" sz="1800" dirty="0"/>
              <a:t>Interjú a minőségbiztosítási szervezet vezetőivel és munkatársaival </a:t>
            </a:r>
            <a:br>
              <a:rPr lang="hu-HU" sz="1800" dirty="0"/>
            </a:br>
            <a:r>
              <a:rPr lang="hu-HU" sz="1800" dirty="0"/>
              <a:t>(LB – minőségbiztosítási szervezet </a:t>
            </a:r>
            <a:r>
              <a:rPr lang="hu-HU" sz="1800" dirty="0" smtClean="0"/>
              <a:t>munkatársai)</a:t>
            </a:r>
            <a:endParaRPr lang="hu-HU" sz="1800" dirty="0"/>
          </a:p>
          <a:p>
            <a:pPr marL="357188" lvl="1" indent="-357188"/>
            <a:r>
              <a:rPr lang="hu-HU" sz="1800" dirty="0"/>
              <a:t>Interjú a </a:t>
            </a:r>
            <a:r>
              <a:rPr lang="hu-HU" sz="1800" dirty="0" smtClean="0"/>
              <a:t>törzstagokkal, oktatókkal </a:t>
            </a:r>
            <a:r>
              <a:rPr lang="hu-HU" sz="1800" dirty="0"/>
              <a:t>(LB – </a:t>
            </a:r>
            <a:r>
              <a:rPr lang="hu-HU" sz="1800" dirty="0" smtClean="0"/>
              <a:t>törzstagok, oktatók)</a:t>
            </a:r>
          </a:p>
          <a:p>
            <a:pPr marL="357188" lvl="1" indent="-357188"/>
            <a:r>
              <a:rPr lang="hu-HU" sz="1800" dirty="0" smtClean="0"/>
              <a:t>Interjú az adminisztratív és szolgáltató szervezeti egységek munkatársaival (LB – DHI, könyvtár)</a:t>
            </a:r>
            <a:endParaRPr lang="hu-HU" sz="1800" dirty="0"/>
          </a:p>
          <a:p>
            <a:pPr marL="357188" lvl="1" indent="-357188"/>
            <a:r>
              <a:rPr lang="hu-HU" sz="1800" dirty="0" smtClean="0"/>
              <a:t>Interjú </a:t>
            </a:r>
            <a:r>
              <a:rPr lang="hu-HU" sz="1800" dirty="0"/>
              <a:t>a hallgatói képviselettel (LB – HÖK</a:t>
            </a:r>
            <a:r>
              <a:rPr lang="hu-HU" sz="1800" dirty="0" smtClean="0"/>
              <a:t>)</a:t>
            </a:r>
            <a:endParaRPr lang="hu-HU" sz="1800" dirty="0"/>
          </a:p>
          <a:p>
            <a:r>
              <a:rPr lang="hu-HU" dirty="0" smtClean="0"/>
              <a:t>LB </a:t>
            </a:r>
            <a:r>
              <a:rPr lang="hu-HU" dirty="0"/>
              <a:t>munkaülés (zárt)</a:t>
            </a:r>
          </a:p>
          <a:p>
            <a:r>
              <a:rPr lang="hu-HU" dirty="0"/>
              <a:t>Záró találkozó (LB – fenntartó képviselője, intézményvezetés, munkatársak, hallgatói képviselők)</a:t>
            </a:r>
          </a:p>
        </p:txBody>
      </p:sp>
    </p:spTree>
    <p:extLst>
      <p:ext uri="{BB962C8B-B14F-4D97-AF65-F5344CB8AC3E}">
        <p14:creationId xmlns:p14="http://schemas.microsoft.com/office/powerpoint/2010/main" val="139936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Stratégiai menedzsment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219767"/>
          </a:xfrm>
        </p:spPr>
        <p:txBody>
          <a:bodyPr/>
          <a:lstStyle/>
          <a:p>
            <a:r>
              <a:rPr lang="hu-HU" dirty="0"/>
              <a:t>Küldetésnyilatkozat</a:t>
            </a:r>
          </a:p>
          <a:p>
            <a:r>
              <a:rPr lang="hu-HU" dirty="0" smtClean="0"/>
              <a:t>SZMSZ</a:t>
            </a:r>
          </a:p>
          <a:p>
            <a:r>
              <a:rPr lang="hu-HU" dirty="0" smtClean="0"/>
              <a:t>Stratégia </a:t>
            </a:r>
            <a:r>
              <a:rPr lang="hu-HU" dirty="0"/>
              <a:t>/ IFT</a:t>
            </a:r>
          </a:p>
          <a:p>
            <a:r>
              <a:rPr lang="hu-HU" dirty="0"/>
              <a:t>Akciótervek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Minőségirányítás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221976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Minőségpolitika(i nyilatkozat)</a:t>
            </a:r>
          </a:p>
          <a:p>
            <a:r>
              <a:rPr lang="hu-HU" dirty="0"/>
              <a:t>Minőségbiztosítási szabályzat</a:t>
            </a:r>
          </a:p>
          <a:p>
            <a:r>
              <a:rPr lang="hu-HU" dirty="0"/>
              <a:t>Minőségbiztosítási terv </a:t>
            </a:r>
            <a:r>
              <a:rPr lang="hu-HU" dirty="0" smtClean="0"/>
              <a:t>(</a:t>
            </a:r>
            <a:r>
              <a:rPr lang="hu-HU" dirty="0"/>
              <a:t>m</a:t>
            </a:r>
            <a:r>
              <a:rPr lang="hu-HU" dirty="0" smtClean="0"/>
              <a:t>inőségfejlesztési program</a:t>
            </a:r>
            <a:r>
              <a:rPr lang="hu-HU" dirty="0"/>
              <a:t>)</a:t>
            </a:r>
          </a:p>
          <a:p>
            <a:r>
              <a:rPr lang="hu-HU" dirty="0"/>
              <a:t>Minőségcélok</a:t>
            </a:r>
          </a:p>
          <a:p>
            <a:r>
              <a:rPr lang="hu-HU" dirty="0"/>
              <a:t>Felmérési terv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737809" y="5374104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2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Stratégiai menedzsment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219767"/>
          </a:xfrm>
        </p:spPr>
        <p:txBody>
          <a:bodyPr/>
          <a:lstStyle/>
          <a:p>
            <a:r>
              <a:rPr lang="hu-HU" dirty="0"/>
              <a:t>Stratégiai célok - akciótervek megvalósítása</a:t>
            </a:r>
          </a:p>
          <a:p>
            <a:r>
              <a:rPr lang="hu-HU" dirty="0" smtClean="0"/>
              <a:t>Működés</a:t>
            </a:r>
          </a:p>
          <a:p>
            <a:r>
              <a:rPr lang="hu-HU" dirty="0" smtClean="0"/>
              <a:t>Adatgyűjtés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Minőségirányítás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440627" cy="2379040"/>
          </a:xfrm>
        </p:spPr>
        <p:txBody>
          <a:bodyPr>
            <a:normAutofit/>
          </a:bodyPr>
          <a:lstStyle/>
          <a:p>
            <a:r>
              <a:rPr lang="hu-HU" dirty="0"/>
              <a:t>Minőségbiztosítási terv </a:t>
            </a:r>
            <a:r>
              <a:rPr lang="hu-HU" dirty="0" smtClean="0"/>
              <a:t>elemeinek és a minőségcéloknak a </a:t>
            </a:r>
            <a:r>
              <a:rPr lang="hu-HU" dirty="0"/>
              <a:t>megvalósítása</a:t>
            </a:r>
          </a:p>
          <a:p>
            <a:r>
              <a:rPr lang="hu-HU" dirty="0" smtClean="0"/>
              <a:t>Működés</a:t>
            </a:r>
          </a:p>
          <a:p>
            <a:r>
              <a:rPr lang="hu-HU" dirty="0"/>
              <a:t>Felmérések </a:t>
            </a:r>
            <a:r>
              <a:rPr lang="hu-HU" dirty="0" smtClean="0"/>
              <a:t>végzése</a:t>
            </a:r>
          </a:p>
          <a:p>
            <a:r>
              <a:rPr lang="hu-HU" dirty="0" smtClean="0"/>
              <a:t>Mutatószámok gyűjtése</a:t>
            </a:r>
          </a:p>
          <a:p>
            <a:r>
              <a:rPr lang="hu-HU" dirty="0" smtClean="0"/>
              <a:t>Egyéb adatgyűjtés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737809" y="5374104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7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Stratégiai menedzsment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219767"/>
          </a:xfrm>
        </p:spPr>
        <p:txBody>
          <a:bodyPr/>
          <a:lstStyle/>
          <a:p>
            <a:r>
              <a:rPr lang="hu-HU" dirty="0"/>
              <a:t>Megvalósulás ellenőrzése, nyomon követése, adatok elemzése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Minőségirányítás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440627" cy="2219766"/>
          </a:xfrm>
        </p:spPr>
        <p:txBody>
          <a:bodyPr/>
          <a:lstStyle/>
          <a:p>
            <a:r>
              <a:rPr lang="hu-HU" dirty="0"/>
              <a:t>Felmérések </a:t>
            </a:r>
            <a:r>
              <a:rPr lang="hu-HU" dirty="0" smtClean="0"/>
              <a:t>elemzése</a:t>
            </a:r>
            <a:endParaRPr lang="hu-HU" dirty="0"/>
          </a:p>
          <a:p>
            <a:r>
              <a:rPr lang="hu-HU" dirty="0"/>
              <a:t>Mutatószámok </a:t>
            </a:r>
            <a:r>
              <a:rPr lang="hu-HU" dirty="0" smtClean="0"/>
              <a:t>elemzése</a:t>
            </a:r>
          </a:p>
          <a:p>
            <a:r>
              <a:rPr lang="hu-HU" dirty="0" smtClean="0"/>
              <a:t>Egyéb adatok elemzése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737809" y="5374104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CHECK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4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1.1 Minőségbiztosítási politika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Stratégiai menedzsment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219767"/>
          </a:xfrm>
        </p:spPr>
        <p:txBody>
          <a:bodyPr/>
          <a:lstStyle/>
          <a:p>
            <a:r>
              <a:rPr lang="hu-HU" dirty="0"/>
              <a:t>Stratégiai célok esetleges módosítása - megvalósítása</a:t>
            </a:r>
          </a:p>
          <a:p>
            <a:r>
              <a:rPr lang="hu-HU" dirty="0"/>
              <a:t>Esetlegesen intézkedési terv kidolgozása – elfogadása – intézkedések megtétele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Minőségirányítás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440627" cy="2219766"/>
          </a:xfrm>
        </p:spPr>
        <p:txBody>
          <a:bodyPr/>
          <a:lstStyle/>
          <a:p>
            <a:r>
              <a:rPr lang="hu-HU" dirty="0"/>
              <a:t>Minőségbiztosítási terv eleminek esetleges módosítása - megvalósítása</a:t>
            </a:r>
          </a:p>
          <a:p>
            <a:r>
              <a:rPr lang="hu-HU" dirty="0"/>
              <a:t>Esetlegesen intézkedési terv kidolgozása – elfogadása – intézkedések megtétele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174316" y="5374104"/>
            <a:ext cx="53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ACT ( =&gt; PLAN =&gt; DO )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7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ESG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1.1 </a:t>
            </a:r>
            <a:r>
              <a:rPr lang="hu-HU" altLang="hu-H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Minőségbiztosítási </a:t>
            </a:r>
            <a: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politika</a:t>
            </a:r>
            <a:br>
              <a:rPr lang="hu-HU" altLang="hu-H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u-HU" altLang="hu-HU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részletesen az egyes dokumentumokról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75745" y="1941741"/>
            <a:ext cx="4185623" cy="576262"/>
          </a:xfrm>
        </p:spPr>
        <p:txBody>
          <a:bodyPr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Küldetésnyilatkozat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636859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Rövid összefoglalás</a:t>
            </a:r>
          </a:p>
          <a:p>
            <a:r>
              <a:rPr lang="hu-HU" dirty="0"/>
              <a:t>Távlatos</a:t>
            </a:r>
          </a:p>
          <a:p>
            <a:r>
              <a:rPr lang="hu-HU" dirty="0"/>
              <a:t>Ki teszi lehetővé?</a:t>
            </a:r>
          </a:p>
          <a:p>
            <a:r>
              <a:rPr lang="hu-HU" dirty="0"/>
              <a:t>Mit?</a:t>
            </a:r>
          </a:p>
          <a:p>
            <a:r>
              <a:rPr lang="hu-HU" dirty="0"/>
              <a:t>Kinek?</a:t>
            </a:r>
          </a:p>
          <a:p>
            <a:r>
              <a:rPr lang="hu-HU" dirty="0"/>
              <a:t>Miért?</a:t>
            </a:r>
          </a:p>
          <a:p>
            <a:r>
              <a:rPr lang="hu-HU" dirty="0"/>
              <a:t>Mi az egyedisége, különlegessége a tevékenységének?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57552" y="5722447"/>
            <a:ext cx="160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109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3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4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2516</Words>
  <Application>Microsoft Office PowerPoint</Application>
  <PresentationFormat>Szélesvásznú</PresentationFormat>
  <Paragraphs>459</Paragraphs>
  <Slides>47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47</vt:i4>
      </vt:variant>
    </vt:vector>
  </HeadingPairs>
  <TitlesOfParts>
    <vt:vector size="54" baseType="lpstr">
      <vt:lpstr>Arial</vt:lpstr>
      <vt:lpstr>Calibri</vt:lpstr>
      <vt:lpstr>system-ui</vt:lpstr>
      <vt:lpstr>Times New Roman</vt:lpstr>
      <vt:lpstr>Trebuchet MS</vt:lpstr>
      <vt:lpstr>Wingdings 3</vt:lpstr>
      <vt:lpstr>Fazetta</vt:lpstr>
      <vt:lpstr>Doktori iskola akkreditációs felkészülés</vt:lpstr>
      <vt:lpstr>A MAB doktori iskola akkreditáció önértékelési szempontrendszere</vt:lpstr>
      <vt:lpstr>A MAB doktori iskola akkreditáció jelentésváza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 részletesen az egyes dokumentumokról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PowerPoint-bemutató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</vt:lpstr>
      <vt:lpstr>ESG 1.1 Minőségbiztosítási politika keletkező dokumentumok</vt:lpstr>
      <vt:lpstr>ESG 1.1 Minőségbiztosítási politika keletkező dokumentumok</vt:lpstr>
      <vt:lpstr>ESG 1.1 Minőségbiztosítási politika keletkező dokumentumok</vt:lpstr>
      <vt:lpstr>Az egyes sztenderdek kapcsán gyakran felmerülő kérdéskörök</vt:lpstr>
      <vt:lpstr>ESG 1.1 Minőségbiztosítási politika</vt:lpstr>
      <vt:lpstr>ESG 1.2 és 1.9 A képzési programok kialakítása és jóváhagyása; folyamatos figyelemmel kísérése és rendszeres értékelése</vt:lpstr>
      <vt:lpstr>ESG 1.3 Hallgatóközpontú tanulás, tanítás és értékelés</vt:lpstr>
      <vt:lpstr>ESG 1.4 A hallgatók felvétele, előrehaladása, tanulmányaik elismerése és a képesítés odaítélése</vt:lpstr>
      <vt:lpstr>ESG 1.5 Oktatók</vt:lpstr>
      <vt:lpstr>ESG 1.6 Tanulástámogatás és hallgatói szolgáltatások</vt:lpstr>
      <vt:lpstr>ESG 1.7 Információkezelés </vt:lpstr>
      <vt:lpstr>ESG 1.8 Nyilvános információk</vt:lpstr>
      <vt:lpstr>ESG 1.10 Rendszeres külső minőségbiztosítás</vt:lpstr>
      <vt:lpstr>MAB intézményi látogatás  online vagy helyszíni</vt:lpstr>
      <vt:lpstr>MAB intézményi látogatás  Rendszerinti programok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Doktori iskola akkreditációs felkészülés</dc:title>
  <dc:creator>Czilli Máté</dc:creator>
  <cp:lastModifiedBy>Tigerné Schuller Piroska</cp:lastModifiedBy>
  <cp:revision>50</cp:revision>
  <dcterms:created xsi:type="dcterms:W3CDTF">2020-06-29T06:04:59Z</dcterms:created>
  <dcterms:modified xsi:type="dcterms:W3CDTF">2024-07-01T12:50:55Z</dcterms:modified>
</cp:coreProperties>
</file>