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1/26/2026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1/26/2026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1/26/2026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1/26/2026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1/26/2026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1/26/2026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1/26/2026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1/26/2026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1/26/2026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1/26/2026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1/26/2026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1/26/2026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1/26/2026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D1B2A7D-FD5E-4A67-556C-ED95E5AB43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6187" y="457949"/>
            <a:ext cx="10572000" cy="2971051"/>
          </a:xfrm>
        </p:spPr>
        <p:txBody>
          <a:bodyPr/>
          <a:lstStyle/>
          <a:p>
            <a:pPr algn="ctr"/>
            <a:r>
              <a:rPr lang="hu-HU" dirty="0"/>
              <a:t>A MAB INTEGRA önértékelési eszköz új elemei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16AFB3B4-3D07-0F3A-3C57-732530BA91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686" y="5408853"/>
            <a:ext cx="6218583" cy="10202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zövegdoboz 7">
            <a:extLst>
              <a:ext uri="{FF2B5EF4-FFF2-40B4-BE49-F238E27FC236}">
                <a16:creationId xmlns:a16="http://schemas.microsoft.com/office/drawing/2014/main" id="{51450904-E8CB-4CD8-2AF2-B7A8DA0B501E}"/>
              </a:ext>
            </a:extLst>
          </p:cNvPr>
          <p:cNvSpPr txBox="1"/>
          <p:nvPr/>
        </p:nvSpPr>
        <p:spPr>
          <a:xfrm>
            <a:off x="7152510" y="6059757"/>
            <a:ext cx="6321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>
                <a:solidFill>
                  <a:schemeClr val="bg1"/>
                </a:solidFill>
              </a:rPr>
              <a:t>Készítette: Dr. Rénes Balázs, MB referens</a:t>
            </a:r>
          </a:p>
        </p:txBody>
      </p:sp>
    </p:spTree>
    <p:extLst>
      <p:ext uri="{BB962C8B-B14F-4D97-AF65-F5344CB8AC3E}">
        <p14:creationId xmlns:p14="http://schemas.microsoft.com/office/powerpoint/2010/main" val="7710348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3DEFEC9-ABBF-1764-B334-E139602EE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2800" dirty="0"/>
              <a:t>ESG 1.8 Nyilvános információk: 12 kérdés</a:t>
            </a:r>
            <a:br>
              <a:rPr lang="hu-HU" dirty="0"/>
            </a:br>
            <a:r>
              <a:rPr lang="hu-HU" sz="2400" dirty="0">
                <a:solidFill>
                  <a:srgbClr val="FFC000"/>
                </a:solidFill>
              </a:rPr>
              <a:t>(2 új kérdés 1 kiegészített kérdés) </a:t>
            </a:r>
            <a:endParaRPr lang="hu-HU" dirty="0">
              <a:solidFill>
                <a:srgbClr val="FFC000"/>
              </a:solidFill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88D4D4C-A5E5-B618-93F1-9E69C758E5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829" y="2222287"/>
            <a:ext cx="11575915" cy="4363339"/>
          </a:xfrm>
          <a:effectLst>
            <a:outerShdw blurRad="50800" dir="14400000">
              <a:srgbClr val="000000">
                <a:alpha val="0"/>
              </a:srgbClr>
            </a:outerShdw>
          </a:effectLst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hu-HU" b="1" dirty="0">
                <a:solidFill>
                  <a:srgbClr val="FFC000"/>
                </a:solidFill>
              </a:rPr>
              <a:t>Új kérdések:</a:t>
            </a:r>
          </a:p>
          <a:p>
            <a:pPr marL="0" lvl="0" indent="0" algn="just">
              <a:buNone/>
            </a:pPr>
            <a:r>
              <a:rPr lang="hu-HU" b="1" i="1" dirty="0">
                <a:solidFill>
                  <a:schemeClr val="bg1"/>
                </a:solidFill>
              </a:rPr>
              <a:t>Hogyan gondoskodik az intézmény a minőségkultúra fejlesztéséhez kapcsolódó jó gyakorlatok, jó példák megosztásáról, terjesztéséről? </a:t>
            </a:r>
            <a:r>
              <a:rPr lang="hu-HU" b="1" i="1" dirty="0">
                <a:solidFill>
                  <a:srgbClr val="FF0000"/>
                </a:solidFill>
                <a:sym typeface="Wingdings" panose="05000000000000000000" pitchFamily="2" charset="2"/>
              </a:rPr>
              <a:t> minőségkultúra fejlesztése, azaz az ESG tudatosírása</a:t>
            </a:r>
            <a:endParaRPr lang="hu-HU" b="1" i="1" dirty="0">
              <a:solidFill>
                <a:srgbClr val="FF0000"/>
              </a:solidFill>
            </a:endParaRPr>
          </a:p>
          <a:p>
            <a:pPr marL="0" lvl="0" indent="0" algn="just">
              <a:buNone/>
            </a:pPr>
            <a:r>
              <a:rPr lang="hu-HU" b="1" i="1" dirty="0">
                <a:solidFill>
                  <a:schemeClr val="bg1"/>
                </a:solidFill>
              </a:rPr>
              <a:t>Hogyan tájékoztatja az intézmény a külső és belső érdekelteket a harmadik missziós tevékenységekről (tények, eredmények, értékelés)? Hogyan vonja be az érdekelteket ezekbe a tevékenységekbe? </a:t>
            </a:r>
            <a:r>
              <a:rPr lang="hu-HU" b="1" i="1" dirty="0">
                <a:solidFill>
                  <a:srgbClr val="FF0000"/>
                </a:solidFill>
                <a:sym typeface="Wingdings" panose="05000000000000000000" pitchFamily="2" charset="2"/>
              </a:rPr>
              <a:t> harmadik missziós tevékenységek eredményei</a:t>
            </a:r>
            <a:endParaRPr lang="hu-HU" b="1" dirty="0">
              <a:solidFill>
                <a:srgbClr val="FFC000"/>
              </a:solidFill>
            </a:endParaRPr>
          </a:p>
          <a:p>
            <a:pPr marL="0" indent="0" algn="just">
              <a:buNone/>
            </a:pPr>
            <a:endParaRPr lang="hu-HU" b="1" dirty="0">
              <a:solidFill>
                <a:srgbClr val="FFC000"/>
              </a:solidFill>
            </a:endParaRPr>
          </a:p>
          <a:p>
            <a:pPr marL="0" indent="0" algn="just">
              <a:buNone/>
            </a:pPr>
            <a:r>
              <a:rPr lang="hu-HU" b="1" dirty="0">
                <a:solidFill>
                  <a:srgbClr val="FFC000"/>
                </a:solidFill>
              </a:rPr>
              <a:t>Kiegészített kérdések: </a:t>
            </a:r>
          </a:p>
          <a:p>
            <a:pPr marL="0" indent="0" algn="just">
              <a:buNone/>
            </a:pPr>
            <a:r>
              <a:rPr lang="hu-HU" b="1" dirty="0">
                <a:solidFill>
                  <a:schemeClr val="bg1"/>
                </a:solidFill>
              </a:rPr>
              <a:t>Mutassa be, mely szervezeti egység felel az intézmény honlapjának (magyar és idegen nyelvű) tartalmi kezeléséért. Milyen szabályzatok tartalmazzák a honlap struktúrájára, tartalmi felépítésére vonatkozó intézményi irányelveket a vonatkozó jogszabályokban kötelezően előírt tartalmi elemeken kívül? </a:t>
            </a:r>
            <a:r>
              <a:rPr lang="hu-HU" b="1" dirty="0">
                <a:solidFill>
                  <a:srgbClr val="FF0000"/>
                </a:solidFill>
                <a:sym typeface="Wingdings" panose="05000000000000000000" pitchFamily="2" charset="2"/>
              </a:rPr>
              <a:t> felelős szervezeti egységen a hangsúly</a:t>
            </a:r>
            <a:endParaRPr lang="hu-HU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037792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492AFDA-DF40-DCBA-D385-030D8A7A7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2800" dirty="0"/>
              <a:t>ESG 1.10 Rendszeres külső minőségbiztosítás: 9 kérdés</a:t>
            </a:r>
            <a:br>
              <a:rPr lang="hu-HU" sz="2800" dirty="0"/>
            </a:br>
            <a:r>
              <a:rPr lang="hu-HU" sz="2400" dirty="0">
                <a:solidFill>
                  <a:srgbClr val="FFC000"/>
                </a:solidFill>
              </a:rPr>
              <a:t>(8 új kérdés)</a:t>
            </a:r>
            <a:endParaRPr lang="hu-HU" sz="2800" dirty="0">
              <a:solidFill>
                <a:srgbClr val="FFC000"/>
              </a:solidFill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84315DA-6A6F-5F61-0729-FA108AE01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225" y="2247089"/>
            <a:ext cx="11517549" cy="4610911"/>
          </a:xfrm>
          <a:effectLst>
            <a:outerShdw blurRad="50800" dir="14400000">
              <a:srgbClr val="000000">
                <a:alpha val="0"/>
              </a:srgbClr>
            </a:outerShdw>
          </a:effectLst>
        </p:spPr>
        <p:txBody>
          <a:bodyPr>
            <a:normAutofit fontScale="92500" lnSpcReduction="20000"/>
          </a:bodyPr>
          <a:lstStyle/>
          <a:p>
            <a:pPr marL="0" lvl="0" indent="0" algn="just">
              <a:buNone/>
            </a:pPr>
            <a:r>
              <a:rPr lang="hu-HU" sz="1900" b="1" dirty="0">
                <a:solidFill>
                  <a:srgbClr val="FFC000"/>
                </a:solidFill>
              </a:rPr>
              <a:t>Új kérdések: </a:t>
            </a:r>
            <a:r>
              <a:rPr lang="hu-HU" sz="1900" b="1" dirty="0">
                <a:solidFill>
                  <a:srgbClr val="FF0000"/>
                </a:solidFill>
              </a:rPr>
              <a:t>csak MAB felülvizsgálatra kell vonatkoztatni!</a:t>
            </a:r>
          </a:p>
          <a:p>
            <a:pPr marL="0" lvl="0" indent="0" algn="just">
              <a:buNone/>
            </a:pPr>
            <a:r>
              <a:rPr lang="hu-HU" sz="1900" b="1" i="1" dirty="0">
                <a:solidFill>
                  <a:schemeClr val="bg1"/>
                </a:solidFill>
              </a:rPr>
              <a:t>Milyen típusú és gyakoriságú külső minőségbiztosítási eljárások alkalmazása jellemző az intézményben (pl. akkreditációs folyamatok, vizsgálatok)?</a:t>
            </a:r>
          </a:p>
          <a:p>
            <a:pPr marL="0" lvl="0" indent="0" algn="just">
              <a:buNone/>
            </a:pPr>
            <a:r>
              <a:rPr lang="hu-HU" sz="1900" b="1" i="1" dirty="0">
                <a:solidFill>
                  <a:schemeClr val="bg1"/>
                </a:solidFill>
              </a:rPr>
              <a:t>Hogyan biztosítja az intézmény a jogszabályi környezet előírásainak érvényesülését a külső minőségbiztosítási eljárások során?</a:t>
            </a:r>
          </a:p>
          <a:p>
            <a:pPr marL="0" lvl="0" indent="0" algn="just">
              <a:buNone/>
            </a:pPr>
            <a:r>
              <a:rPr lang="hu-HU" sz="1900" b="1" i="1" dirty="0">
                <a:solidFill>
                  <a:schemeClr val="bg1"/>
                </a:solidFill>
              </a:rPr>
              <a:t>Hogyan méri és elemzi az intézmény a külső minőségbiztosítás eredményeit?</a:t>
            </a:r>
          </a:p>
          <a:p>
            <a:pPr marL="0" lvl="0" indent="0" algn="just">
              <a:buNone/>
            </a:pPr>
            <a:r>
              <a:rPr lang="hu-HU" sz="1900" b="1" i="1" dirty="0">
                <a:solidFill>
                  <a:schemeClr val="bg1"/>
                </a:solidFill>
              </a:rPr>
              <a:t>Milyen hatással voltak a legutóbbi külső minőségbiztosítási értékelések a belső minőségbiztosítási folyamatok, rendszer fejlesztésére?</a:t>
            </a:r>
          </a:p>
          <a:p>
            <a:pPr marL="0" lvl="0" indent="0" algn="just">
              <a:buNone/>
            </a:pPr>
            <a:r>
              <a:rPr lang="hu-HU" sz="1900" b="1" i="1" dirty="0">
                <a:solidFill>
                  <a:schemeClr val="bg1"/>
                </a:solidFill>
              </a:rPr>
              <a:t>Példákon keresztül mutassa be, hogyan segíti a külső értékelés a folyamatos fejlesztést és a javítandó területek azonosítását.</a:t>
            </a:r>
          </a:p>
          <a:p>
            <a:pPr marL="0" lvl="0" indent="0" algn="just">
              <a:buNone/>
            </a:pPr>
            <a:r>
              <a:rPr lang="hu-HU" sz="1900" b="1" i="1" dirty="0">
                <a:solidFill>
                  <a:schemeClr val="bg1"/>
                </a:solidFill>
              </a:rPr>
              <a:t>Milyen követő eljárásokat alkalmaz az intézmény a külső minőségbiztosítási értékelések után?</a:t>
            </a:r>
          </a:p>
          <a:p>
            <a:pPr marL="0" lvl="0" indent="0" algn="just">
              <a:buNone/>
            </a:pPr>
            <a:r>
              <a:rPr lang="hu-HU" sz="1900" b="1" i="1" dirty="0">
                <a:solidFill>
                  <a:schemeClr val="bg1"/>
                </a:solidFill>
              </a:rPr>
              <a:t>Hogyan biztosítja az intézmény, hogy a legutóbbi külső értékelés óta foganatosított intézkedéseket beépítse a minőségfejlesztési ciklusba?</a:t>
            </a:r>
          </a:p>
          <a:p>
            <a:pPr marL="0" lvl="0" indent="0" algn="just">
              <a:buNone/>
            </a:pPr>
            <a:r>
              <a:rPr lang="hu-HU" sz="1900" b="1" i="1" dirty="0">
                <a:solidFill>
                  <a:schemeClr val="bg1"/>
                </a:solidFill>
              </a:rPr>
              <a:t>Milyen módon vonja be az intézmény a külső minőségbiztosítási folyamatokba a külső és belső érdekelteket?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463425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0CC0D5B-F34C-99A4-BE4F-E76552864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2800" dirty="0"/>
              <a:t>Az intézmény kutatásszervezési (K+F+I+O) tevékenysége</a:t>
            </a:r>
            <a:br>
              <a:rPr lang="hu-HU" sz="2800" dirty="0"/>
            </a:br>
            <a:r>
              <a:rPr lang="hu-HU" sz="2400" dirty="0">
                <a:solidFill>
                  <a:srgbClr val="FFC000"/>
                </a:solidFill>
              </a:rPr>
              <a:t>(2 új kérdés – 1 új melléklet) </a:t>
            </a:r>
            <a:endParaRPr lang="hu-HU" sz="2800" dirty="0">
              <a:solidFill>
                <a:srgbClr val="FFC000"/>
              </a:solidFill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8BD63A1-387E-7608-EEB6-8FFED6375B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629" y="1916350"/>
            <a:ext cx="11760741" cy="4873556"/>
          </a:xfrm>
          <a:effectLst>
            <a:outerShdw blurRad="50800" dir="14400000">
              <a:srgbClr val="000000">
                <a:alpha val="0"/>
              </a:srgbClr>
            </a:outerShdw>
          </a:effectLst>
        </p:spPr>
        <p:txBody>
          <a:bodyPr>
            <a:normAutofit fontScale="55000" lnSpcReduction="20000"/>
          </a:bodyPr>
          <a:lstStyle/>
          <a:p>
            <a:pPr marL="0" lvl="0" indent="0">
              <a:buNone/>
            </a:pPr>
            <a:endParaRPr lang="hu-HU" sz="3300" b="1" dirty="0">
              <a:solidFill>
                <a:srgbClr val="FFC000"/>
              </a:solidFill>
            </a:endParaRPr>
          </a:p>
          <a:p>
            <a:pPr marL="0" lvl="0" indent="0">
              <a:buNone/>
            </a:pPr>
            <a:r>
              <a:rPr lang="hu-HU" sz="3300" b="1" dirty="0">
                <a:solidFill>
                  <a:srgbClr val="FFC000"/>
                </a:solidFill>
              </a:rPr>
              <a:t>Új kérdések:</a:t>
            </a:r>
          </a:p>
          <a:p>
            <a:pPr marL="0" lvl="0" indent="0" algn="just">
              <a:buNone/>
            </a:pPr>
            <a:r>
              <a:rPr lang="hu-HU" sz="3300" b="1" dirty="0">
                <a:solidFill>
                  <a:schemeClr val="bg1"/>
                </a:solidFill>
              </a:rPr>
              <a:t>Mutassa be az intézmény innovációs ökoszisztémáját, a K+F+I során létrejövő szellemi termékek hasznosításának folyamatát, néhány konkrét példán keresztül, a legfontosabb indikátorokat, mutatókat, amelyekkel ezt a tevékenységet mérik/értékelik, valamint azt az ösztönző rend-szert, amely mind a hallgatók, mind az oktatók, kutatók motivációját erősítik a szellemi termékek létrehozásában és hasznosításában.</a:t>
            </a:r>
          </a:p>
          <a:p>
            <a:pPr marL="0" lvl="0" indent="0" algn="just">
              <a:buNone/>
            </a:pPr>
            <a:r>
              <a:rPr lang="hu-HU" sz="3300" b="1" dirty="0">
                <a:solidFill>
                  <a:schemeClr val="bg1"/>
                </a:solidFill>
              </a:rPr>
              <a:t>Mutassa be a tudományos-művészeti-K+F+I műhelyek, pályázati és együttműködési eredmények mérésére alkalmazott eljárásokat, indikátorokat, a mérések értékelése nyomán tett intézkedéseket (példákkal alátámasztva). </a:t>
            </a:r>
          </a:p>
          <a:p>
            <a:pPr marL="0" lvl="0" indent="0" algn="just">
              <a:buNone/>
            </a:pPr>
            <a:r>
              <a:rPr lang="hu-HU" sz="3300" b="1" dirty="0">
                <a:solidFill>
                  <a:srgbClr val="FF0000"/>
                </a:solidFill>
                <a:sym typeface="Wingdings" panose="05000000000000000000" pitchFamily="2" charset="2"/>
              </a:rPr>
              <a:t> A korábban szereplő K+F (kutatás-fejlesztés) kiegészült az innovációs-oktatási (I+O) tevékenységekkel, a tudományos eredmények mellett a művészeti terület eredményei is szerepelnek, a kérdések zöme a fentieken túl a korábbi önértékelési dokumentumban is rendelkezésre állt.</a:t>
            </a:r>
            <a:endParaRPr lang="hu-HU" sz="3300" b="1" dirty="0">
              <a:solidFill>
                <a:srgbClr val="FF0000"/>
              </a:solidFill>
            </a:endParaRPr>
          </a:p>
          <a:p>
            <a:pPr marL="0" lvl="0" indent="0" algn="just">
              <a:buNone/>
            </a:pPr>
            <a:endParaRPr lang="hu-HU" sz="3300" b="1" dirty="0">
              <a:solidFill>
                <a:schemeClr val="bg1"/>
              </a:solidFill>
            </a:endParaRPr>
          </a:p>
          <a:p>
            <a:pPr marL="0" lvl="0" indent="0" algn="just">
              <a:buNone/>
            </a:pPr>
            <a:r>
              <a:rPr lang="hu-HU" sz="3300" b="1" dirty="0">
                <a:solidFill>
                  <a:srgbClr val="FFC000"/>
                </a:solidFill>
              </a:rPr>
              <a:t>Új melléklet:</a:t>
            </a:r>
          </a:p>
          <a:p>
            <a:pPr marL="0" lvl="0" indent="0" algn="just">
              <a:buNone/>
            </a:pPr>
            <a:r>
              <a:rPr lang="hu-HU" sz="3300" b="1" i="1" dirty="0">
                <a:solidFill>
                  <a:schemeClr val="bg1"/>
                </a:solidFill>
              </a:rPr>
              <a:t>Felsőoktatással, tudománnyal kapcsolatos dokumentumok implementálásának bemutatása </a:t>
            </a:r>
            <a:r>
              <a:rPr lang="hu-HU" sz="3300" b="1" dirty="0">
                <a:solidFill>
                  <a:schemeClr val="bg1"/>
                </a:solidFill>
              </a:rPr>
              <a:t>(VIII. sz. melléklet)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37574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ím 5">
            <a:extLst>
              <a:ext uri="{FF2B5EF4-FFF2-40B4-BE49-F238E27FC236}">
                <a16:creationId xmlns:a16="http://schemas.microsoft.com/office/drawing/2014/main" id="{A163A385-307D-5A29-6D5E-5BC80B821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2800" dirty="0"/>
              <a:t>Bevezetés </a:t>
            </a:r>
            <a:br>
              <a:rPr lang="hu-HU" sz="2800" dirty="0"/>
            </a:br>
            <a:r>
              <a:rPr lang="hu-HU" sz="2800" dirty="0">
                <a:solidFill>
                  <a:srgbClr val="FFC000"/>
                </a:solidFill>
              </a:rPr>
              <a:t>(</a:t>
            </a:r>
            <a:r>
              <a:rPr lang="hu-HU" sz="2400" dirty="0">
                <a:solidFill>
                  <a:srgbClr val="FFC000"/>
                </a:solidFill>
              </a:rPr>
              <a:t>3 új kérdés – 3 új melléklet)</a:t>
            </a:r>
            <a:endParaRPr lang="hu-HU" dirty="0">
              <a:solidFill>
                <a:srgbClr val="FFC000"/>
              </a:solidFill>
            </a:endParaRPr>
          </a:p>
        </p:txBody>
      </p:sp>
      <p:sp>
        <p:nvSpPr>
          <p:cNvPr id="8" name="Tartalom helye 7">
            <a:extLst>
              <a:ext uri="{FF2B5EF4-FFF2-40B4-BE49-F238E27FC236}">
                <a16:creationId xmlns:a16="http://schemas.microsoft.com/office/drawing/2014/main" id="{2100B6E6-6E7C-E379-A477-C06686D401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553" y="2169268"/>
            <a:ext cx="11653736" cy="4688732"/>
          </a:xfrm>
          <a:effectLst>
            <a:outerShdw blurRad="50800" dir="14400000">
              <a:srgbClr val="000000">
                <a:alpha val="0"/>
              </a:srgbClr>
            </a:outerShdw>
          </a:effectLst>
        </p:spPr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endParaRPr lang="hu-HU" b="1" dirty="0">
              <a:solidFill>
                <a:schemeClr val="bg1"/>
              </a:solidFill>
            </a:endParaRPr>
          </a:p>
          <a:p>
            <a:pPr marL="0" lvl="0" indent="0" algn="just">
              <a:buNone/>
            </a:pPr>
            <a:r>
              <a:rPr lang="hu-HU" sz="2500" b="1" dirty="0">
                <a:solidFill>
                  <a:srgbClr val="FFC000"/>
                </a:solidFill>
              </a:rPr>
              <a:t>Új kérdések:</a:t>
            </a:r>
          </a:p>
          <a:p>
            <a:pPr marL="0" lvl="0" indent="0" algn="just">
              <a:buNone/>
            </a:pPr>
            <a:r>
              <a:rPr lang="hu-HU" sz="2500" b="1" i="1" dirty="0">
                <a:solidFill>
                  <a:schemeClr val="bg1"/>
                </a:solidFill>
              </a:rPr>
              <a:t>Ismertesse, a fenntartó szerepét az intézményi működésben. </a:t>
            </a:r>
            <a:r>
              <a:rPr lang="hu-HU" sz="2500" b="1" i="1" dirty="0">
                <a:solidFill>
                  <a:srgbClr val="FF0000"/>
                </a:solidFill>
                <a:sym typeface="Wingdings" panose="05000000000000000000" pitchFamily="2" charset="2"/>
              </a:rPr>
              <a:t> modellváltás után került fókuszba</a:t>
            </a:r>
            <a:endParaRPr lang="hu-HU" sz="2500" b="1" i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hu-HU" sz="2500" b="1" i="1" dirty="0">
                <a:solidFill>
                  <a:schemeClr val="bg1"/>
                </a:solidFill>
              </a:rPr>
              <a:t>Mutassa be az előző akkreditáció óta az intézmény szervezetrendszerében bekövetkezett változásokat, különös tekintettel az új szervezeti egységekre, átalakulásokra, a döntéshozatal rendjében történt változásokra. Milyen módon értékelte az intézmény a szervezeti változások hatását a működésre? </a:t>
            </a:r>
            <a:r>
              <a:rPr lang="hu-HU" sz="2500" b="1" i="1" dirty="0">
                <a:solidFill>
                  <a:srgbClr val="FF0000"/>
                </a:solidFill>
                <a:sym typeface="Wingdings" panose="05000000000000000000" pitchFamily="2" charset="2"/>
              </a:rPr>
              <a:t> nem akadémiai szervezeti átalakulásokra is került hangsúly</a:t>
            </a:r>
            <a:endParaRPr lang="hu-HU" sz="2500" b="1" i="1" dirty="0">
              <a:solidFill>
                <a:srgbClr val="FF0000"/>
              </a:solidFill>
            </a:endParaRPr>
          </a:p>
          <a:p>
            <a:pPr marL="0" lvl="0" indent="0" algn="just">
              <a:buNone/>
            </a:pPr>
            <a:r>
              <a:rPr lang="hu-HU" sz="2500" b="1" i="1" dirty="0">
                <a:solidFill>
                  <a:schemeClr val="bg1"/>
                </a:solidFill>
              </a:rPr>
              <a:t>Ismertesse az intézmény stratégiai céljait és az azok megvalósítását nyomon követő eljárásokat.</a:t>
            </a:r>
            <a:r>
              <a:rPr lang="hu-HU" sz="2500" b="1" i="1" dirty="0">
                <a:solidFill>
                  <a:srgbClr val="FF0000"/>
                </a:solidFill>
                <a:sym typeface="Wingdings" panose="05000000000000000000" pitchFamily="2" charset="2"/>
              </a:rPr>
              <a:t> stratégiai irányelvek és célok (2021-2030) és éves minőségcélok</a:t>
            </a:r>
            <a:endParaRPr lang="hu-HU" sz="2500" b="1" i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hu-HU" sz="25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hu-HU" sz="2500" b="1" dirty="0">
                <a:solidFill>
                  <a:srgbClr val="FFC000"/>
                </a:solidFill>
              </a:rPr>
              <a:t>Új mellékletek:</a:t>
            </a:r>
          </a:p>
          <a:p>
            <a:pPr marL="0" lvl="0" indent="0" algn="just">
              <a:buNone/>
            </a:pPr>
            <a:r>
              <a:rPr lang="hu-HU" sz="2500" b="1" i="1" dirty="0">
                <a:solidFill>
                  <a:schemeClr val="bg1"/>
                </a:solidFill>
              </a:rPr>
              <a:t>Intézményi </a:t>
            </a:r>
            <a:r>
              <a:rPr lang="hu-HU" sz="2500" b="1" i="1" dirty="0" err="1">
                <a:solidFill>
                  <a:schemeClr val="bg1"/>
                </a:solidFill>
              </a:rPr>
              <a:t>organogram</a:t>
            </a:r>
            <a:r>
              <a:rPr lang="hu-HU" sz="2500" b="1" i="1" dirty="0">
                <a:solidFill>
                  <a:schemeClr val="bg1"/>
                </a:solidFill>
              </a:rPr>
              <a:t> </a:t>
            </a:r>
            <a:r>
              <a:rPr lang="hu-HU" sz="2500" b="1" dirty="0">
                <a:solidFill>
                  <a:schemeClr val="bg1"/>
                </a:solidFill>
              </a:rPr>
              <a:t>(I. sz. melléklet)</a:t>
            </a:r>
          </a:p>
          <a:p>
            <a:pPr marL="0" lvl="0" indent="0" algn="just">
              <a:buNone/>
            </a:pPr>
            <a:r>
              <a:rPr lang="hu-HU" sz="2500" b="1" i="1" dirty="0">
                <a:solidFill>
                  <a:schemeClr val="bg1"/>
                </a:solidFill>
              </a:rPr>
              <a:t>Az intézmény harmadik missziós tevékenységeinek bemutatása </a:t>
            </a:r>
            <a:r>
              <a:rPr lang="hu-HU" sz="2500" b="1" dirty="0">
                <a:solidFill>
                  <a:schemeClr val="bg1"/>
                </a:solidFill>
              </a:rPr>
              <a:t>(III. sz. melléklet)</a:t>
            </a:r>
          </a:p>
          <a:p>
            <a:pPr marL="0" lvl="0" indent="0" algn="just">
              <a:buNone/>
            </a:pPr>
            <a:r>
              <a:rPr lang="hu-HU" sz="2500" b="1" i="1" dirty="0">
                <a:solidFill>
                  <a:schemeClr val="bg1"/>
                </a:solidFill>
              </a:rPr>
              <a:t>Az intézmény stratégiai együttműködési partnereinek bemutatása </a:t>
            </a:r>
            <a:r>
              <a:rPr lang="hu-HU" sz="2500" b="1" dirty="0">
                <a:solidFill>
                  <a:schemeClr val="bg1"/>
                </a:solidFill>
              </a:rPr>
              <a:t>(IV. sz. melléklet)</a:t>
            </a:r>
          </a:p>
          <a:p>
            <a:pPr marL="0" lvl="0" indent="0">
              <a:buNone/>
            </a:pPr>
            <a:endParaRPr lang="hu-HU" dirty="0">
              <a:solidFill>
                <a:schemeClr val="bg1"/>
              </a:solidFill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4930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4">
            <a:extLst>
              <a:ext uri="{FF2B5EF4-FFF2-40B4-BE49-F238E27FC236}">
                <a16:creationId xmlns:a16="http://schemas.microsoft.com/office/drawing/2014/main" id="{02DDA855-7EBF-7E0E-F2DA-903A8F95E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2800" dirty="0"/>
              <a:t>ESG 1.1 Minőségbiztosítási politika: 9 kérdés </a:t>
            </a:r>
            <a:br>
              <a:rPr lang="hu-HU" dirty="0"/>
            </a:br>
            <a:r>
              <a:rPr lang="hu-HU" sz="2400" dirty="0">
                <a:solidFill>
                  <a:srgbClr val="FFC000"/>
                </a:solidFill>
              </a:rPr>
              <a:t>(3 új kérdés - 2 új melléklet)</a:t>
            </a:r>
            <a:endParaRPr lang="hu-HU" dirty="0">
              <a:solidFill>
                <a:srgbClr val="FFC000"/>
              </a:solidFill>
            </a:endParaRPr>
          </a:p>
        </p:txBody>
      </p:sp>
      <p:sp>
        <p:nvSpPr>
          <p:cNvPr id="6" name="Tartalom helye 7">
            <a:extLst>
              <a:ext uri="{FF2B5EF4-FFF2-40B4-BE49-F238E27FC236}">
                <a16:creationId xmlns:a16="http://schemas.microsoft.com/office/drawing/2014/main" id="{A62D2E35-5507-BE2D-5F51-631825F276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914" y="1877438"/>
            <a:ext cx="11828835" cy="4980562"/>
          </a:xfrm>
          <a:effectLst>
            <a:outerShdw blurRad="50800" dir="14400000">
              <a:srgbClr val="000000">
                <a:alpha val="0"/>
              </a:srgbClr>
            </a:outerShdw>
          </a:effectLst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hu-HU" sz="7200" b="1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hu-HU" sz="7200" b="1" dirty="0">
              <a:solidFill>
                <a:srgbClr val="FFC000"/>
              </a:solidFill>
            </a:endParaRPr>
          </a:p>
          <a:p>
            <a:pPr marL="0" indent="0" algn="just">
              <a:buNone/>
            </a:pPr>
            <a:r>
              <a:rPr lang="hu-HU" sz="7200" b="1" dirty="0">
                <a:solidFill>
                  <a:srgbClr val="FFC000"/>
                </a:solidFill>
              </a:rPr>
              <a:t>Új kérdések:</a:t>
            </a:r>
          </a:p>
          <a:p>
            <a:pPr marL="0" indent="0" algn="just">
              <a:buNone/>
            </a:pPr>
            <a:r>
              <a:rPr lang="hu-HU" sz="7200" b="1" i="1" dirty="0">
                <a:solidFill>
                  <a:schemeClr val="bg1"/>
                </a:solidFill>
              </a:rPr>
              <a:t>Mutassa be azokat az együttműködéseket (projekt, hálózat, vállalati kapcsolatrendszer stb.), amelyeket az intézmény a stratégiai dokumentumaiban foglaltak megvalósítása szempontjából kiemelten fontosnak tart. Hogyan biztosítja az intézmény, hogy ezen együttműködéseket hatékonyan nyomon kövesse és az eredményeket széles körben megossza? </a:t>
            </a:r>
            <a:r>
              <a:rPr lang="hu-HU" sz="7200" b="1" i="1" dirty="0">
                <a:solidFill>
                  <a:srgbClr val="FF0000"/>
                </a:solidFill>
                <a:sym typeface="Wingdings" panose="05000000000000000000" pitchFamily="2" charset="2"/>
              </a:rPr>
              <a:t> pl. FUCE egyetemek </a:t>
            </a:r>
          </a:p>
          <a:p>
            <a:pPr marL="0" indent="0" algn="just">
              <a:buNone/>
            </a:pPr>
            <a:r>
              <a:rPr lang="hu-HU" sz="7200" b="1" i="1" dirty="0">
                <a:solidFill>
                  <a:schemeClr val="bg1"/>
                </a:solidFill>
              </a:rPr>
              <a:t>Milyen szervezeti egységek vesznek részt a minőségbiztosítási folyamatok megvalósításában, és hogyan biztosítja az intézmény a feladatok elosztását? Hogyan történik a feladat- és kapcsolatrendszer meghatározása, és hogyan biztosítják az átláthatóságot a döntéshozatali folyamatokban?</a:t>
            </a:r>
            <a:r>
              <a:rPr lang="hu-HU" sz="7200" b="1" i="1" dirty="0">
                <a:solidFill>
                  <a:srgbClr val="FF0000"/>
                </a:solidFill>
                <a:sym typeface="Wingdings" panose="05000000000000000000" pitchFamily="2" charset="2"/>
              </a:rPr>
              <a:t> átláthatóságon/transzparencián a hangsúly</a:t>
            </a:r>
            <a:endParaRPr lang="hu-HU" sz="7200" b="1" i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hu-HU" sz="7200" b="1" i="1" dirty="0">
                <a:solidFill>
                  <a:schemeClr val="bg1"/>
                </a:solidFill>
              </a:rPr>
              <a:t>Mutassa be, hogy az intézmény minőségpolitikájának, stratégiai céljainak mely része kapcsolódik a harmadik missziós tevékenyégekhez! </a:t>
            </a:r>
            <a:r>
              <a:rPr lang="hu-HU" sz="7200" b="1" i="1" dirty="0">
                <a:solidFill>
                  <a:schemeClr val="bg1"/>
                </a:solidFill>
                <a:sym typeface="Wingdings" panose="05000000000000000000" pitchFamily="2" charset="2"/>
              </a:rPr>
              <a:t> </a:t>
            </a:r>
            <a:r>
              <a:rPr lang="hu-HU" sz="7200" b="1" i="1" dirty="0">
                <a:solidFill>
                  <a:srgbClr val="FF0000"/>
                </a:solidFill>
                <a:sym typeface="Wingdings" panose="05000000000000000000" pitchFamily="2" charset="2"/>
              </a:rPr>
              <a:t>A</a:t>
            </a:r>
            <a:r>
              <a:rPr lang="hu-HU" sz="7200" b="1" dirty="0">
                <a:solidFill>
                  <a:srgbClr val="FF0000"/>
                </a:solidFill>
              </a:rPr>
              <a:t> felsőoktatási intézmények olyan tevékenységeit jelenti, amelyek túlmutatnak a hagyományos oktatási és kutatási szerepkörön</a:t>
            </a:r>
          </a:p>
          <a:p>
            <a:pPr marL="0" indent="0" algn="just">
              <a:buNone/>
            </a:pPr>
            <a:endParaRPr lang="hu-HU" sz="7200" b="1" dirty="0">
              <a:solidFill>
                <a:srgbClr val="FFC000"/>
              </a:solidFill>
            </a:endParaRPr>
          </a:p>
          <a:p>
            <a:pPr marL="0" indent="0" algn="just">
              <a:buNone/>
            </a:pPr>
            <a:r>
              <a:rPr lang="hu-HU" sz="7200" b="1" dirty="0">
                <a:solidFill>
                  <a:srgbClr val="FFC000"/>
                </a:solidFill>
              </a:rPr>
              <a:t>Új mellékletek:</a:t>
            </a:r>
          </a:p>
          <a:p>
            <a:pPr marL="0" lvl="0" indent="0" algn="just">
              <a:buNone/>
            </a:pPr>
            <a:r>
              <a:rPr lang="hu-HU" sz="7200" b="1" dirty="0">
                <a:solidFill>
                  <a:schemeClr val="bg1"/>
                </a:solidFill>
              </a:rPr>
              <a:t>Az intézmény minőségbiztosítási szervezetének </a:t>
            </a:r>
            <a:r>
              <a:rPr lang="hu-HU" sz="7200" b="1" dirty="0" err="1">
                <a:solidFill>
                  <a:schemeClr val="bg1"/>
                </a:solidFill>
              </a:rPr>
              <a:t>organogramja</a:t>
            </a:r>
            <a:r>
              <a:rPr lang="hu-HU" sz="7200" b="1" dirty="0">
                <a:solidFill>
                  <a:schemeClr val="bg1"/>
                </a:solidFill>
              </a:rPr>
              <a:t> (V. sz. melléklet)</a:t>
            </a:r>
          </a:p>
          <a:p>
            <a:pPr marL="0" lvl="0" indent="0" algn="just">
              <a:buNone/>
            </a:pPr>
            <a:r>
              <a:rPr lang="hu-HU" sz="7200" b="1" dirty="0">
                <a:solidFill>
                  <a:schemeClr val="bg1"/>
                </a:solidFill>
              </a:rPr>
              <a:t>Szabályozási dokumentumok elérhetőségei (VI. sz. melléklet)</a:t>
            </a:r>
          </a:p>
          <a:p>
            <a:pPr marL="0" indent="0" algn="just">
              <a:buNone/>
            </a:pPr>
            <a:endParaRPr lang="hu-HU" b="1" i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hu-HU" b="1" i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hu-HU" b="1" i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hu-HU" b="1" i="1" dirty="0">
              <a:solidFill>
                <a:schemeClr val="bg1"/>
              </a:solidFill>
            </a:endParaRPr>
          </a:p>
          <a:p>
            <a:pPr marL="0" lvl="0" indent="0">
              <a:buNone/>
            </a:pPr>
            <a:endParaRPr lang="hu-HU" b="1" dirty="0">
              <a:solidFill>
                <a:schemeClr val="bg1"/>
              </a:solidFill>
            </a:endParaRPr>
          </a:p>
          <a:p>
            <a:pPr marL="0" lvl="0" indent="0">
              <a:buNone/>
            </a:pPr>
            <a:endParaRPr lang="hu-HU" dirty="0">
              <a:solidFill>
                <a:schemeClr val="bg1"/>
              </a:solidFill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15433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4">
            <a:extLst>
              <a:ext uri="{FF2B5EF4-FFF2-40B4-BE49-F238E27FC236}">
                <a16:creationId xmlns:a16="http://schemas.microsoft.com/office/drawing/2014/main" id="{7D5E2881-56AE-995B-6BA5-E33BC2664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179" y="369651"/>
            <a:ext cx="10571998" cy="1505186"/>
          </a:xfrm>
        </p:spPr>
        <p:txBody>
          <a:bodyPr/>
          <a:lstStyle/>
          <a:p>
            <a:br>
              <a:rPr lang="hu-HU" sz="2800" dirty="0"/>
            </a:br>
            <a:r>
              <a:rPr lang="hu-HU" sz="2800" dirty="0"/>
              <a:t>ESG 1.2 és 1.9 A képzési programok kialakítása, jóváhagyása, folyamatos figyelemmel kísérése és rendszeres értékelése: 15 kérdés</a:t>
            </a:r>
            <a:br>
              <a:rPr lang="hu-HU" sz="2800" dirty="0"/>
            </a:br>
            <a:r>
              <a:rPr lang="hu-HU" sz="2400" dirty="0">
                <a:solidFill>
                  <a:srgbClr val="FFC000"/>
                </a:solidFill>
              </a:rPr>
              <a:t>(3 új kérdés – 1 új melléklet)</a:t>
            </a:r>
            <a:endParaRPr lang="hu-HU" sz="2800" dirty="0"/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C5DBD5D2-1592-085E-9BA1-9BF8F2FC57D2}"/>
              </a:ext>
            </a:extLst>
          </p:cNvPr>
          <p:cNvSpPr txBox="1"/>
          <p:nvPr/>
        </p:nvSpPr>
        <p:spPr>
          <a:xfrm>
            <a:off x="273995" y="1958102"/>
            <a:ext cx="11488366" cy="5216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hu-HU" sz="1750" b="1" dirty="0">
                <a:solidFill>
                  <a:srgbClr val="FFC000"/>
                </a:solidFill>
              </a:rPr>
              <a:t>Új kérdések:</a:t>
            </a:r>
          </a:p>
          <a:p>
            <a:pPr lvl="0" algn="just"/>
            <a:r>
              <a:rPr lang="hu-HU" sz="1750" b="1" i="1" dirty="0">
                <a:solidFill>
                  <a:schemeClr val="bg1"/>
                </a:solidFill>
              </a:rPr>
              <a:t>Mutassa be, hogy a MAB nem támogató szakvéleménye mellett elindított új szakok esetében milyen módon történik a MAB által megfogalmazott fejlesztési javaslatok figyelembevétele, implementációja. </a:t>
            </a:r>
          </a:p>
          <a:p>
            <a:pPr lvl="0" algn="just"/>
            <a:r>
              <a:rPr lang="hu-HU" sz="1750" b="1" i="1" dirty="0">
                <a:solidFill>
                  <a:srgbClr val="FF0000"/>
                </a:solidFill>
                <a:sym typeface="Wingdings" panose="05000000000000000000" pitchFamily="2" charset="2"/>
              </a:rPr>
              <a:t> pl. miniszteri engedéllyel indított szakok</a:t>
            </a:r>
            <a:endParaRPr lang="hu-HU" sz="1750" b="1" i="1" dirty="0">
              <a:solidFill>
                <a:srgbClr val="FF0000"/>
              </a:solidFill>
            </a:endParaRPr>
          </a:p>
          <a:p>
            <a:pPr lvl="0" algn="just"/>
            <a:endParaRPr lang="hu-HU" sz="1750" b="1" i="1" dirty="0">
              <a:solidFill>
                <a:schemeClr val="bg1"/>
              </a:solidFill>
            </a:endParaRPr>
          </a:p>
          <a:p>
            <a:pPr lvl="0" algn="just"/>
            <a:r>
              <a:rPr lang="hu-HU" sz="1750" b="1" i="1" dirty="0">
                <a:solidFill>
                  <a:schemeClr val="bg1"/>
                </a:solidFill>
              </a:rPr>
              <a:t>Milyen vizsgálatokat végez, hogyan biztosítja az intézmény, hogy a képzési program tervezett/megcélzott kimeneti szintje megfeleljen a megszerezhető képesítésben jelzett Magyar Képesítési Keretrendszer (MKKR) és az Európai Felsőoktatási Térség képesítési keretrendszerében (EKKR) szerinti besorolási szint leíró jellemzőinek (</a:t>
            </a:r>
            <a:r>
              <a:rPr lang="hu-HU" sz="1750" b="1" i="1" dirty="0" err="1">
                <a:solidFill>
                  <a:schemeClr val="bg1"/>
                </a:solidFill>
              </a:rPr>
              <a:t>deskriptorainak</a:t>
            </a:r>
            <a:r>
              <a:rPr lang="hu-HU" sz="1750" b="1" i="1" dirty="0">
                <a:solidFill>
                  <a:schemeClr val="bg1"/>
                </a:solidFill>
              </a:rPr>
              <a:t>)? </a:t>
            </a:r>
            <a:r>
              <a:rPr lang="hu-HU" sz="1750" b="1" i="1" dirty="0">
                <a:solidFill>
                  <a:srgbClr val="FF0000"/>
                </a:solidFill>
                <a:sym typeface="Wingdings" panose="05000000000000000000" pitchFamily="2" charset="2"/>
              </a:rPr>
              <a:t> KKK helyett MKKR 5-8. fókuszú</a:t>
            </a:r>
            <a:endParaRPr lang="hu-HU" sz="1750" b="1" i="1" dirty="0">
              <a:solidFill>
                <a:srgbClr val="FF0000"/>
              </a:solidFill>
            </a:endParaRPr>
          </a:p>
          <a:p>
            <a:pPr lvl="0" algn="just"/>
            <a:endParaRPr lang="hu-HU" sz="1750" b="1" i="1" dirty="0">
              <a:solidFill>
                <a:schemeClr val="bg1"/>
              </a:solidFill>
            </a:endParaRPr>
          </a:p>
          <a:p>
            <a:pPr lvl="0" algn="just"/>
            <a:r>
              <a:rPr lang="hu-HU" sz="1750" b="1" i="1" dirty="0">
                <a:solidFill>
                  <a:schemeClr val="bg1"/>
                </a:solidFill>
              </a:rPr>
              <a:t>Milyen eljárásokban vizsgálja az intézmény a szakmai gyakorlóhelyek megfelelőségét és ennek eredményeit hogyan hasznosítja? Hogyan mérik fel a különböző hallgatói igényeket a szakmai gyakorlóhelyek vonatkozásában? A felmérések alapján kapott eredményeket hogyan hasznosítja az intézmény és erről hogyan tájékoztatja az érintetteket (a hallgatókat és a gyakorlóhelyeket)?</a:t>
            </a:r>
          </a:p>
          <a:p>
            <a:pPr lvl="0" algn="just"/>
            <a:r>
              <a:rPr lang="hu-HU" sz="1750" b="1" i="1" dirty="0">
                <a:solidFill>
                  <a:srgbClr val="FF0000"/>
                </a:solidFill>
                <a:sym typeface="Wingdings" panose="05000000000000000000" pitchFamily="2" charset="2"/>
              </a:rPr>
              <a:t> a szakmai gyakorlóhelyek kapcsán a visszacsatolásra is hangsúly került</a:t>
            </a:r>
            <a:endParaRPr lang="hu-HU" sz="1750" b="1" i="1" dirty="0">
              <a:solidFill>
                <a:srgbClr val="FF0000"/>
              </a:solidFill>
            </a:endParaRPr>
          </a:p>
          <a:p>
            <a:pPr algn="just"/>
            <a:endParaRPr lang="hu-HU" sz="1750" dirty="0"/>
          </a:p>
          <a:p>
            <a:pPr algn="just"/>
            <a:r>
              <a:rPr lang="hu-HU" sz="1750" b="1" dirty="0">
                <a:solidFill>
                  <a:srgbClr val="FFC000"/>
                </a:solidFill>
              </a:rPr>
              <a:t>Új mellékletek:</a:t>
            </a:r>
          </a:p>
          <a:p>
            <a:pPr algn="just"/>
            <a:r>
              <a:rPr lang="hu-HU" sz="1750" b="1" i="1" dirty="0">
                <a:solidFill>
                  <a:schemeClr val="bg1"/>
                </a:solidFill>
              </a:rPr>
              <a:t>Képzési programok bemutatása </a:t>
            </a:r>
            <a:r>
              <a:rPr lang="hu-HU" sz="1750" b="1" dirty="0">
                <a:solidFill>
                  <a:schemeClr val="bg1"/>
                </a:solidFill>
              </a:rPr>
              <a:t>(VII. sz. melléklet)</a:t>
            </a:r>
          </a:p>
          <a:p>
            <a:endParaRPr lang="hu-HU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6029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ím 4">
            <a:extLst>
              <a:ext uri="{FF2B5EF4-FFF2-40B4-BE49-F238E27FC236}">
                <a16:creationId xmlns:a16="http://schemas.microsoft.com/office/drawing/2014/main" id="{BA9E30A8-D7E3-910C-ED86-E8C811A48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109" y="456916"/>
            <a:ext cx="11373255" cy="970450"/>
          </a:xfrm>
        </p:spPr>
        <p:txBody>
          <a:bodyPr/>
          <a:lstStyle/>
          <a:p>
            <a:r>
              <a:rPr lang="hu-HU" sz="2800" dirty="0"/>
              <a:t>ESG 1.3 Hallgatóközpontú tanulás, tanítás és értékelés: 12 kérdés</a:t>
            </a:r>
            <a:br>
              <a:rPr lang="hu-HU" dirty="0"/>
            </a:br>
            <a:r>
              <a:rPr lang="hu-HU" sz="2400" dirty="0">
                <a:solidFill>
                  <a:srgbClr val="FFC000"/>
                </a:solidFill>
              </a:rPr>
              <a:t>( 5 új kérdés - 1 kiegészített kérdés)</a:t>
            </a: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3A553BD0-3579-47C8-5BA5-1A3AB19A9204}"/>
              </a:ext>
            </a:extLst>
          </p:cNvPr>
          <p:cNvSpPr txBox="1"/>
          <p:nvPr/>
        </p:nvSpPr>
        <p:spPr>
          <a:xfrm>
            <a:off x="254539" y="1614790"/>
            <a:ext cx="11682919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u-HU" sz="1700" b="1" dirty="0">
              <a:solidFill>
                <a:srgbClr val="FFC000"/>
              </a:solidFill>
            </a:endParaRPr>
          </a:p>
          <a:p>
            <a:pPr algn="just"/>
            <a:r>
              <a:rPr lang="hu-HU" sz="1700" b="1" dirty="0">
                <a:solidFill>
                  <a:srgbClr val="FFC000"/>
                </a:solidFill>
              </a:rPr>
              <a:t>Új kérdések:</a:t>
            </a:r>
            <a:endParaRPr lang="hu-HU" sz="1700" b="1" dirty="0">
              <a:solidFill>
                <a:schemeClr val="bg1"/>
              </a:solidFill>
            </a:endParaRPr>
          </a:p>
          <a:p>
            <a:pPr algn="just"/>
            <a:r>
              <a:rPr lang="hu-HU" sz="1700" b="1" i="1" dirty="0">
                <a:solidFill>
                  <a:schemeClr val="bg1"/>
                </a:solidFill>
              </a:rPr>
              <a:t>Mutassa be, hogyan veszi figyelembe és alkalmazza az intézmény a különféle tanítási módokat. Mutassa be az alkalmazott pedagógiai módszereket és ezek értékelésének, felülvizsgálatának folyamatait. </a:t>
            </a:r>
            <a:r>
              <a:rPr lang="hu-HU" sz="1700" b="1" i="1" dirty="0">
                <a:solidFill>
                  <a:srgbClr val="FF0000"/>
                </a:solidFill>
                <a:sym typeface="Wingdings" panose="05000000000000000000" pitchFamily="2" charset="2"/>
              </a:rPr>
              <a:t> a rugalmas tanulási útvonalakról, egyedi oktatási módszerekről immár a tanítási módokra térnek ki</a:t>
            </a:r>
          </a:p>
          <a:p>
            <a:pPr algn="just"/>
            <a:endParaRPr lang="hu-HU" sz="1700" b="1" i="1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lvl="0" algn="just"/>
            <a:r>
              <a:rPr lang="hu-HU" sz="1700" b="1" i="1" dirty="0">
                <a:solidFill>
                  <a:schemeClr val="bg1"/>
                </a:solidFill>
              </a:rPr>
              <a:t>Mutassa be, milyen módszerekkel ösztönzik a hallgatóknak a tanulási folyamat aktív alakítására irányuló motivációját, önreflexióját, elkötelezettségét.</a:t>
            </a:r>
            <a:r>
              <a:rPr lang="hu-HU" sz="1700" b="1" i="1" dirty="0">
                <a:solidFill>
                  <a:srgbClr val="FF0000"/>
                </a:solidFill>
                <a:sym typeface="Wingdings" panose="05000000000000000000" pitchFamily="2" charset="2"/>
              </a:rPr>
              <a:t> önreflexión és motiváción a hangsúly</a:t>
            </a:r>
            <a:endParaRPr lang="hu-HU" sz="1700" b="1" i="1" dirty="0">
              <a:solidFill>
                <a:schemeClr val="bg1"/>
              </a:solidFill>
            </a:endParaRPr>
          </a:p>
          <a:p>
            <a:pPr lvl="0" algn="just"/>
            <a:r>
              <a:rPr lang="hu-HU" sz="1700" b="1" i="1" dirty="0">
                <a:solidFill>
                  <a:schemeClr val="bg1"/>
                </a:solidFill>
              </a:rPr>
              <a:t>Mutassa be, hogy milyen módon kapnak visszajelzést a hallgatók az értékelésükről és milyen módon támogatja ez őket a tanulási folyamatban. </a:t>
            </a:r>
            <a:r>
              <a:rPr lang="hu-HU" sz="1700" b="1" i="1" dirty="0">
                <a:solidFill>
                  <a:srgbClr val="FF0000"/>
                </a:solidFill>
                <a:sym typeface="Wingdings" panose="05000000000000000000" pitchFamily="2" charset="2"/>
              </a:rPr>
              <a:t> visszacsatolásra került a fókusz</a:t>
            </a:r>
            <a:endParaRPr lang="hu-HU" sz="1700" b="1" i="1" dirty="0">
              <a:solidFill>
                <a:srgbClr val="FF0000"/>
              </a:solidFill>
            </a:endParaRPr>
          </a:p>
          <a:p>
            <a:pPr lvl="0" algn="just"/>
            <a:endParaRPr lang="hu-HU" sz="1700" b="1" i="1" dirty="0">
              <a:solidFill>
                <a:schemeClr val="bg1"/>
              </a:solidFill>
            </a:endParaRPr>
          </a:p>
          <a:p>
            <a:pPr lvl="0" algn="just"/>
            <a:r>
              <a:rPr lang="hu-HU" sz="1700" b="1" i="1" dirty="0">
                <a:solidFill>
                  <a:schemeClr val="bg1"/>
                </a:solidFill>
              </a:rPr>
              <a:t>Hogyan támogatják a digitális (vagy mesterséges intelligencia) megoldások a tanulási és értékelési folyamatokat? </a:t>
            </a:r>
            <a:r>
              <a:rPr lang="hu-HU" sz="1700" b="1" i="1" dirty="0">
                <a:solidFill>
                  <a:srgbClr val="FF0000"/>
                </a:solidFill>
                <a:sym typeface="Wingdings" panose="05000000000000000000" pitchFamily="2" charset="2"/>
              </a:rPr>
              <a:t> bekerült az MI megoldások kérdésköre</a:t>
            </a:r>
          </a:p>
          <a:p>
            <a:pPr lvl="0" algn="just"/>
            <a:endParaRPr lang="hu-HU" sz="1700" b="1" i="1" dirty="0">
              <a:solidFill>
                <a:schemeClr val="bg1"/>
              </a:solidFill>
            </a:endParaRPr>
          </a:p>
          <a:p>
            <a:pPr lvl="0" algn="just"/>
            <a:r>
              <a:rPr lang="hu-HU" sz="1700" b="1" i="1" dirty="0">
                <a:solidFill>
                  <a:schemeClr val="bg1"/>
                </a:solidFill>
              </a:rPr>
              <a:t>Mutassa be azon szakmai szervezeti, oktatási vagy partnerségi együttműködéseit az oktatástechnológiai szektorral, amelyek segítik a digitális környezetben folyó tanulás és tanítás körében a szervezeti tanulást. </a:t>
            </a:r>
            <a:r>
              <a:rPr lang="hu-HU" sz="1700" b="1" i="1" dirty="0">
                <a:solidFill>
                  <a:srgbClr val="FF0000"/>
                </a:solidFill>
                <a:sym typeface="Wingdings" panose="05000000000000000000" pitchFamily="2" charset="2"/>
              </a:rPr>
              <a:t> oktatásmódszertani továbbképzés, különösen digitális kompetenciák</a:t>
            </a:r>
            <a:endParaRPr lang="hu-HU" sz="1700" b="1" i="1" dirty="0">
              <a:solidFill>
                <a:srgbClr val="FFC000"/>
              </a:solidFill>
            </a:endParaRPr>
          </a:p>
          <a:p>
            <a:pPr algn="just"/>
            <a:r>
              <a:rPr lang="hu-HU" sz="1700" b="1" dirty="0">
                <a:solidFill>
                  <a:srgbClr val="FFC000"/>
                </a:solidFill>
              </a:rPr>
              <a:t>Kiegészített kérdések:</a:t>
            </a:r>
          </a:p>
          <a:p>
            <a:pPr lvl="0" algn="just"/>
            <a:r>
              <a:rPr lang="hu-HU" sz="1700" b="1" i="1" dirty="0">
                <a:solidFill>
                  <a:schemeClr val="bg1"/>
                </a:solidFill>
              </a:rPr>
              <a:t>Hogyan biztosítja az intézmény az értékelési módszerek és kritériumok nyilvános elérhetőségét?</a:t>
            </a:r>
          </a:p>
          <a:p>
            <a:pPr lvl="0" algn="just"/>
            <a:r>
              <a:rPr lang="hu-HU" sz="1700" b="1" i="1" dirty="0">
                <a:solidFill>
                  <a:srgbClr val="FF0000"/>
                </a:solidFill>
                <a:sym typeface="Wingdings" panose="05000000000000000000" pitchFamily="2" charset="2"/>
              </a:rPr>
              <a:t> a nyilvános elérhetőséget biztosítani kell</a:t>
            </a:r>
            <a:endParaRPr lang="hu-HU" sz="1700" b="1" i="1" dirty="0">
              <a:solidFill>
                <a:schemeClr val="bg1"/>
              </a:solidFill>
            </a:endParaRPr>
          </a:p>
          <a:p>
            <a:endParaRPr lang="hu-HU" b="1" i="1" dirty="0">
              <a:solidFill>
                <a:srgbClr val="FF0000"/>
              </a:solidFill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02197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>
            <a:extLst>
              <a:ext uri="{FF2B5EF4-FFF2-40B4-BE49-F238E27FC236}">
                <a16:creationId xmlns:a16="http://schemas.microsoft.com/office/drawing/2014/main" id="{166BF3F0-61CB-7217-82AA-91757685A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1907" y="602831"/>
            <a:ext cx="10571998" cy="970450"/>
          </a:xfrm>
        </p:spPr>
        <p:txBody>
          <a:bodyPr/>
          <a:lstStyle/>
          <a:p>
            <a:br>
              <a:rPr lang="hu-HU" sz="2800" dirty="0"/>
            </a:br>
            <a:br>
              <a:rPr lang="hu-HU" sz="2800" dirty="0"/>
            </a:br>
            <a:r>
              <a:rPr lang="hu-HU" sz="2800" dirty="0"/>
              <a:t>ESG 1.4 A hallgatók felvétele, előrehaladása, tanulmányaik elismerése és a képesítés odaítélése: 9 kérdés</a:t>
            </a:r>
            <a:br>
              <a:rPr lang="hu-HU" sz="2800" dirty="0"/>
            </a:br>
            <a:r>
              <a:rPr lang="hu-HU" sz="2400" dirty="0">
                <a:solidFill>
                  <a:srgbClr val="FFC000"/>
                </a:solidFill>
              </a:rPr>
              <a:t>(2 új kérdés – 1 kiegészített kérdés)</a:t>
            </a:r>
            <a:endParaRPr lang="hu-HU" sz="2800" dirty="0">
              <a:solidFill>
                <a:srgbClr val="FFC000"/>
              </a:solidFill>
            </a:endParaRP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E12250B3-E6C9-0915-B5F1-36A2F40FAE14}"/>
              </a:ext>
            </a:extLst>
          </p:cNvPr>
          <p:cNvSpPr txBox="1"/>
          <p:nvPr/>
        </p:nvSpPr>
        <p:spPr>
          <a:xfrm>
            <a:off x="252919" y="2402732"/>
            <a:ext cx="1156618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b="1" dirty="0">
                <a:solidFill>
                  <a:srgbClr val="FFC000"/>
                </a:solidFill>
              </a:rPr>
              <a:t>Új kérdések:</a:t>
            </a:r>
          </a:p>
          <a:p>
            <a:pPr lvl="0" algn="just"/>
            <a:r>
              <a:rPr lang="hu-HU" b="1" i="1" dirty="0">
                <a:solidFill>
                  <a:schemeClr val="bg1"/>
                </a:solidFill>
              </a:rPr>
              <a:t>Az informális és nem formális tanulás korábbi eredményeinek </a:t>
            </a:r>
            <a:r>
              <a:rPr lang="hu-HU" b="1" i="1" dirty="0" err="1">
                <a:solidFill>
                  <a:schemeClr val="bg1"/>
                </a:solidFill>
              </a:rPr>
              <a:t>validálására</a:t>
            </a:r>
            <a:r>
              <a:rPr lang="hu-HU" b="1" i="1" dirty="0">
                <a:solidFill>
                  <a:schemeClr val="bg1"/>
                </a:solidFill>
              </a:rPr>
              <a:t> a felvételi eljárás, illetve a tanulmányok során van-e kidolgozott eljárása az intézménynek? Van-e az intézménynek részismereti képzések, </a:t>
            </a:r>
            <a:r>
              <a:rPr lang="hu-HU" b="1" i="1" dirty="0" err="1">
                <a:solidFill>
                  <a:schemeClr val="bg1"/>
                </a:solidFill>
              </a:rPr>
              <a:t>mikrotanúsítványok</a:t>
            </a:r>
            <a:r>
              <a:rPr lang="hu-HU" b="1" i="1" dirty="0">
                <a:solidFill>
                  <a:schemeClr val="bg1"/>
                </a:solidFill>
              </a:rPr>
              <a:t> beszámítására, </a:t>
            </a:r>
            <a:r>
              <a:rPr lang="hu-HU" b="1" i="1" dirty="0" err="1">
                <a:solidFill>
                  <a:schemeClr val="bg1"/>
                </a:solidFill>
              </a:rPr>
              <a:t>validálására</a:t>
            </a:r>
            <a:r>
              <a:rPr lang="hu-HU" b="1" i="1" dirty="0">
                <a:solidFill>
                  <a:schemeClr val="bg1"/>
                </a:solidFill>
              </a:rPr>
              <a:t> alkalmazható eljárásrendje?</a:t>
            </a:r>
          </a:p>
          <a:p>
            <a:pPr marL="285750" lvl="0" indent="-285750" algn="just">
              <a:buFont typeface="Wingdings" panose="05000000000000000000" pitchFamily="2" charset="2"/>
              <a:buChar char="à"/>
            </a:pPr>
            <a:r>
              <a:rPr lang="hu-HU" b="1" i="1" dirty="0">
                <a:solidFill>
                  <a:srgbClr val="FF0000"/>
                </a:solidFill>
                <a:sym typeface="Wingdings" panose="05000000000000000000" pitchFamily="2" charset="2"/>
              </a:rPr>
              <a:t>bekerültek a </a:t>
            </a:r>
            <a:r>
              <a:rPr lang="hu-HU" b="1" i="1" dirty="0" err="1">
                <a:solidFill>
                  <a:srgbClr val="FF0000"/>
                </a:solidFill>
                <a:sym typeface="Wingdings" panose="05000000000000000000" pitchFamily="2" charset="2"/>
              </a:rPr>
              <a:t>mikrotanúsítványt</a:t>
            </a:r>
            <a:r>
              <a:rPr lang="hu-HU" b="1" i="1" dirty="0">
                <a:solidFill>
                  <a:srgbClr val="FF0000"/>
                </a:solidFill>
                <a:sym typeface="Wingdings" panose="05000000000000000000" pitchFamily="2" charset="2"/>
              </a:rPr>
              <a:t> nyújtó képzések a szempontok közé</a:t>
            </a:r>
          </a:p>
          <a:p>
            <a:pPr marL="285750" lvl="0" indent="-285750" algn="just">
              <a:buFont typeface="Wingdings" panose="05000000000000000000" pitchFamily="2" charset="2"/>
              <a:buChar char="à"/>
            </a:pPr>
            <a:endParaRPr lang="hu-HU" b="1" i="1" dirty="0">
              <a:solidFill>
                <a:schemeClr val="bg1"/>
              </a:solidFill>
            </a:endParaRPr>
          </a:p>
          <a:p>
            <a:pPr lvl="0" algn="just"/>
            <a:r>
              <a:rPr lang="hu-HU" b="1" i="1" dirty="0">
                <a:solidFill>
                  <a:schemeClr val="bg1"/>
                </a:solidFill>
              </a:rPr>
              <a:t>Hogyan biztosítja és segíti elő az intézmény azt, hogy a hallgató mobilitás során szerzett kreditjeit minél nagyobb arányban el tudja ismerni, és azt, hogy ez megfeleljen a Lisszaboni elismerési egyezménynek? </a:t>
            </a:r>
            <a:r>
              <a:rPr lang="hu-HU" b="1" i="1" dirty="0">
                <a:solidFill>
                  <a:srgbClr val="FF0000"/>
                </a:solidFill>
                <a:sym typeface="Wingdings" panose="05000000000000000000" pitchFamily="2" charset="2"/>
              </a:rPr>
              <a:t> mobilitási ablakok megléte és külföldön megszerzett kreditek beszámítása</a:t>
            </a:r>
            <a:endParaRPr lang="hu-HU" b="1" i="1" dirty="0">
              <a:solidFill>
                <a:srgbClr val="FF0000"/>
              </a:solidFill>
            </a:endParaRPr>
          </a:p>
          <a:p>
            <a:pPr lvl="0" algn="just"/>
            <a:endParaRPr lang="hu-HU" b="1" i="1" dirty="0">
              <a:solidFill>
                <a:schemeClr val="bg1"/>
              </a:solidFill>
            </a:endParaRPr>
          </a:p>
          <a:p>
            <a:pPr lvl="0" algn="just"/>
            <a:r>
              <a:rPr lang="hu-HU" b="1" dirty="0">
                <a:solidFill>
                  <a:srgbClr val="FFC000"/>
                </a:solidFill>
              </a:rPr>
              <a:t>Kiegészített kérdések:</a:t>
            </a:r>
          </a:p>
          <a:p>
            <a:pPr lvl="0" algn="just"/>
            <a:r>
              <a:rPr lang="hu-HU" b="1" i="1" dirty="0">
                <a:solidFill>
                  <a:schemeClr val="bg1"/>
                </a:solidFill>
              </a:rPr>
              <a:t>Elismerik-e az önkéntes közösségi szolgálatot, tudományos, művészeti, K+F+I tevékenységet a tanulmányok során? Mutasson be példákat az elismerés formáira és folyamatára vonatkozóan.</a:t>
            </a:r>
          </a:p>
          <a:p>
            <a:pPr algn="just"/>
            <a:r>
              <a:rPr lang="hu-HU" b="1" i="1" dirty="0">
                <a:solidFill>
                  <a:srgbClr val="FF0000"/>
                </a:solidFill>
                <a:sym typeface="Wingdings" panose="05000000000000000000" pitchFamily="2" charset="2"/>
              </a:rPr>
              <a:t> a közösségi szolgálat mellé bekerült a K+F+I tevékenység</a:t>
            </a:r>
            <a:r>
              <a:rPr lang="hu-HU" b="1" i="1" dirty="0">
                <a:solidFill>
                  <a:srgbClr val="FF0000"/>
                </a:solidFill>
              </a:rPr>
              <a:t> </a:t>
            </a:r>
          </a:p>
          <a:p>
            <a:r>
              <a:rPr lang="hu-HU" b="1" i="1" dirty="0">
                <a:solidFill>
                  <a:schemeClr val="bg1"/>
                </a:solidFill>
              </a:rPr>
              <a:t> </a:t>
            </a:r>
          </a:p>
          <a:p>
            <a:endParaRPr lang="hu-HU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564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ím 5">
            <a:extLst>
              <a:ext uri="{FF2B5EF4-FFF2-40B4-BE49-F238E27FC236}">
                <a16:creationId xmlns:a16="http://schemas.microsoft.com/office/drawing/2014/main" id="{D4A6E3E2-2C65-7873-15AF-A643D83B5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2800" dirty="0"/>
              <a:t>ESG 1.5 Oktatók: 14 kérdés</a:t>
            </a:r>
            <a:br>
              <a:rPr lang="hu-HU" dirty="0"/>
            </a:br>
            <a:r>
              <a:rPr lang="hu-HU" sz="2400" dirty="0">
                <a:solidFill>
                  <a:srgbClr val="FFC000"/>
                </a:solidFill>
              </a:rPr>
              <a:t>(6 új kérdés)</a:t>
            </a:r>
            <a:endParaRPr lang="hu-HU" dirty="0">
              <a:solidFill>
                <a:srgbClr val="FFC000"/>
              </a:solidFill>
            </a:endParaRPr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FCD01CA9-29E9-821D-5C10-5226407E79B2}"/>
              </a:ext>
            </a:extLst>
          </p:cNvPr>
          <p:cNvSpPr txBox="1"/>
          <p:nvPr/>
        </p:nvSpPr>
        <p:spPr>
          <a:xfrm>
            <a:off x="254539" y="1877438"/>
            <a:ext cx="1168292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u-HU" sz="1700" b="1" i="1" dirty="0">
                <a:solidFill>
                  <a:srgbClr val="FFC000"/>
                </a:solidFill>
              </a:rPr>
              <a:t>Új kérdések:</a:t>
            </a:r>
          </a:p>
          <a:p>
            <a:pPr lvl="0" algn="just"/>
            <a:r>
              <a:rPr lang="hu-HU" sz="1700" b="1" i="1" dirty="0">
                <a:solidFill>
                  <a:schemeClr val="bg1"/>
                </a:solidFill>
              </a:rPr>
              <a:t>Hogyan támogatja az intézmény, hogy oktatói naprakész technológiai ismeretekkel rendelkezzenek és fejlesszék digitális kompetenciáikat (pl. mesterséges intelligencia alkalmazása)? </a:t>
            </a:r>
          </a:p>
          <a:p>
            <a:pPr lvl="0" algn="just"/>
            <a:r>
              <a:rPr lang="hu-HU" sz="1700" b="1" i="1" dirty="0">
                <a:solidFill>
                  <a:schemeClr val="bg1"/>
                </a:solidFill>
              </a:rPr>
              <a:t>Hogyan készül fel az intézmény a mesterséges intelligencia hallgatók általi használatára a szakdolgozat/diplomamunka/disszertáció, beadandó feladatok, egyéni feladatok és egyéb nem tanórai tevékenységek értékelése során? </a:t>
            </a:r>
            <a:r>
              <a:rPr lang="hu-HU" sz="1700" b="1" i="1" dirty="0">
                <a:solidFill>
                  <a:srgbClr val="FF0000"/>
                </a:solidFill>
                <a:sym typeface="Wingdings" panose="05000000000000000000" pitchFamily="2" charset="2"/>
              </a:rPr>
              <a:t> digitális kompetencia mellett MI szempontok kerültek be</a:t>
            </a:r>
          </a:p>
          <a:p>
            <a:pPr lvl="0" algn="just"/>
            <a:endParaRPr lang="hu-HU" sz="1700" b="1" i="1" dirty="0">
              <a:solidFill>
                <a:schemeClr val="bg1"/>
              </a:solidFill>
            </a:endParaRPr>
          </a:p>
          <a:p>
            <a:pPr lvl="0" algn="just"/>
            <a:r>
              <a:rPr lang="hu-HU" sz="1700" b="1" i="1" dirty="0">
                <a:solidFill>
                  <a:schemeClr val="bg1"/>
                </a:solidFill>
              </a:rPr>
              <a:t>Hogyan támogatja az intézmény a hallgatók, oktatók, kutatók tudományos életpályáját a különböző életpálya-szakaszokban? Kiket von be ezen eszközök kidolgozásába és a visszacsatolások értékelésébe? </a:t>
            </a:r>
          </a:p>
          <a:p>
            <a:pPr lvl="0" algn="just"/>
            <a:r>
              <a:rPr lang="hu-HU" sz="1700" b="1" i="1" dirty="0">
                <a:solidFill>
                  <a:srgbClr val="FF0000"/>
                </a:solidFill>
                <a:sym typeface="Wingdings" panose="05000000000000000000" pitchFamily="2" charset="2"/>
              </a:rPr>
              <a:t> pályakövetési és oktatói életpályatervezési fókusz</a:t>
            </a:r>
            <a:endParaRPr lang="hu-HU" sz="1700" b="1" i="1" dirty="0">
              <a:solidFill>
                <a:srgbClr val="FF0000"/>
              </a:solidFill>
            </a:endParaRPr>
          </a:p>
          <a:p>
            <a:pPr lvl="0" algn="just"/>
            <a:endParaRPr lang="hu-HU" sz="1700" b="1" i="1" dirty="0">
              <a:solidFill>
                <a:schemeClr val="bg1"/>
              </a:solidFill>
            </a:endParaRPr>
          </a:p>
          <a:p>
            <a:pPr lvl="0" algn="just"/>
            <a:r>
              <a:rPr lang="hu-HU" sz="1700" b="1" i="1" dirty="0">
                <a:solidFill>
                  <a:schemeClr val="bg1"/>
                </a:solidFill>
              </a:rPr>
              <a:t>Milyen eszközökkel és szolgáltatásokkal ösztönzi az intézmény az oktatókat a tudományos-művészeti-K+F+I tevékenységek végzésére? Milyen eljárásban vizsgálja ezen eszközök hatékonyságát?</a:t>
            </a:r>
          </a:p>
          <a:p>
            <a:pPr lvl="0" algn="just"/>
            <a:r>
              <a:rPr lang="hu-HU" sz="1700" b="1" i="1" dirty="0">
                <a:solidFill>
                  <a:schemeClr val="bg1"/>
                </a:solidFill>
              </a:rPr>
              <a:t>Mutassa be, hogy a tudományos-művészeti-K+F+I tevékenységekben hogyan alakul az oktatói belső és külső mobilitás. </a:t>
            </a:r>
            <a:r>
              <a:rPr lang="hu-HU" sz="1700" b="1" i="1" dirty="0">
                <a:solidFill>
                  <a:srgbClr val="FF0000"/>
                </a:solidFill>
                <a:sym typeface="Wingdings" panose="05000000000000000000" pitchFamily="2" charset="2"/>
              </a:rPr>
              <a:t> K+F+I tevékenységekben való részvételen a hangsúly</a:t>
            </a:r>
            <a:endParaRPr lang="hu-HU" sz="1700" b="1" i="1" dirty="0">
              <a:solidFill>
                <a:srgbClr val="FF0000"/>
              </a:solidFill>
            </a:endParaRPr>
          </a:p>
          <a:p>
            <a:pPr lvl="0" algn="just"/>
            <a:endParaRPr lang="hu-HU" sz="1700" b="1" i="1" dirty="0">
              <a:solidFill>
                <a:schemeClr val="bg1"/>
              </a:solidFill>
            </a:endParaRPr>
          </a:p>
          <a:p>
            <a:pPr lvl="0" algn="just"/>
            <a:r>
              <a:rPr lang="hu-HU" sz="1700" b="1" i="1" dirty="0">
                <a:solidFill>
                  <a:schemeClr val="bg1"/>
                </a:solidFill>
              </a:rPr>
              <a:t>Mutassa be, hogyan ösztönzi az intézmény az oktatók harmadik missziós tevékenységekben történő szerepvállalását és annak milyen elismerési rendszerét alkalmazza. </a:t>
            </a:r>
            <a:r>
              <a:rPr lang="hu-HU" sz="1700" b="1" i="1" dirty="0">
                <a:solidFill>
                  <a:srgbClr val="FF0000"/>
                </a:solidFill>
                <a:sym typeface="Wingdings" panose="05000000000000000000" pitchFamily="2" charset="2"/>
              </a:rPr>
              <a:t> harmadik missziós </a:t>
            </a:r>
            <a:r>
              <a:rPr lang="hu-HU" sz="1700" b="1" i="1" dirty="0" err="1">
                <a:solidFill>
                  <a:srgbClr val="FF0000"/>
                </a:solidFill>
                <a:sym typeface="Wingdings" panose="05000000000000000000" pitchFamily="2" charset="2"/>
              </a:rPr>
              <a:t>tev</a:t>
            </a:r>
            <a:r>
              <a:rPr lang="hu-HU" sz="1700" b="1" i="1" dirty="0">
                <a:solidFill>
                  <a:srgbClr val="FF0000"/>
                </a:solidFill>
                <a:sym typeface="Wingdings" panose="05000000000000000000" pitchFamily="2" charset="2"/>
              </a:rPr>
              <a:t>. való bevonás</a:t>
            </a:r>
            <a:endParaRPr lang="hu-HU" sz="1700" b="1" i="1" dirty="0">
              <a:solidFill>
                <a:srgbClr val="FF0000"/>
              </a:solidFill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03559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39703FB-B475-E530-1EF1-1E3E059D7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7398" y="513977"/>
            <a:ext cx="11399801" cy="970450"/>
          </a:xfrm>
        </p:spPr>
        <p:txBody>
          <a:bodyPr/>
          <a:lstStyle/>
          <a:p>
            <a:r>
              <a:rPr lang="hu-HU" sz="2800" dirty="0"/>
              <a:t>ESG 1.6 Tanulástámogatás és hallgatói szolgáltatások: 14 kérdés</a:t>
            </a:r>
            <a:br>
              <a:rPr lang="hu-HU" sz="2800" dirty="0"/>
            </a:br>
            <a:r>
              <a:rPr lang="hu-HU" sz="2400" dirty="0">
                <a:solidFill>
                  <a:srgbClr val="FFC000"/>
                </a:solidFill>
              </a:rPr>
              <a:t>(3 új kérdés)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2867790-8E3A-214B-CA01-4FA5EADBC3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009" y="1813726"/>
            <a:ext cx="11673190" cy="4314700"/>
          </a:xfrm>
          <a:effectLst>
            <a:outerShdw blurRad="50800" dir="14400000">
              <a:srgbClr val="000000">
                <a:alpha val="0"/>
              </a:srgbClr>
            </a:outerShdw>
          </a:effectLst>
        </p:spPr>
        <p:txBody>
          <a:bodyPr/>
          <a:lstStyle/>
          <a:p>
            <a:pPr marL="0" lvl="0" indent="0" algn="just">
              <a:buNone/>
            </a:pPr>
            <a:r>
              <a:rPr lang="hu-HU" b="1" dirty="0">
                <a:solidFill>
                  <a:srgbClr val="FFC000"/>
                </a:solidFill>
              </a:rPr>
              <a:t>Új kérdések:</a:t>
            </a:r>
          </a:p>
          <a:p>
            <a:pPr marL="0" lvl="0" indent="0" algn="just">
              <a:buNone/>
            </a:pPr>
            <a:r>
              <a:rPr lang="hu-HU" b="1" i="1" dirty="0">
                <a:solidFill>
                  <a:schemeClr val="bg1"/>
                </a:solidFill>
              </a:rPr>
              <a:t>Mutassa be, hogy a tanulástámogatási és hallgatói szolgáltatási rendszerért az intézményen belül mely szervezeti egység(</a:t>
            </a:r>
            <a:r>
              <a:rPr lang="hu-HU" b="1" i="1" dirty="0" err="1">
                <a:solidFill>
                  <a:schemeClr val="bg1"/>
                </a:solidFill>
              </a:rPr>
              <a:t>ek</a:t>
            </a:r>
            <a:r>
              <a:rPr lang="hu-HU" b="1" i="1" dirty="0">
                <a:solidFill>
                  <a:schemeClr val="bg1"/>
                </a:solidFill>
              </a:rPr>
              <a:t>) felel(</a:t>
            </a:r>
            <a:r>
              <a:rPr lang="hu-HU" b="1" i="1" dirty="0" err="1">
                <a:solidFill>
                  <a:schemeClr val="bg1"/>
                </a:solidFill>
              </a:rPr>
              <a:t>nek</a:t>
            </a:r>
            <a:r>
              <a:rPr lang="hu-HU" b="1" i="1" dirty="0">
                <a:solidFill>
                  <a:schemeClr val="bg1"/>
                </a:solidFill>
              </a:rPr>
              <a:t>) és ezek hogyan kapcsolódnak az intézmény minőségbiztosítási rendszeréhez. </a:t>
            </a:r>
            <a:r>
              <a:rPr lang="hu-HU" b="1" i="1" dirty="0">
                <a:solidFill>
                  <a:srgbClr val="FF0000"/>
                </a:solidFill>
                <a:sym typeface="Wingdings" panose="05000000000000000000" pitchFamily="2" charset="2"/>
              </a:rPr>
              <a:t> a rendszerekről a felelős szervezeti egységekre került a hangsúly</a:t>
            </a:r>
            <a:endParaRPr lang="hu-HU" b="1" i="1" dirty="0">
              <a:solidFill>
                <a:srgbClr val="FF0000"/>
              </a:solidFill>
            </a:endParaRPr>
          </a:p>
          <a:p>
            <a:pPr marL="0" lvl="0" indent="0" algn="just">
              <a:buNone/>
            </a:pPr>
            <a:r>
              <a:rPr lang="hu-HU" b="1" i="1" dirty="0">
                <a:solidFill>
                  <a:schemeClr val="bg1"/>
                </a:solidFill>
              </a:rPr>
              <a:t>Mutassa be, hogy a hallgatók tanulástámogatására az intézmény milyen digitális tanulástámogató eszközöket és platformokat biztosít. Milyen módon tájékoztatja az intézmény a hallgatókat ezekről a lehetőségekről? </a:t>
            </a:r>
            <a:r>
              <a:rPr lang="hu-HU" b="1" i="1" dirty="0">
                <a:solidFill>
                  <a:srgbClr val="FF0000"/>
                </a:solidFill>
                <a:sym typeface="Wingdings" panose="05000000000000000000" pitchFamily="2" charset="2"/>
              </a:rPr>
              <a:t> digitális platformok használata pl. </a:t>
            </a:r>
            <a:r>
              <a:rPr lang="hu-HU" b="1" i="1" dirty="0" err="1">
                <a:solidFill>
                  <a:srgbClr val="FF0000"/>
                </a:solidFill>
                <a:sym typeface="Wingdings" panose="05000000000000000000" pitchFamily="2" charset="2"/>
              </a:rPr>
              <a:t>Moodle</a:t>
            </a:r>
            <a:endParaRPr lang="hu-HU" b="1" i="1" dirty="0">
              <a:solidFill>
                <a:srgbClr val="FF0000"/>
              </a:solidFill>
            </a:endParaRPr>
          </a:p>
          <a:p>
            <a:pPr marL="0" lvl="0" indent="0" algn="just">
              <a:buNone/>
            </a:pPr>
            <a:r>
              <a:rPr lang="hu-HU" b="1" i="1" dirty="0">
                <a:solidFill>
                  <a:schemeClr val="bg1"/>
                </a:solidFill>
              </a:rPr>
              <a:t>Milyen erőforrások, fejlesztési és támogatási szolgáltatások állnak a hallgatók rendelkezésére a digitális készségek elsajátításának elősegítéséhez (digitális eszközök etikus használata, adat- és </a:t>
            </a:r>
            <a:r>
              <a:rPr lang="hu-HU" b="1" i="1" dirty="0" err="1">
                <a:solidFill>
                  <a:schemeClr val="bg1"/>
                </a:solidFill>
              </a:rPr>
              <a:t>kiberbiztonsági</a:t>
            </a:r>
            <a:r>
              <a:rPr lang="hu-HU" b="1" i="1" dirty="0">
                <a:solidFill>
                  <a:schemeClr val="bg1"/>
                </a:solidFill>
              </a:rPr>
              <a:t> kockázatok stb.)? </a:t>
            </a:r>
            <a:r>
              <a:rPr lang="hu-HU" b="1" i="1" dirty="0">
                <a:solidFill>
                  <a:srgbClr val="FF0000"/>
                </a:solidFill>
                <a:sym typeface="Wingdings" panose="05000000000000000000" pitchFamily="2" charset="2"/>
              </a:rPr>
              <a:t> a digitális kompetenciák fejlesztése és a tudatosítás új elemként jelenik meg</a:t>
            </a:r>
            <a:endParaRPr lang="hu-HU" b="1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862606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E425B51-EE7B-8A73-2DBC-351F0D42B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2800" dirty="0"/>
              <a:t>ESG 1.7 Információkezelés (9 kérdés)</a:t>
            </a:r>
            <a:br>
              <a:rPr lang="hu-HU" dirty="0"/>
            </a:br>
            <a:r>
              <a:rPr lang="hu-HU" sz="2400" dirty="0">
                <a:solidFill>
                  <a:srgbClr val="FFC000"/>
                </a:solidFill>
              </a:rPr>
              <a:t>(4 új kérdés)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6A281B0-A0FE-5CBE-B4E7-2F8C77CDA9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013" y="1887167"/>
            <a:ext cx="11537004" cy="4815190"/>
          </a:xfrm>
          <a:effectLst>
            <a:outerShdw blurRad="50800" dir="14400000">
              <a:srgbClr val="000000">
                <a:alpha val="0"/>
              </a:srgbClr>
            </a:outerShdw>
          </a:effectLst>
        </p:spPr>
        <p:txBody>
          <a:bodyPr/>
          <a:lstStyle/>
          <a:p>
            <a:pPr marL="0" indent="0">
              <a:buNone/>
            </a:pPr>
            <a:r>
              <a:rPr lang="hu-HU" b="1" dirty="0">
                <a:solidFill>
                  <a:srgbClr val="FFC000"/>
                </a:solidFill>
              </a:rPr>
              <a:t>Új kérdések:</a:t>
            </a:r>
          </a:p>
          <a:p>
            <a:pPr marL="0" lvl="0" indent="0" algn="just">
              <a:buNone/>
            </a:pPr>
            <a:r>
              <a:rPr lang="hu-HU" b="1" i="1" dirty="0">
                <a:solidFill>
                  <a:schemeClr val="bg1"/>
                </a:solidFill>
              </a:rPr>
              <a:t>Milyen módon és rendszerességgel valósul meg kompetenciamérés a hallgatói életút során? Milyen módon használja az intézmény ezek eredményeit, hogyan építi be a képzésfejlesztési folyamatokba?</a:t>
            </a:r>
            <a:r>
              <a:rPr lang="hu-HU" b="1" i="1" dirty="0">
                <a:solidFill>
                  <a:srgbClr val="FF0000"/>
                </a:solidFill>
                <a:sym typeface="Wingdings" panose="05000000000000000000" pitchFamily="2" charset="2"/>
              </a:rPr>
              <a:t> új elemként épül be a kompetenciamérés</a:t>
            </a:r>
            <a:endParaRPr lang="hu-HU" b="1" i="1" dirty="0">
              <a:solidFill>
                <a:srgbClr val="FF0000"/>
              </a:solidFill>
            </a:endParaRPr>
          </a:p>
          <a:p>
            <a:pPr marL="0" lvl="0" indent="0" algn="just">
              <a:buNone/>
            </a:pPr>
            <a:r>
              <a:rPr lang="hu-HU" b="1" i="1" dirty="0">
                <a:solidFill>
                  <a:schemeClr val="bg1"/>
                </a:solidFill>
              </a:rPr>
              <a:t>Milyen gyakorisággal frissülnek az adatok, elemzések a nem publikus felületeken? Ismertesse a felelős szervezeti egységet. </a:t>
            </a:r>
            <a:r>
              <a:rPr lang="hu-HU" b="1" i="1" dirty="0">
                <a:solidFill>
                  <a:srgbClr val="FF0000"/>
                </a:solidFill>
                <a:sym typeface="Wingdings" panose="05000000000000000000" pitchFamily="2" charset="2"/>
              </a:rPr>
              <a:t> elsősorban nyilvános PPKE honlapon elérhető információk, pl. Minőségbiztosítási Iroda tölti fel a hatáskörébe tartozó elemzéseket</a:t>
            </a:r>
            <a:endParaRPr lang="hu-HU" b="1" i="1" dirty="0">
              <a:solidFill>
                <a:srgbClr val="FF0000"/>
              </a:solidFill>
            </a:endParaRPr>
          </a:p>
          <a:p>
            <a:pPr marL="0" lvl="0" indent="0" algn="just">
              <a:buNone/>
            </a:pPr>
            <a:r>
              <a:rPr lang="hu-HU" b="1" i="1" dirty="0">
                <a:solidFill>
                  <a:schemeClr val="bg1"/>
                </a:solidFill>
              </a:rPr>
              <a:t>Mutassa be, az intézmény hogyan követi a végzettek karrierútját és életpályáját. Hogyan használja fel a végzettekről szerzett adatokat a képzési programok fejlesztésére? </a:t>
            </a:r>
            <a:r>
              <a:rPr lang="hu-HU" b="1" i="1" dirty="0">
                <a:solidFill>
                  <a:srgbClr val="FF0000"/>
                </a:solidFill>
                <a:sym typeface="Wingdings" panose="05000000000000000000" pitchFamily="2" charset="2"/>
              </a:rPr>
              <a:t> diplomás pályakövetési hangsúly, ez a doktori képzésnél is megjelent!</a:t>
            </a:r>
            <a:endParaRPr lang="hu-HU" b="1" i="1" dirty="0">
              <a:solidFill>
                <a:srgbClr val="FF0000"/>
              </a:solidFill>
            </a:endParaRPr>
          </a:p>
          <a:p>
            <a:pPr marL="0" lvl="0" indent="0" algn="just">
              <a:buNone/>
            </a:pPr>
            <a:r>
              <a:rPr lang="hu-HU" b="1" i="1" dirty="0">
                <a:solidFill>
                  <a:schemeClr val="bg1"/>
                </a:solidFill>
              </a:rPr>
              <a:t>Mutassa be, hogyan biztosított, hogy a gyűjtött adatok, azok elemzésének eredményei összhangba kerüljenek az intézmény küldetésében, stratégiájában foglaltakkal.</a:t>
            </a:r>
            <a:r>
              <a:rPr lang="hu-HU" b="1" i="1" dirty="0">
                <a:solidFill>
                  <a:srgbClr val="FF0000"/>
                </a:solidFill>
                <a:sym typeface="Wingdings" panose="05000000000000000000" pitchFamily="2" charset="2"/>
              </a:rPr>
              <a:t> nemcsak az adatok gyűjtésének, de azok felhasználásának is illeszkednie kell célkitűzéseinkhez</a:t>
            </a:r>
            <a:endParaRPr lang="hu-HU" b="1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hu-HU" b="1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hu-H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8693140"/>
      </p:ext>
    </p:extLst>
  </p:cSld>
  <p:clrMapOvr>
    <a:masterClrMapping/>
  </p:clrMapOvr>
</p:sld>
</file>

<file path=ppt/theme/theme1.xml><?xml version="1.0" encoding="utf-8"?>
<a:theme xmlns:a="http://schemas.openxmlformats.org/drawingml/2006/main" name="Jegyezhető">
  <a:themeElements>
    <a:clrScheme name="Kék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266</TotalTime>
  <Words>1827</Words>
  <Application>Microsoft Office PowerPoint</Application>
  <PresentationFormat>Szélesvásznú</PresentationFormat>
  <Paragraphs>115</Paragraphs>
  <Slides>12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6" baseType="lpstr">
      <vt:lpstr>Century Gothic</vt:lpstr>
      <vt:lpstr>Wingdings</vt:lpstr>
      <vt:lpstr>Wingdings 2</vt:lpstr>
      <vt:lpstr>Jegyezhető</vt:lpstr>
      <vt:lpstr>A MAB INTEGRA önértékelési eszköz új elemei</vt:lpstr>
      <vt:lpstr>Bevezetés  (3 új kérdés – 3 új melléklet)</vt:lpstr>
      <vt:lpstr>ESG 1.1 Minőségbiztosítási politika: 9 kérdés  (3 új kérdés - 2 új melléklet)</vt:lpstr>
      <vt:lpstr> ESG 1.2 és 1.9 A képzési programok kialakítása, jóváhagyása, folyamatos figyelemmel kísérése és rendszeres értékelése: 15 kérdés (3 új kérdés – 1 új melléklet)</vt:lpstr>
      <vt:lpstr>ESG 1.3 Hallgatóközpontú tanulás, tanítás és értékelés: 12 kérdés ( 5 új kérdés - 1 kiegészített kérdés)</vt:lpstr>
      <vt:lpstr>  ESG 1.4 A hallgatók felvétele, előrehaladása, tanulmányaik elismerése és a képesítés odaítélése: 9 kérdés (2 új kérdés – 1 kiegészített kérdés)</vt:lpstr>
      <vt:lpstr>ESG 1.5 Oktatók: 14 kérdés (6 új kérdés)</vt:lpstr>
      <vt:lpstr>ESG 1.6 Tanulástámogatás és hallgatói szolgáltatások: 14 kérdés (3 új kérdés)</vt:lpstr>
      <vt:lpstr>ESG 1.7 Információkezelés (9 kérdés) (4 új kérdés)</vt:lpstr>
      <vt:lpstr>ESG 1.8 Nyilvános információk: 12 kérdés (2 új kérdés 1 kiegészített kérdés) </vt:lpstr>
      <vt:lpstr>ESG 1.10 Rendszeres külső minőségbiztosítás: 9 kérdés (8 új kérdés)</vt:lpstr>
      <vt:lpstr>Az intézmény kutatásszervezési (K+F+I+O) tevékenysége (2 új kérdés – 1 új melléklet)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Rénes Balázs</dc:creator>
  <cp:lastModifiedBy>Rénes Balázs</cp:lastModifiedBy>
  <cp:revision>5</cp:revision>
  <dcterms:created xsi:type="dcterms:W3CDTF">2025-09-16T08:32:52Z</dcterms:created>
  <dcterms:modified xsi:type="dcterms:W3CDTF">2026-01-26T10:20:43Z</dcterms:modified>
</cp:coreProperties>
</file>