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4" r:id="rId4"/>
    <p:sldId id="271" r:id="rId5"/>
    <p:sldId id="268" r:id="rId6"/>
    <p:sldId id="276" r:id="rId7"/>
    <p:sldId id="269" r:id="rId8"/>
    <p:sldId id="270" r:id="rId9"/>
    <p:sldId id="274" r:id="rId10"/>
    <p:sldId id="273" r:id="rId11"/>
    <p:sldId id="272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ocsa Gábor" initials="K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EA"/>
    <a:srgbClr val="BDCAD6"/>
    <a:srgbClr val="FDF8F1"/>
    <a:srgbClr val="FEF3F0"/>
    <a:srgbClr val="FBDCD5"/>
    <a:srgbClr val="0C5071"/>
    <a:srgbClr val="E63B12"/>
    <a:srgbClr val="CEE9F2"/>
    <a:srgbClr val="FADCC6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67" autoAdjust="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9CA6-4DFC-4251-9297-3FCD85ECBA0C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82E03-8D26-4201-8FAB-ADF118A7B5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2E03-8D26-4201-8FAB-ADF118A7B5B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14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2E03-8D26-4201-8FAB-ADF118A7B5B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2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2E03-8D26-4201-8FAB-ADF118A7B5B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84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9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09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0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2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7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1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7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86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1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9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60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eepus@tpf.h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/>
          <p:cNvGrpSpPr/>
          <p:nvPr/>
        </p:nvGrpSpPr>
        <p:grpSpPr>
          <a:xfrm>
            <a:off x="2484410" y="2799761"/>
            <a:ext cx="3541336" cy="2084895"/>
            <a:chOff x="2503460" y="2799761"/>
            <a:chExt cx="3541336" cy="2084895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Háromszög 13"/>
          <p:cNvSpPr/>
          <p:nvPr/>
        </p:nvSpPr>
        <p:spPr>
          <a:xfrm rot="5400000">
            <a:off x="-205270" y="775642"/>
            <a:ext cx="1529951" cy="991145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34" y="-270110"/>
            <a:ext cx="6548361" cy="65483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133" y="2052131"/>
            <a:ext cx="8419991" cy="26045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sz="8000" b="1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br>
              <a:rPr lang="hu-HU" sz="8000" b="1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EUROPEAN EXCHANGE PROGRAM</a:t>
            </a:r>
            <a:b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UNIVERSITY STUDIES</a:t>
            </a:r>
            <a:br>
              <a:rPr lang="hu-HU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2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8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8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38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3800" spc="5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hu-HU" sz="3800" spc="5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 </a:t>
            </a:r>
            <a:r>
              <a:rPr lang="hu-HU" sz="3800" spc="-2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hu-HU" sz="3800" spc="-2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spc="-2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3800" spc="-2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800" spc="-2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Western </a:t>
            </a:r>
            <a:r>
              <a:rPr lang="hu-HU" sz="3800" spc="-2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Balkans</a:t>
            </a:r>
            <a:endParaRPr lang="hu-HU" sz="3800" spc="-2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C5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2503460" y="2799761"/>
            <a:ext cx="3541336" cy="2084895"/>
            <a:chOff x="2503460" y="2799761"/>
            <a:chExt cx="3541336" cy="2084895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1" y="5836012"/>
            <a:ext cx="1029753" cy="62070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92" y="5720982"/>
            <a:ext cx="862412" cy="82026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03" y="5816495"/>
            <a:ext cx="1126833" cy="669236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5526928" y="5860240"/>
            <a:ext cx="6540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C5071"/>
                </a:solidFill>
              </a:rPr>
              <a:t>Tempus Public Foundation / National CEEPUS Office Hungary</a:t>
            </a:r>
          </a:p>
          <a:p>
            <a:pPr algn="ctr"/>
            <a:r>
              <a:rPr lang="hu-HU" sz="20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ceepus@tpf.hu</a:t>
            </a:r>
            <a:endParaRPr lang="hu-H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3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lipszis 40"/>
          <p:cNvSpPr/>
          <p:nvPr/>
        </p:nvSpPr>
        <p:spPr>
          <a:xfrm>
            <a:off x="9245472" y="859915"/>
            <a:ext cx="383159" cy="383159"/>
          </a:xfrm>
          <a:prstGeom prst="ellipse">
            <a:avLst/>
          </a:prstGeom>
          <a:solidFill>
            <a:srgbClr val="C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/>
          <p:cNvSpPr/>
          <p:nvPr/>
        </p:nvSpPr>
        <p:spPr>
          <a:xfrm>
            <a:off x="10579607" y="591623"/>
            <a:ext cx="548641" cy="548641"/>
          </a:xfrm>
          <a:prstGeom prst="ellipse">
            <a:avLst/>
          </a:prstGeom>
          <a:solidFill>
            <a:srgbClr val="FA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Ellipszis 70"/>
          <p:cNvSpPr/>
          <p:nvPr/>
        </p:nvSpPr>
        <p:spPr>
          <a:xfrm>
            <a:off x="497853" y="4753749"/>
            <a:ext cx="393538" cy="393538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Ellipszis 69"/>
          <p:cNvSpPr/>
          <p:nvPr/>
        </p:nvSpPr>
        <p:spPr>
          <a:xfrm>
            <a:off x="2232422" y="4324280"/>
            <a:ext cx="1985081" cy="1985080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0" name="Tábláza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01556"/>
              </p:ext>
            </p:extLst>
          </p:nvPr>
        </p:nvGraphicFramePr>
        <p:xfrm>
          <a:off x="1664208" y="2286914"/>
          <a:ext cx="9294131" cy="39140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1349126908"/>
                    </a:ext>
                  </a:extLst>
                </a:gridCol>
                <a:gridCol w="3182112">
                  <a:extLst>
                    <a:ext uri="{9D8B030D-6E8A-4147-A177-3AD203B41FA5}">
                      <a16:colId xmlns:a16="http://schemas.microsoft.com/office/drawing/2014/main" val="2600180361"/>
                    </a:ext>
                  </a:extLst>
                </a:gridCol>
                <a:gridCol w="3039635">
                  <a:extLst>
                    <a:ext uri="{9D8B030D-6E8A-4147-A177-3AD203B41FA5}">
                      <a16:colId xmlns:a16="http://schemas.microsoft.com/office/drawing/2014/main" val="234921285"/>
                    </a:ext>
                  </a:extLst>
                </a:gridCol>
              </a:tblGrid>
              <a:tr h="434844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err="1">
                          <a:solidFill>
                            <a:srgbClr val="0C5071"/>
                          </a:solidFill>
                          <a:effectLst/>
                        </a:rPr>
                        <a:t>Study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  <a:effectLst/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  <a:effectLst/>
                        </a:rPr>
                        <a:t>period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  <a:effectLst/>
                        </a:rPr>
                        <a:t> </a:t>
                      </a:r>
                      <a:r>
                        <a:rPr lang="hu-HU" sz="1600" b="0" dirty="0">
                          <a:solidFill>
                            <a:srgbClr val="0C5071"/>
                          </a:solidFill>
                          <a:effectLst/>
                        </a:rPr>
                        <a:t>(</a:t>
                      </a:r>
                      <a:r>
                        <a:rPr lang="hu-HU" sz="1600" b="0" dirty="0">
                          <a:solidFill>
                            <a:srgbClr val="0C5071"/>
                          </a:solidFill>
                        </a:rPr>
                        <a:t>BA, MA, PhD)</a:t>
                      </a:r>
                      <a:endParaRPr lang="hu-HU" sz="1600" b="0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solidFill>
                            <a:srgbClr val="E63B12"/>
                          </a:solidFill>
                        </a:rPr>
                        <a:t>3-5 </a:t>
                      </a:r>
                      <a:r>
                        <a:rPr lang="hu-HU" sz="1800" dirty="0" err="1">
                          <a:solidFill>
                            <a:srgbClr val="E63B12"/>
                          </a:solidFill>
                        </a:rPr>
                        <a:t>months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dirty="0">
                          <a:solidFill>
                            <a:srgbClr val="0C5071"/>
                          </a:solidFill>
                        </a:rPr>
                        <a:t>Network</a:t>
                      </a:r>
                      <a:endParaRPr lang="hu-HU" sz="1600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193727"/>
                  </a:ext>
                </a:extLst>
              </a:tr>
              <a:tr h="8075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Short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term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mobility</a:t>
                      </a:r>
                      <a:br>
                        <a:rPr lang="hu-HU" sz="1800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800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&gt; </a:t>
                      </a:r>
                      <a:r>
                        <a:rPr lang="hu-HU" sz="1600" baseline="0" dirty="0" err="1">
                          <a:solidFill>
                            <a:srgbClr val="0C5071"/>
                          </a:solidFill>
                        </a:rPr>
                        <a:t>research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, </a:t>
                      </a:r>
                      <a:r>
                        <a:rPr lang="hu-HU" sz="1600" baseline="0" dirty="0" err="1">
                          <a:solidFill>
                            <a:srgbClr val="0C5071"/>
                          </a:solidFill>
                        </a:rPr>
                        <a:t>consultation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600" baseline="0" dirty="0" err="1">
                          <a:solidFill>
                            <a:srgbClr val="0C5071"/>
                          </a:solidFill>
                        </a:rPr>
                        <a:t>related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600" baseline="0" dirty="0" err="1">
                          <a:solidFill>
                            <a:srgbClr val="0C5071"/>
                          </a:solidFill>
                        </a:rPr>
                        <a:t>to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600" baseline="0" dirty="0" err="1">
                          <a:solidFill>
                            <a:srgbClr val="0C5071"/>
                          </a:solidFill>
                        </a:rPr>
                        <a:t>thesis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/</a:t>
                      </a:r>
                      <a:r>
                        <a:rPr lang="hu-HU" sz="1600" baseline="0" dirty="0" err="1">
                          <a:solidFill>
                            <a:srgbClr val="0C5071"/>
                          </a:solidFill>
                        </a:rPr>
                        <a:t>dissertation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 (BA, MA, PhD)</a:t>
                      </a:r>
                      <a:endParaRPr lang="hu-HU" sz="1600" b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1-2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months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Network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123637"/>
                  </a:ext>
                </a:extLst>
              </a:tr>
              <a:tr h="6212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Short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term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excursion</a:t>
                      </a:r>
                      <a:br>
                        <a:rPr lang="hu-HU" sz="1800" b="1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600" b="0" dirty="0">
                          <a:solidFill>
                            <a:srgbClr val="0C5071"/>
                          </a:solidFill>
                        </a:rPr>
                        <a:t>(</a:t>
                      </a:r>
                      <a:r>
                        <a:rPr lang="hu-HU" sz="1600" dirty="0">
                          <a:solidFill>
                            <a:srgbClr val="0C5071"/>
                          </a:solidFill>
                        </a:rPr>
                        <a:t>BA, MA, PhD)</a:t>
                      </a:r>
                      <a:endParaRPr lang="hu-HU" sz="1600" b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3-5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days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Network</a:t>
                      </a:r>
                      <a:endParaRPr lang="hu-HU" sz="1600" b="1" baseline="0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379987"/>
                  </a:ext>
                </a:extLst>
              </a:tr>
              <a:tr h="691854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Teacher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mobility</a:t>
                      </a:r>
                      <a:endParaRPr lang="hu-HU" sz="1600" b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min. 5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working</a:t>
                      </a:r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days</a:t>
                      </a:r>
                      <a:br>
                        <a:rPr lang="hu-HU" sz="1800" b="1" dirty="0">
                          <a:solidFill>
                            <a:srgbClr val="E63B12"/>
                          </a:solidFill>
                        </a:rPr>
                      </a:br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and 6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teaching</a:t>
                      </a:r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hours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Network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831626"/>
                  </a:ext>
                </a:extLst>
              </a:tr>
              <a:tr h="43484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Summer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school</a:t>
                      </a:r>
                      <a:br>
                        <a:rPr lang="hu-HU" sz="1800" b="1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600" dirty="0">
                          <a:solidFill>
                            <a:srgbClr val="0C5071"/>
                          </a:solidFill>
                        </a:rPr>
                        <a:t>BA, MA, PhD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 and </a:t>
                      </a:r>
                      <a:r>
                        <a:rPr lang="hu-HU" sz="1600" i="1" baseline="0" dirty="0" err="1">
                          <a:solidFill>
                            <a:srgbClr val="0C5071"/>
                          </a:solidFill>
                        </a:rPr>
                        <a:t>Teachers</a:t>
                      </a:r>
                      <a:endParaRPr lang="hu-HU" sz="1600" b="1" i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min. 6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days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Network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576985"/>
                  </a:ext>
                </a:extLst>
              </a:tr>
              <a:tr h="43484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Coordination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meeting</a:t>
                      </a:r>
                      <a:br>
                        <a:rPr lang="hu-HU" sz="1800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600" i="1" dirty="0" err="1">
                          <a:solidFill>
                            <a:srgbClr val="0C5071"/>
                          </a:solidFill>
                        </a:rPr>
                        <a:t>Teachers</a:t>
                      </a:r>
                      <a:endParaRPr lang="hu-HU" sz="1600" b="1" i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2-3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days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Network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193587"/>
                  </a:ext>
                </a:extLst>
              </a:tr>
            </a:tbl>
          </a:graphicData>
        </a:graphic>
      </p:graphicFrame>
      <p:grpSp>
        <p:nvGrpSpPr>
          <p:cNvPr id="12" name="Csoportba foglalás 11"/>
          <p:cNvGrpSpPr/>
          <p:nvPr/>
        </p:nvGrpSpPr>
        <p:grpSpPr>
          <a:xfrm>
            <a:off x="1664208" y="1726226"/>
            <a:ext cx="9297754" cy="442752"/>
            <a:chOff x="1664208" y="1726226"/>
            <a:chExt cx="9297754" cy="442752"/>
          </a:xfrm>
        </p:grpSpPr>
        <p:sp>
          <p:nvSpPr>
            <p:cNvPr id="36" name="Téglalapbuborék 35"/>
            <p:cNvSpPr/>
            <p:nvPr/>
          </p:nvSpPr>
          <p:spPr>
            <a:xfrm>
              <a:off x="7944442" y="1726226"/>
              <a:ext cx="3017520" cy="440763"/>
            </a:xfrm>
            <a:prstGeom prst="wedgeRectCallout">
              <a:avLst>
                <a:gd name="adj1" fmla="val -20898"/>
                <a:gd name="adj2" fmla="val 83440"/>
              </a:avLst>
            </a:prstGeom>
            <a:solidFill>
              <a:srgbClr val="BDC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" name="Téglalapbuborék 1"/>
            <p:cNvSpPr/>
            <p:nvPr/>
          </p:nvSpPr>
          <p:spPr>
            <a:xfrm>
              <a:off x="1664208" y="1728215"/>
              <a:ext cx="3017520" cy="440763"/>
            </a:xfrm>
            <a:prstGeom prst="wedgeRectCallout">
              <a:avLst>
                <a:gd name="adj1" fmla="val -20292"/>
                <a:gd name="adj2" fmla="val 87589"/>
              </a:avLst>
            </a:prstGeom>
            <a:solidFill>
              <a:srgbClr val="A6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Téglalapbuborék 33"/>
            <p:cNvSpPr/>
            <p:nvPr/>
          </p:nvSpPr>
          <p:spPr>
            <a:xfrm>
              <a:off x="4804325" y="1726227"/>
              <a:ext cx="3017520" cy="440763"/>
            </a:xfrm>
            <a:prstGeom prst="wedgeRectCallout">
              <a:avLst>
                <a:gd name="adj1" fmla="val -20898"/>
                <a:gd name="adj2" fmla="val 89664"/>
              </a:avLst>
            </a:prstGeom>
            <a:solidFill>
              <a:srgbClr val="FBD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9" name="Tartalom helye 2"/>
          <p:cNvSpPr txBox="1">
            <a:spLocks/>
          </p:cNvSpPr>
          <p:nvPr/>
        </p:nvSpPr>
        <p:spPr>
          <a:xfrm>
            <a:off x="7939940" y="1740719"/>
            <a:ext cx="3013899" cy="41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3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5428006" cy="214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endParaRPr lang="hu-HU" sz="2800" spc="8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1664208" y="1745587"/>
            <a:ext cx="3017520" cy="41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3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sz="23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hu-HU" sz="23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artalom helye 2"/>
          <p:cNvSpPr txBox="1">
            <a:spLocks/>
          </p:cNvSpPr>
          <p:nvPr/>
        </p:nvSpPr>
        <p:spPr>
          <a:xfrm>
            <a:off x="4804324" y="1738439"/>
            <a:ext cx="3017521" cy="41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3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654222" y="4669859"/>
            <a:ext cx="31082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28AAA"/>
                </a:solidFill>
              </a:rPr>
              <a:t>research activity cannot be the only aim</a:t>
            </a:r>
            <a:r>
              <a:rPr lang="hu-HU" sz="1200" b="1" dirty="0">
                <a:solidFill>
                  <a:srgbClr val="028AAA"/>
                </a:solidFill>
              </a:rPr>
              <a:t>!</a:t>
            </a:r>
          </a:p>
          <a:p>
            <a:endParaRPr lang="hu-HU" sz="13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22975" r="24306" b="26082"/>
          <a:stretch/>
        </p:blipFill>
        <p:spPr>
          <a:xfrm>
            <a:off x="386907" y="4673151"/>
            <a:ext cx="957096" cy="947525"/>
          </a:xfrm>
          <a:prstGeom prst="rect">
            <a:avLst/>
          </a:prstGeom>
        </p:spPr>
      </p:pic>
      <p:grpSp>
        <p:nvGrpSpPr>
          <p:cNvPr id="26" name="Csoportba foglalás 25"/>
          <p:cNvGrpSpPr/>
          <p:nvPr/>
        </p:nvGrpSpPr>
        <p:grpSpPr>
          <a:xfrm>
            <a:off x="1693269" y="2805740"/>
            <a:ext cx="9289631" cy="2785872"/>
            <a:chOff x="1669395" y="2788920"/>
            <a:chExt cx="9289631" cy="2785872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1669395" y="2788920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/>
            <p:cNvCxnSpPr/>
            <p:nvPr/>
          </p:nvCxnSpPr>
          <p:spPr>
            <a:xfrm>
              <a:off x="1669395" y="3663696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49"/>
            <p:cNvCxnSpPr/>
            <p:nvPr/>
          </p:nvCxnSpPr>
          <p:spPr>
            <a:xfrm>
              <a:off x="1669395" y="4294632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>
              <a:off x="1669395" y="4980432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54"/>
            <p:cNvCxnSpPr/>
            <p:nvPr/>
          </p:nvCxnSpPr>
          <p:spPr>
            <a:xfrm>
              <a:off x="1669395" y="5574792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Csoportba foglalás 27"/>
          <p:cNvGrpSpPr/>
          <p:nvPr/>
        </p:nvGrpSpPr>
        <p:grpSpPr>
          <a:xfrm>
            <a:off x="4681728" y="1738439"/>
            <a:ext cx="122596" cy="4954677"/>
            <a:chOff x="4681728" y="1738439"/>
            <a:chExt cx="122596" cy="4954677"/>
          </a:xfrm>
        </p:grpSpPr>
        <p:sp>
          <p:nvSpPr>
            <p:cNvPr id="27" name="Téglalap 26"/>
            <p:cNvSpPr/>
            <p:nvPr/>
          </p:nvSpPr>
          <p:spPr>
            <a:xfrm>
              <a:off x="4681728" y="1738439"/>
              <a:ext cx="122596" cy="285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4681728" y="4950518"/>
              <a:ext cx="122596" cy="1742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8" name="Csoportba foglalás 57"/>
          <p:cNvGrpSpPr/>
          <p:nvPr/>
        </p:nvGrpSpPr>
        <p:grpSpPr>
          <a:xfrm>
            <a:off x="7814751" y="1631389"/>
            <a:ext cx="122596" cy="4954677"/>
            <a:chOff x="4681728" y="1738439"/>
            <a:chExt cx="122596" cy="4954677"/>
          </a:xfrm>
        </p:grpSpPr>
        <p:sp>
          <p:nvSpPr>
            <p:cNvPr id="60" name="Téglalap 59"/>
            <p:cNvSpPr/>
            <p:nvPr/>
          </p:nvSpPr>
          <p:spPr>
            <a:xfrm>
              <a:off x="4681728" y="1738439"/>
              <a:ext cx="122596" cy="285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4681728" y="4950518"/>
              <a:ext cx="122596" cy="1742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1664208" y="6331349"/>
            <a:ext cx="9297754" cy="3965"/>
            <a:chOff x="4700231" y="1542031"/>
            <a:chExt cx="9297754" cy="16284297"/>
          </a:xfrm>
        </p:grpSpPr>
        <p:cxnSp>
          <p:nvCxnSpPr>
            <p:cNvPr id="66" name="Egyenes összekötő 65"/>
            <p:cNvCxnSpPr/>
            <p:nvPr/>
          </p:nvCxnSpPr>
          <p:spPr>
            <a:xfrm>
              <a:off x="4700231" y="1542031"/>
              <a:ext cx="9297754" cy="0"/>
            </a:xfrm>
            <a:prstGeom prst="line">
              <a:avLst/>
            </a:prstGeom>
            <a:ln w="82550" cap="rnd" cmpd="sng">
              <a:solidFill>
                <a:srgbClr val="DEF0F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gyenes összekötő 68"/>
            <p:cNvCxnSpPr/>
            <p:nvPr/>
          </p:nvCxnSpPr>
          <p:spPr>
            <a:xfrm>
              <a:off x="4700231" y="17826328"/>
              <a:ext cx="9289631" cy="0"/>
            </a:xfrm>
            <a:prstGeom prst="line">
              <a:avLst/>
            </a:prstGeom>
            <a:ln cmpd="sng">
              <a:solidFill>
                <a:srgbClr val="02ACD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7" b="25695"/>
          <a:stretch/>
        </p:blipFill>
        <p:spPr>
          <a:xfrm>
            <a:off x="9245473" y="722375"/>
            <a:ext cx="1755652" cy="7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3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DEADLINES</a:t>
            </a:r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CE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700231" y="1542031"/>
            <a:ext cx="5632489" cy="3965"/>
            <a:chOff x="4700231" y="1542031"/>
            <a:chExt cx="5632489" cy="3965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4700231" y="1542031"/>
              <a:ext cx="5632489" cy="0"/>
            </a:xfrm>
            <a:prstGeom prst="line">
              <a:avLst/>
            </a:prstGeom>
            <a:ln w="82550" cap="rnd" cmpd="sng">
              <a:solidFill>
                <a:srgbClr val="DEF0F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/>
          </p:nvCxnSpPr>
          <p:spPr>
            <a:xfrm>
              <a:off x="4700231" y="1545996"/>
              <a:ext cx="5568481" cy="0"/>
            </a:xfrm>
            <a:prstGeom prst="line">
              <a:avLst/>
            </a:prstGeom>
            <a:ln cmpd="sng">
              <a:solidFill>
                <a:srgbClr val="02ACD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zövegdoboz 16"/>
          <p:cNvSpPr txBox="1"/>
          <p:nvPr/>
        </p:nvSpPr>
        <p:spPr>
          <a:xfrm>
            <a:off x="4708084" y="3066802"/>
            <a:ext cx="7206548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(outgoing/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- 31 Jan):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- 30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áromszög 17"/>
          <p:cNvSpPr/>
          <p:nvPr/>
        </p:nvSpPr>
        <p:spPr>
          <a:xfrm rot="5400000">
            <a:off x="4187169" y="3134471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4709375" y="4862632"/>
            <a:ext cx="6990259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30 November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 are on the same days each year.</a:t>
            </a:r>
            <a:endParaRPr lang="hu-HU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áromszög 19"/>
          <p:cNvSpPr/>
          <p:nvPr/>
        </p:nvSpPr>
        <p:spPr>
          <a:xfrm rot="5400000">
            <a:off x="4188460" y="4930301"/>
            <a:ext cx="550980" cy="356940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1" t="29347" r="25629" b="30988"/>
          <a:stretch/>
        </p:blipFill>
        <p:spPr>
          <a:xfrm>
            <a:off x="10439200" y="575142"/>
            <a:ext cx="1402280" cy="119274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2313" r="26753" b="2574"/>
          <a:stretch/>
        </p:blipFill>
        <p:spPr>
          <a:xfrm>
            <a:off x="530352" y="1801368"/>
            <a:ext cx="3685032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gyenes összekötő 44"/>
          <p:cNvCxnSpPr/>
          <p:nvPr/>
        </p:nvCxnSpPr>
        <p:spPr>
          <a:xfrm>
            <a:off x="5483580" y="1536139"/>
            <a:ext cx="5073976" cy="21996"/>
          </a:xfrm>
          <a:prstGeom prst="line">
            <a:avLst/>
          </a:prstGeom>
          <a:ln w="82550" cap="rnd" cmpd="sng">
            <a:solidFill>
              <a:srgbClr val="02B9E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firsthand</a:t>
            </a:r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hu-HU" sz="28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áromszög 41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5499034" y="1545996"/>
            <a:ext cx="5058522" cy="0"/>
          </a:xfrm>
          <a:prstGeom prst="line">
            <a:avLst/>
          </a:prstGeom>
          <a:ln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 rot="16200000">
            <a:off x="7209555" y="483357"/>
            <a:ext cx="439029" cy="3890978"/>
          </a:xfrm>
          <a:prstGeom prst="rect">
            <a:avLst/>
          </a:prstGeom>
          <a:solidFill>
            <a:srgbClr val="B7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5483580" y="2167237"/>
            <a:ext cx="3890979" cy="523220"/>
          </a:xfrm>
          <a:prstGeom prst="rect">
            <a:avLst/>
          </a:prstGeom>
          <a:solidFill>
            <a:srgbClr val="E63B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</a:t>
            </a:r>
          </a:p>
        </p:txBody>
      </p:sp>
      <p:sp>
        <p:nvSpPr>
          <p:cNvPr id="38" name="Téglalap 37"/>
          <p:cNvSpPr/>
          <p:nvPr/>
        </p:nvSpPr>
        <p:spPr>
          <a:xfrm rot="16200000" flipH="1">
            <a:off x="7418388" y="3034471"/>
            <a:ext cx="45719" cy="3890978"/>
          </a:xfrm>
          <a:prstGeom prst="rect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43" y="1979634"/>
            <a:ext cx="3188163" cy="3226908"/>
          </a:xfrm>
          <a:prstGeom prst="rect">
            <a:avLst/>
          </a:prstGeom>
        </p:spPr>
      </p:pic>
      <p:grpSp>
        <p:nvGrpSpPr>
          <p:cNvPr id="23" name="Csoportba foglalás 22"/>
          <p:cNvGrpSpPr/>
          <p:nvPr/>
        </p:nvGrpSpPr>
        <p:grpSpPr>
          <a:xfrm>
            <a:off x="5495758" y="3094274"/>
            <a:ext cx="3654769" cy="646331"/>
            <a:chOff x="6977857" y="3105224"/>
            <a:chExt cx="3654769" cy="646331"/>
          </a:xfrm>
        </p:grpSpPr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57" y="3223141"/>
              <a:ext cx="410499" cy="410499"/>
            </a:xfrm>
            <a:prstGeom prst="rect">
              <a:avLst/>
            </a:prstGeom>
          </p:spPr>
        </p:pic>
        <p:sp>
          <p:nvSpPr>
            <p:cNvPr id="25" name="Téglalap 24"/>
            <p:cNvSpPr/>
            <p:nvPr/>
          </p:nvSpPr>
          <p:spPr>
            <a:xfrm>
              <a:off x="7498435" y="3105224"/>
              <a:ext cx="31341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ceepus.hu/</a:t>
              </a:r>
              <a:r>
                <a:rPr lang="hu-HU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endPara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5495758" y="3718822"/>
            <a:ext cx="3270049" cy="646331"/>
            <a:chOff x="6977857" y="3729772"/>
            <a:chExt cx="3270049" cy="646331"/>
          </a:xfrm>
        </p:grpSpPr>
        <p:pic>
          <p:nvPicPr>
            <p:cNvPr id="29" name="Kép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57" y="3859999"/>
              <a:ext cx="410499" cy="410499"/>
            </a:xfrm>
            <a:prstGeom prst="rect">
              <a:avLst/>
            </a:prstGeom>
          </p:spPr>
        </p:pic>
        <p:sp>
          <p:nvSpPr>
            <p:cNvPr id="31" name="Téglalap 30"/>
            <p:cNvSpPr/>
            <p:nvPr/>
          </p:nvSpPr>
          <p:spPr>
            <a:xfrm>
              <a:off x="7498435" y="3729772"/>
              <a:ext cx="27494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ceepus.info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62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lipszis 46"/>
          <p:cNvSpPr/>
          <p:nvPr/>
        </p:nvSpPr>
        <p:spPr>
          <a:xfrm>
            <a:off x="813130" y="4517400"/>
            <a:ext cx="1958513" cy="1958513"/>
          </a:xfrm>
          <a:prstGeom prst="ellipse">
            <a:avLst/>
          </a:prstGeom>
          <a:solidFill>
            <a:srgbClr val="FA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5108515" y="256887"/>
            <a:ext cx="6296366" cy="2007631"/>
            <a:chOff x="4563312" y="256887"/>
            <a:chExt cx="6296366" cy="2007631"/>
          </a:xfrm>
        </p:grpSpPr>
        <p:sp>
          <p:nvSpPr>
            <p:cNvPr id="2" name="Ellipszis 1"/>
            <p:cNvSpPr/>
            <p:nvPr/>
          </p:nvSpPr>
          <p:spPr>
            <a:xfrm>
              <a:off x="4563312" y="306005"/>
              <a:ext cx="1958513" cy="1958513"/>
            </a:xfrm>
            <a:prstGeom prst="ellipse">
              <a:avLst/>
            </a:prstGeom>
            <a:solidFill>
              <a:srgbClr val="CEE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/>
            <p:nvPr/>
          </p:nvSpPr>
          <p:spPr>
            <a:xfrm>
              <a:off x="6732238" y="256887"/>
              <a:ext cx="1958513" cy="1958513"/>
            </a:xfrm>
            <a:prstGeom prst="ellipse">
              <a:avLst/>
            </a:prstGeom>
            <a:solidFill>
              <a:srgbClr val="FAD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/>
            <p:nvPr/>
          </p:nvSpPr>
          <p:spPr>
            <a:xfrm>
              <a:off x="8901165" y="299983"/>
              <a:ext cx="1958513" cy="1958513"/>
            </a:xfrm>
            <a:prstGeom prst="ellipse">
              <a:avLst/>
            </a:prstGeom>
            <a:solidFill>
              <a:srgbClr val="BDC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5108515" y="2373431"/>
            <a:ext cx="6308440" cy="2011075"/>
            <a:chOff x="4563312" y="2373431"/>
            <a:chExt cx="6308440" cy="2011075"/>
          </a:xfrm>
        </p:grpSpPr>
        <p:sp>
          <p:nvSpPr>
            <p:cNvPr id="39" name="Ellipszis 38"/>
            <p:cNvSpPr/>
            <p:nvPr/>
          </p:nvSpPr>
          <p:spPr>
            <a:xfrm>
              <a:off x="8913239" y="2373431"/>
              <a:ext cx="1958513" cy="1958513"/>
            </a:xfrm>
            <a:prstGeom prst="ellipse">
              <a:avLst/>
            </a:prstGeom>
            <a:solidFill>
              <a:srgbClr val="B9D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/>
            <p:cNvSpPr/>
            <p:nvPr/>
          </p:nvSpPr>
          <p:spPr>
            <a:xfrm>
              <a:off x="4563312" y="2425993"/>
              <a:ext cx="1958513" cy="1958513"/>
            </a:xfrm>
            <a:prstGeom prst="ellipse">
              <a:avLst/>
            </a:prstGeom>
            <a:solidFill>
              <a:srgbClr val="F8B9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Ellipszis 51"/>
            <p:cNvSpPr/>
            <p:nvPr/>
          </p:nvSpPr>
          <p:spPr>
            <a:xfrm>
              <a:off x="6732238" y="2376875"/>
              <a:ext cx="1958513" cy="1958513"/>
            </a:xfrm>
            <a:prstGeom prst="ellipse">
              <a:avLst/>
            </a:prstGeom>
            <a:solidFill>
              <a:srgbClr val="A6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3" name="Ellipszis 52"/>
          <p:cNvSpPr/>
          <p:nvPr/>
        </p:nvSpPr>
        <p:spPr>
          <a:xfrm>
            <a:off x="2983045" y="4539959"/>
            <a:ext cx="1958513" cy="1958513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08515" y="697444"/>
            <a:ext cx="1925515" cy="9258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hu-HU" sz="22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hu-HU" sz="1700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77064" y="-18400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artalom helye 2"/>
          <p:cNvSpPr txBox="1">
            <a:spLocks/>
          </p:cNvSpPr>
          <p:nvPr/>
        </p:nvSpPr>
        <p:spPr>
          <a:xfrm>
            <a:off x="9446368" y="721890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English,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7264739" y="581655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hu-HU" sz="17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hu-HU" sz="17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hu-HU" sz="17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nearby</a:t>
            </a:r>
            <a:endParaRPr lang="hu-HU" sz="2400" b="1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5073705" y="2539600"/>
            <a:ext cx="6577603" cy="1892581"/>
            <a:chOff x="4558300" y="2539600"/>
            <a:chExt cx="6577603" cy="1892581"/>
          </a:xfrm>
        </p:grpSpPr>
        <p:sp>
          <p:nvSpPr>
            <p:cNvPr id="59" name="Tartalom helye 2"/>
            <p:cNvSpPr txBox="1">
              <a:spLocks/>
            </p:cNvSpPr>
            <p:nvPr/>
          </p:nvSpPr>
          <p:spPr>
            <a:xfrm>
              <a:off x="6776537" y="2857686"/>
              <a:ext cx="1958513" cy="12938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mobility</a:t>
              </a: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outside</a:t>
              </a: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networks</a:t>
              </a:r>
              <a:endParaRPr lang="hu-HU" sz="16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artalom helye 2"/>
            <p:cNvSpPr txBox="1">
              <a:spLocks/>
            </p:cNvSpPr>
            <p:nvPr/>
          </p:nvSpPr>
          <p:spPr>
            <a:xfrm>
              <a:off x="8969900" y="2755000"/>
              <a:ext cx="1925515" cy="11953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br>
                <a:rPr lang="hu-HU" sz="1200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1900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diverse</a:t>
              </a:r>
              <a:br>
                <a:rPr lang="hu-HU" sz="1900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b="1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disciplines</a:t>
              </a:r>
              <a:endParaRPr lang="hu-HU" sz="1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artalom helye 2"/>
            <p:cNvSpPr txBox="1">
              <a:spLocks/>
            </p:cNvSpPr>
            <p:nvPr/>
          </p:nvSpPr>
          <p:spPr>
            <a:xfrm>
              <a:off x="4558300" y="2938671"/>
              <a:ext cx="1958513" cy="14935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None/>
              </a:pPr>
              <a:r>
                <a:rPr lang="hu-HU" sz="1700" dirty="0" err="1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exciting</a:t>
              </a:r>
              <a:br>
                <a:rPr lang="hu-HU" sz="17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b="1" dirty="0" err="1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summer</a:t>
              </a:r>
              <a:r>
                <a:rPr lang="hu-HU" sz="2400" b="1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schools</a:t>
              </a:r>
              <a:endPara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3" name="Csoportba foglalás 72"/>
            <p:cNvGrpSpPr/>
            <p:nvPr/>
          </p:nvGrpSpPr>
          <p:grpSpPr>
            <a:xfrm>
              <a:off x="6074390" y="2539600"/>
              <a:ext cx="673145" cy="725451"/>
              <a:chOff x="10463483" y="4539959"/>
              <a:chExt cx="884846" cy="953603"/>
            </a:xfrm>
          </p:grpSpPr>
          <p:sp>
            <p:nvSpPr>
              <p:cNvPr id="71" name="Ellipszis 70"/>
              <p:cNvSpPr/>
              <p:nvPr/>
            </p:nvSpPr>
            <p:spPr>
              <a:xfrm>
                <a:off x="10463483" y="4539959"/>
                <a:ext cx="884846" cy="88484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2" name="Kép 7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51" t="27533" r="29244" b="29049"/>
              <a:stretch/>
            </p:blipFill>
            <p:spPr>
              <a:xfrm>
                <a:off x="10479016" y="4722037"/>
                <a:ext cx="695325" cy="771525"/>
              </a:xfrm>
              <a:prstGeom prst="rect">
                <a:avLst/>
              </a:prstGeom>
            </p:spPr>
          </p:pic>
        </p:grpSp>
        <p:pic>
          <p:nvPicPr>
            <p:cNvPr id="74" name="Kép 7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25" t="23422" r="33908" b="25119"/>
            <a:stretch/>
          </p:blipFill>
          <p:spPr>
            <a:xfrm>
              <a:off x="10583453" y="3282627"/>
              <a:ext cx="552450" cy="914401"/>
            </a:xfrm>
            <a:prstGeom prst="rect">
              <a:avLst/>
            </a:prstGeom>
          </p:spPr>
        </p:pic>
      </p:grpSp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30232" r="20946" b="30199"/>
          <a:stretch/>
        </p:blipFill>
        <p:spPr>
          <a:xfrm rot="21183147">
            <a:off x="4965645" y="1649680"/>
            <a:ext cx="915754" cy="636753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25357" r="25359" b="28009"/>
          <a:stretch/>
        </p:blipFill>
        <p:spPr>
          <a:xfrm>
            <a:off x="7923518" y="1519102"/>
            <a:ext cx="781889" cy="739394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4813361" y="4079978"/>
            <a:ext cx="6591520" cy="2456670"/>
            <a:chOff x="4268158" y="4079978"/>
            <a:chExt cx="6591520" cy="2456670"/>
          </a:xfrm>
        </p:grpSpPr>
        <p:grpSp>
          <p:nvGrpSpPr>
            <p:cNvPr id="54" name="Csoportba foglalás 53"/>
            <p:cNvGrpSpPr/>
            <p:nvPr/>
          </p:nvGrpSpPr>
          <p:grpSpPr>
            <a:xfrm>
              <a:off x="4563312" y="4496864"/>
              <a:ext cx="6296366" cy="2007631"/>
              <a:chOff x="4563312" y="410957"/>
              <a:chExt cx="5818742" cy="1855338"/>
            </a:xfrm>
          </p:grpSpPr>
          <p:sp>
            <p:nvSpPr>
              <p:cNvPr id="55" name="Ellipszis 54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B4F0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Ellipszis 55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Ellipszis 56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FBDC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61" name="Tartalom helye 2"/>
            <p:cNvSpPr txBox="1">
              <a:spLocks/>
            </p:cNvSpPr>
            <p:nvPr/>
          </p:nvSpPr>
          <p:spPr>
            <a:xfrm>
              <a:off x="8917663" y="5156801"/>
              <a:ext cx="1925515" cy="9258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hu-HU" sz="2000" dirty="0" err="1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available</a:t>
              </a:r>
              <a:r>
                <a:rPr lang="hu-HU" sz="20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000" dirty="0" err="1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hu-HU" sz="24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non-EU </a:t>
              </a:r>
              <a:r>
                <a:rPr lang="hu-HU" b="1" dirty="0" err="1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  <a:endParaRPr lang="hu-HU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artalom helye 2"/>
            <p:cNvSpPr txBox="1">
              <a:spLocks/>
            </p:cNvSpPr>
            <p:nvPr/>
          </p:nvSpPr>
          <p:spPr>
            <a:xfrm>
              <a:off x="4578194" y="5138928"/>
              <a:ext cx="1925515" cy="13977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hu-HU" sz="2100" b="1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</a:t>
              </a:r>
              <a:r>
                <a:rPr lang="hu-HU" sz="21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hu-HU" sz="2100" b="1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</a:t>
              </a:r>
              <a:r>
                <a:rPr lang="hu-HU" sz="21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100" b="1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networking</a:t>
              </a:r>
              <a:endParaRPr lang="hu-HU" sz="21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artalom helye 2"/>
            <p:cNvSpPr txBox="1">
              <a:spLocks/>
            </p:cNvSpPr>
            <p:nvPr/>
          </p:nvSpPr>
          <p:spPr>
            <a:xfrm>
              <a:off x="6706569" y="4934578"/>
              <a:ext cx="2012757" cy="9982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</a:t>
              </a: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</a:t>
              </a: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mobility</a:t>
              </a:r>
              <a:endParaRPr lang="hu-HU" sz="24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Kép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58" y="4079978"/>
              <a:ext cx="1200623" cy="1215214"/>
            </a:xfrm>
            <a:prstGeom prst="rect">
              <a:avLst/>
            </a:prstGeom>
          </p:spPr>
        </p:pic>
        <p:pic>
          <p:nvPicPr>
            <p:cNvPr id="77" name="Kép 7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7" t="27409" r="27668" b="29085"/>
            <a:stretch/>
          </p:blipFill>
          <p:spPr>
            <a:xfrm>
              <a:off x="7474404" y="5850847"/>
              <a:ext cx="685800" cy="685801"/>
            </a:xfrm>
            <a:prstGeom prst="rect">
              <a:avLst/>
            </a:prstGeom>
          </p:spPr>
        </p:pic>
      </p:grpSp>
      <p:grpSp>
        <p:nvGrpSpPr>
          <p:cNvPr id="10" name="Csoportba foglalás 9"/>
          <p:cNvGrpSpPr/>
          <p:nvPr/>
        </p:nvGrpSpPr>
        <p:grpSpPr>
          <a:xfrm>
            <a:off x="800881" y="2303371"/>
            <a:ext cx="1970762" cy="1958513"/>
            <a:chOff x="471315" y="2303371"/>
            <a:chExt cx="1970762" cy="1958513"/>
          </a:xfrm>
        </p:grpSpPr>
        <p:sp>
          <p:nvSpPr>
            <p:cNvPr id="36" name="Ellipszis 35"/>
            <p:cNvSpPr/>
            <p:nvPr/>
          </p:nvSpPr>
          <p:spPr>
            <a:xfrm>
              <a:off x="471315" y="2303371"/>
              <a:ext cx="1958513" cy="1958513"/>
            </a:xfrm>
            <a:prstGeom prst="ellipse">
              <a:avLst/>
            </a:prstGeom>
            <a:solidFill>
              <a:srgbClr val="B9D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Tartalom helye 2"/>
            <p:cNvSpPr txBox="1">
              <a:spLocks/>
            </p:cNvSpPr>
            <p:nvPr/>
          </p:nvSpPr>
          <p:spPr>
            <a:xfrm>
              <a:off x="516562" y="2678116"/>
              <a:ext cx="1925515" cy="13853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hu-HU" sz="2400" b="1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expanding</a:t>
              </a:r>
              <a:r>
                <a:rPr lang="hu-HU" sz="24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resources</a:t>
              </a:r>
              <a:endParaRPr lang="hu-HU" sz="1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artalom helye 2"/>
          <p:cNvSpPr txBox="1">
            <a:spLocks/>
          </p:cNvSpPr>
          <p:nvPr/>
        </p:nvSpPr>
        <p:spPr>
          <a:xfrm>
            <a:off x="549152" y="4836023"/>
            <a:ext cx="2432304" cy="136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6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fosters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6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2" name="Ellipszis 41"/>
          <p:cNvSpPr/>
          <p:nvPr/>
        </p:nvSpPr>
        <p:spPr>
          <a:xfrm>
            <a:off x="2971983" y="2377399"/>
            <a:ext cx="1958513" cy="1958513"/>
          </a:xfrm>
          <a:prstGeom prst="ellipse">
            <a:avLst/>
          </a:prstGeom>
          <a:solidFill>
            <a:srgbClr val="BDC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Tartalom helye 2"/>
          <p:cNvSpPr txBox="1">
            <a:spLocks/>
          </p:cNvSpPr>
          <p:nvPr/>
        </p:nvSpPr>
        <p:spPr>
          <a:xfrm>
            <a:off x="2937413" y="2598085"/>
            <a:ext cx="1993083" cy="172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hu-HU" sz="17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move on to </a:t>
            </a:r>
            <a:r>
              <a:rPr lang="en-US" sz="23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applications</a:t>
            </a:r>
            <a:endParaRPr lang="hu-HU" sz="23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artalom helye 2"/>
          <p:cNvSpPr txBox="1">
            <a:spLocks/>
          </p:cNvSpPr>
          <p:nvPr/>
        </p:nvSpPr>
        <p:spPr>
          <a:xfrm>
            <a:off x="2916867" y="4820479"/>
            <a:ext cx="2108170" cy="1366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7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7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</a:t>
            </a:r>
            <a:r>
              <a:rPr lang="hu-HU" sz="17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lecturers</a:t>
            </a:r>
            <a:endParaRPr lang="hu-HU" sz="17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957482" y="2260661"/>
            <a:ext cx="643760" cy="643760"/>
          </a:xfrm>
          <a:prstGeom prst="ellipse">
            <a:avLst/>
          </a:prstGeom>
          <a:solidFill>
            <a:srgbClr val="FFF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t="39187" r="62400" b="39200"/>
          <a:stretch/>
        </p:blipFill>
        <p:spPr>
          <a:xfrm rot="759110">
            <a:off x="3030435" y="2406060"/>
            <a:ext cx="493776" cy="38404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278" flipH="1">
            <a:off x="934762" y="3186811"/>
            <a:ext cx="1218415" cy="142940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t="21175" r="20160" b="22221"/>
          <a:stretch/>
        </p:blipFill>
        <p:spPr>
          <a:xfrm>
            <a:off x="2580871" y="5651717"/>
            <a:ext cx="801169" cy="779899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>
            <a:off x="7845844" y="3905730"/>
            <a:ext cx="1409742" cy="377022"/>
            <a:chOff x="7843237" y="3971725"/>
            <a:chExt cx="1409742" cy="377022"/>
          </a:xfrm>
        </p:grpSpPr>
        <p:sp>
          <p:nvSpPr>
            <p:cNvPr id="14" name="Téglalap 13"/>
            <p:cNvSpPr/>
            <p:nvPr/>
          </p:nvSpPr>
          <p:spPr>
            <a:xfrm rot="20987316">
              <a:off x="7916479" y="4066846"/>
              <a:ext cx="1183906" cy="202478"/>
            </a:xfrm>
            <a:prstGeom prst="rect">
              <a:avLst/>
            </a:prstGeom>
            <a:solidFill>
              <a:srgbClr val="FAD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3" name="Kép 6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9" t="25269" r="27399" b="62895"/>
            <a:stretch/>
          </p:blipFill>
          <p:spPr>
            <a:xfrm rot="21157323">
              <a:off x="7843237" y="3971725"/>
              <a:ext cx="1409742" cy="377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56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42117" y="3833637"/>
            <a:ext cx="4006565" cy="2935678"/>
            <a:chOff x="281450" y="3833637"/>
            <a:chExt cx="4006565" cy="2935678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802664" y="3368740"/>
              <a:ext cx="2935678" cy="3865472"/>
            </a:xfrm>
            <a:prstGeom prst="rect">
              <a:avLst/>
            </a:prstGeom>
            <a:solidFill>
              <a:srgbClr val="0C5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81450" y="3880713"/>
              <a:ext cx="40065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”CEEPUS scholarships open the horizons for our students and faculty staff 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 we do not necessarily know enough about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In addition to the classical semester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mobilities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they also provide an excellent opportunity to gain short-term professional experience. Incoming teachers and students add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colour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our academic year and provide useful information about their country, that can be of great value to future engineers.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</a:p>
            <a:p>
              <a:pPr algn="ctr"/>
              <a:endParaRPr lang="hu-H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Prof. Dr. József Gál</a:t>
              </a: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ice-</a:t>
              </a:r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ean</a:t>
              </a:r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University of Szeged</a:t>
              </a:r>
              <a:endParaRPr lang="hu-H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148684" y="1179577"/>
            <a:ext cx="3890979" cy="2587752"/>
            <a:chOff x="4288017" y="1179577"/>
            <a:chExt cx="3890979" cy="2587752"/>
          </a:xfrm>
        </p:grpSpPr>
        <p:sp>
          <p:nvSpPr>
            <p:cNvPr id="29" name="Téglalap 28"/>
            <p:cNvSpPr/>
            <p:nvPr/>
          </p:nvSpPr>
          <p:spPr>
            <a:xfrm rot="16200000">
              <a:off x="4939631" y="527964"/>
              <a:ext cx="2587752" cy="3890978"/>
            </a:xfrm>
            <a:prstGeom prst="rect">
              <a:avLst/>
            </a:prstGeom>
            <a:solidFill>
              <a:srgbClr val="02A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288017" y="1219237"/>
              <a:ext cx="3890979" cy="2462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hu-H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Hungarian University of Agriculture and Life Sciences, CEEPUS has resulted in a joint master's program in one of our networks, which has been operating for more than 20 years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graduate students have a 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unique opportunity to participate in short </a:t>
              </a:r>
              <a:r>
                <a:rPr lang="hu-HU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</a:t>
              </a:r>
              <a:r>
                <a:rPr lang="hu-H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mobility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which is not </a:t>
              </a:r>
              <a:r>
                <a:rPr lang="hu-H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available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hu-H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programmes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very difficult to access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Zsuzsanna Tarr </a:t>
              </a:r>
            </a:p>
            <a:p>
              <a:pPr algn="ctr"/>
              <a:r>
                <a:rPr lang="hu-HU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institutional</a:t>
              </a:r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CEEPUS </a:t>
              </a:r>
              <a:r>
                <a:rPr lang="hu-HU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coordinator</a:t>
              </a:r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HUALS</a:t>
              </a: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8082053" y="3833639"/>
            <a:ext cx="3959394" cy="2935676"/>
            <a:chOff x="8178996" y="3833638"/>
            <a:chExt cx="3959394" cy="2935676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720492" y="3351415"/>
              <a:ext cx="2935676" cy="3900121"/>
            </a:xfrm>
            <a:prstGeom prst="rect">
              <a:avLst/>
            </a:prstGeom>
            <a:solidFill>
              <a:srgbClr val="E63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178996" y="4041755"/>
              <a:ext cx="3894460" cy="256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3" y="1182957"/>
            <a:ext cx="3865471" cy="25769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0980" r="10467" b="318"/>
          <a:stretch/>
        </p:blipFill>
        <p:spPr>
          <a:xfrm>
            <a:off x="4148684" y="3833637"/>
            <a:ext cx="3882953" cy="29356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43309"/>
          <a:stretch/>
        </p:blipFill>
        <p:spPr>
          <a:xfrm>
            <a:off x="8095978" y="1191972"/>
            <a:ext cx="3903080" cy="2566212"/>
          </a:xfrm>
          <a:prstGeom prst="rect">
            <a:avLst/>
          </a:prstGeom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1042417" y="281711"/>
            <a:ext cx="1207777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2A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>
            <a:off x="1798852" y="3402997"/>
            <a:ext cx="550980" cy="356940"/>
          </a:xfrm>
          <a:prstGeom prst="triangle">
            <a:avLst/>
          </a:prstGeom>
          <a:solidFill>
            <a:srgbClr val="7A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/>
          <p:cNvSpPr/>
          <p:nvPr/>
        </p:nvSpPr>
        <p:spPr>
          <a:xfrm>
            <a:off x="9786260" y="3397136"/>
            <a:ext cx="550980" cy="356940"/>
          </a:xfrm>
          <a:prstGeom prst="triangle">
            <a:avLst/>
          </a:prstGeom>
          <a:solidFill>
            <a:srgbClr val="F8B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/>
          <p:cNvSpPr/>
          <p:nvPr/>
        </p:nvSpPr>
        <p:spPr>
          <a:xfrm rot="10800000">
            <a:off x="5814670" y="3838536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/>
          <p:cNvSpPr/>
          <p:nvPr/>
        </p:nvSpPr>
        <p:spPr>
          <a:xfrm rot="5400000">
            <a:off x="-111335" y="349170"/>
            <a:ext cx="996485" cy="645551"/>
          </a:xfrm>
          <a:prstGeom prst="triangle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141326" y="3865324"/>
            <a:ext cx="3900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CEEPUS is a unique highlight in the life of the university and in its internationalization efforts. The program features an unparalleled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shared experience in Central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Eastern and Southern Europe</a:t>
            </a:r>
            <a:r>
              <a:rPr lang="hu-HU" sz="1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has </a:t>
            </a:r>
            <a:r>
              <a:rPr lang="hu-HU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joined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colleagues from countries with similar </a:t>
            </a:r>
            <a:r>
              <a:rPr lang="hu-HU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destin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ummer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schools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coordination meetings also serve to nurture this relationship.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algn="ctr">
              <a:spcAft>
                <a:spcPts val="0"/>
              </a:spcAft>
            </a:pPr>
            <a:endParaRPr lang="hu-HU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hu-H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 Szőke </a:t>
            </a:r>
          </a:p>
          <a:p>
            <a:pPr algn="ctr">
              <a:spcAft>
                <a:spcPts val="0"/>
              </a:spcAft>
            </a:pPr>
            <a:r>
              <a:rPr lang="hu-HU" sz="1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institutional</a:t>
            </a:r>
            <a:r>
              <a:rPr lang="hu-H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CEEPUS </a:t>
            </a:r>
            <a:r>
              <a:rPr lang="hu-HU" sz="1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coordinator</a:t>
            </a:r>
            <a:r>
              <a:rPr lang="hu-H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University of Miskolc</a:t>
            </a:r>
          </a:p>
        </p:txBody>
      </p:sp>
    </p:spTree>
    <p:extLst>
      <p:ext uri="{BB962C8B-B14F-4D97-AF65-F5344CB8AC3E}">
        <p14:creationId xmlns:p14="http://schemas.microsoft.com/office/powerpoint/2010/main" val="1292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2"/>
          <a:srcRect l="1147" r="8463"/>
          <a:stretch/>
        </p:blipFill>
        <p:spPr>
          <a:xfrm>
            <a:off x="5570383" y="45392"/>
            <a:ext cx="6561055" cy="5893495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4508238" y="4061420"/>
            <a:ext cx="1320045" cy="132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0" y="-26765"/>
            <a:ext cx="7441905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is </a:t>
            </a:r>
            <a:r>
              <a:rPr lang="hu-HU" sz="2800" spc="8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859967" y="1649451"/>
            <a:ext cx="4892103" cy="4860889"/>
            <a:chOff x="386907" y="883736"/>
            <a:chExt cx="5726593" cy="5690056"/>
          </a:xfrm>
          <a:effectLst/>
        </p:grpSpPr>
        <p:grpSp>
          <p:nvGrpSpPr>
            <p:cNvPr id="8" name="Csoportba foglalás 7"/>
            <p:cNvGrpSpPr/>
            <p:nvPr/>
          </p:nvGrpSpPr>
          <p:grpSpPr>
            <a:xfrm>
              <a:off x="386907" y="3786672"/>
              <a:ext cx="5712235" cy="2787120"/>
              <a:chOff x="2400072" y="2376875"/>
              <a:chExt cx="8459606" cy="4127620"/>
            </a:xfrm>
          </p:grpSpPr>
          <p:grpSp>
            <p:nvGrpSpPr>
              <p:cNvPr id="6" name="Csoportba foglalás 5"/>
              <p:cNvGrpSpPr/>
              <p:nvPr/>
            </p:nvGrpSpPr>
            <p:grpSpPr>
              <a:xfrm>
                <a:off x="2400072" y="2376875"/>
                <a:ext cx="8459606" cy="2007631"/>
                <a:chOff x="2400072" y="2376875"/>
                <a:chExt cx="8459606" cy="2007631"/>
              </a:xfrm>
            </p:grpSpPr>
            <p:sp>
              <p:nvSpPr>
                <p:cNvPr id="49" name="Ellipszis 48"/>
                <p:cNvSpPr/>
                <p:nvPr/>
              </p:nvSpPr>
              <p:spPr>
                <a:xfrm>
                  <a:off x="2400072" y="2401174"/>
                  <a:ext cx="1958513" cy="1958513"/>
                </a:xfrm>
                <a:prstGeom prst="ellipse">
                  <a:avLst/>
                </a:prstGeom>
                <a:solidFill>
                  <a:srgbClr val="BDCAD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0" name="Csoportba foglalás 49"/>
                <p:cNvGrpSpPr/>
                <p:nvPr/>
              </p:nvGrpSpPr>
              <p:grpSpPr>
                <a:xfrm>
                  <a:off x="4563312" y="2376875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51" name="Ellipszis 50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F8B9AA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2" name="Ellipszis 51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A6E5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" name="Ellipszis 52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B9DFED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7" name="Csoportba foglalás 6"/>
              <p:cNvGrpSpPr/>
              <p:nvPr/>
            </p:nvGrpSpPr>
            <p:grpSpPr>
              <a:xfrm>
                <a:off x="2400073" y="4496864"/>
                <a:ext cx="8459605" cy="2007631"/>
                <a:chOff x="2400073" y="4496864"/>
                <a:chExt cx="8459605" cy="2007631"/>
              </a:xfrm>
            </p:grpSpPr>
            <p:sp>
              <p:nvSpPr>
                <p:cNvPr id="48" name="Ellipszis 47"/>
                <p:cNvSpPr/>
                <p:nvPr/>
              </p:nvSpPr>
              <p:spPr>
                <a:xfrm>
                  <a:off x="2400073" y="4539959"/>
                  <a:ext cx="1958513" cy="1958513"/>
                </a:xfrm>
                <a:prstGeom prst="ellipse">
                  <a:avLst/>
                </a:prstGeom>
                <a:solidFill>
                  <a:srgbClr val="FADCC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4" name="Csoportba foglalás 53"/>
                <p:cNvGrpSpPr/>
                <p:nvPr/>
              </p:nvGrpSpPr>
              <p:grpSpPr>
                <a:xfrm>
                  <a:off x="4563312" y="4496864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55" name="Ellipszis 54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B4F0FE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" name="Ellipszis 55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CEE9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" name="Ellipszis 56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FBDCD5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grpSp>
          <p:nvGrpSpPr>
            <p:cNvPr id="42" name="Csoportba foglalás 41"/>
            <p:cNvGrpSpPr/>
            <p:nvPr/>
          </p:nvGrpSpPr>
          <p:grpSpPr>
            <a:xfrm rot="10800000">
              <a:off x="401265" y="883736"/>
              <a:ext cx="5712235" cy="2787120"/>
              <a:chOff x="2400072" y="2376875"/>
              <a:chExt cx="8459606" cy="4127620"/>
            </a:xfrm>
          </p:grpSpPr>
          <p:grpSp>
            <p:nvGrpSpPr>
              <p:cNvPr id="43" name="Csoportba foglalás 42"/>
              <p:cNvGrpSpPr/>
              <p:nvPr/>
            </p:nvGrpSpPr>
            <p:grpSpPr>
              <a:xfrm>
                <a:off x="2400072" y="2376875"/>
                <a:ext cx="8459606" cy="2007631"/>
                <a:chOff x="2400072" y="2376875"/>
                <a:chExt cx="8459606" cy="2007631"/>
              </a:xfrm>
            </p:grpSpPr>
            <p:sp>
              <p:nvSpPr>
                <p:cNvPr id="69" name="Ellipszis 68"/>
                <p:cNvSpPr/>
                <p:nvPr/>
              </p:nvSpPr>
              <p:spPr>
                <a:xfrm>
                  <a:off x="2400072" y="2401174"/>
                  <a:ext cx="1958513" cy="1958513"/>
                </a:xfrm>
                <a:prstGeom prst="ellipse">
                  <a:avLst/>
                </a:prstGeom>
                <a:solidFill>
                  <a:srgbClr val="BDCAD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0" name="Csoportba foglalás 69"/>
                <p:cNvGrpSpPr/>
                <p:nvPr/>
              </p:nvGrpSpPr>
              <p:grpSpPr>
                <a:xfrm>
                  <a:off x="4563312" y="2376875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80" name="Ellipszis 79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F8B9AA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1" name="Ellipszis 80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A6E5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2" name="Ellipszis 81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B9DFED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44" name="Csoportba foglalás 43"/>
              <p:cNvGrpSpPr/>
              <p:nvPr/>
            </p:nvGrpSpPr>
            <p:grpSpPr>
              <a:xfrm>
                <a:off x="2400073" y="4496864"/>
                <a:ext cx="8459605" cy="2007631"/>
                <a:chOff x="2400073" y="4496864"/>
                <a:chExt cx="8459605" cy="2007631"/>
              </a:xfrm>
            </p:grpSpPr>
            <p:sp>
              <p:nvSpPr>
                <p:cNvPr id="46" name="Ellipszis 45"/>
                <p:cNvSpPr/>
                <p:nvPr/>
              </p:nvSpPr>
              <p:spPr>
                <a:xfrm>
                  <a:off x="2400073" y="4539959"/>
                  <a:ext cx="1958513" cy="1958513"/>
                </a:xfrm>
                <a:prstGeom prst="ellipse">
                  <a:avLst/>
                </a:prstGeom>
                <a:solidFill>
                  <a:srgbClr val="FADCC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7" name="Csoportba foglalás 46"/>
                <p:cNvGrpSpPr/>
                <p:nvPr/>
              </p:nvGrpSpPr>
              <p:grpSpPr>
                <a:xfrm>
                  <a:off x="4563312" y="4496864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58" name="Ellipszis 57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B4F0FE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3" name="Ellipszis 62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CEE9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" name="Ellipszis 67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FBDCD5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</p:grpSp>
      <p:sp>
        <p:nvSpPr>
          <p:cNvPr id="61" name="Tartalom helye 2"/>
          <p:cNvSpPr txBox="1">
            <a:spLocks/>
          </p:cNvSpPr>
          <p:nvPr/>
        </p:nvSpPr>
        <p:spPr>
          <a:xfrm>
            <a:off x="847702" y="2069717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Albania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artalom helye 2"/>
          <p:cNvSpPr txBox="1">
            <a:spLocks/>
          </p:cNvSpPr>
          <p:nvPr/>
        </p:nvSpPr>
        <p:spPr>
          <a:xfrm>
            <a:off x="2101677" y="2068796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artalom helye 2"/>
          <p:cNvSpPr txBox="1">
            <a:spLocks/>
          </p:cNvSpPr>
          <p:nvPr/>
        </p:nvSpPr>
        <p:spPr>
          <a:xfrm>
            <a:off x="3249823" y="1940535"/>
            <a:ext cx="1372497" cy="560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u-HU" sz="20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Bosnia</a:t>
            </a:r>
            <a:r>
              <a:rPr lang="hu-HU" sz="20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0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Herzegovina</a:t>
            </a:r>
            <a:endParaRPr lang="hu-HU" sz="20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artalom helye 2"/>
          <p:cNvSpPr txBox="1">
            <a:spLocks/>
          </p:cNvSpPr>
          <p:nvPr/>
        </p:nvSpPr>
        <p:spPr>
          <a:xfrm>
            <a:off x="4553860" y="2034959"/>
            <a:ext cx="1266669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artalom helye 2"/>
          <p:cNvSpPr txBox="1">
            <a:spLocks/>
          </p:cNvSpPr>
          <p:nvPr/>
        </p:nvSpPr>
        <p:spPr>
          <a:xfrm>
            <a:off x="866099" y="3211275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artalom helye 2"/>
          <p:cNvSpPr txBox="1">
            <a:spLocks/>
          </p:cNvSpPr>
          <p:nvPr/>
        </p:nvSpPr>
        <p:spPr>
          <a:xfrm>
            <a:off x="2076850" y="3171168"/>
            <a:ext cx="1212240" cy="560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u-HU" sz="20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hu-HU" sz="20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Macedonia</a:t>
            </a:r>
            <a:endParaRPr lang="hu-HU" sz="20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artalom helye 2"/>
          <p:cNvSpPr txBox="1">
            <a:spLocks/>
          </p:cNvSpPr>
          <p:nvPr/>
        </p:nvSpPr>
        <p:spPr>
          <a:xfrm>
            <a:off x="3374478" y="3200005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artalom helye 2"/>
          <p:cNvSpPr txBox="1">
            <a:spLocks/>
          </p:cNvSpPr>
          <p:nvPr/>
        </p:nvSpPr>
        <p:spPr>
          <a:xfrm>
            <a:off x="4610056" y="3288495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Kosovo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artalom helye 2"/>
          <p:cNvSpPr txBox="1">
            <a:spLocks/>
          </p:cNvSpPr>
          <p:nvPr/>
        </p:nvSpPr>
        <p:spPr>
          <a:xfrm>
            <a:off x="859967" y="4464822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artalom helye 2"/>
          <p:cNvSpPr txBox="1">
            <a:spLocks/>
          </p:cNvSpPr>
          <p:nvPr/>
        </p:nvSpPr>
        <p:spPr>
          <a:xfrm>
            <a:off x="2095545" y="4497808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Hungary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artalom helye 2"/>
          <p:cNvSpPr txBox="1">
            <a:spLocks/>
          </p:cNvSpPr>
          <p:nvPr/>
        </p:nvSpPr>
        <p:spPr>
          <a:xfrm>
            <a:off x="3343388" y="4527888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artalom helye 2"/>
          <p:cNvSpPr txBox="1">
            <a:spLocks/>
          </p:cNvSpPr>
          <p:nvPr/>
        </p:nvSpPr>
        <p:spPr>
          <a:xfrm>
            <a:off x="4485401" y="4590955"/>
            <a:ext cx="1416952" cy="345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Montenegro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artalom helye 2"/>
          <p:cNvSpPr txBox="1">
            <a:spLocks/>
          </p:cNvSpPr>
          <p:nvPr/>
        </p:nvSpPr>
        <p:spPr>
          <a:xfrm>
            <a:off x="837217" y="5772525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artalom helye 2"/>
          <p:cNvSpPr txBox="1">
            <a:spLocks/>
          </p:cNvSpPr>
          <p:nvPr/>
        </p:nvSpPr>
        <p:spPr>
          <a:xfrm>
            <a:off x="2065390" y="5781952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Serbia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artalom helye 2"/>
          <p:cNvSpPr txBox="1">
            <a:spLocks/>
          </p:cNvSpPr>
          <p:nvPr/>
        </p:nvSpPr>
        <p:spPr>
          <a:xfrm>
            <a:off x="3307562" y="5792138"/>
            <a:ext cx="121376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artalom helye 2"/>
          <p:cNvSpPr txBox="1">
            <a:spLocks/>
          </p:cNvSpPr>
          <p:nvPr/>
        </p:nvSpPr>
        <p:spPr>
          <a:xfrm>
            <a:off x="4572522" y="5803821"/>
            <a:ext cx="121376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Egyenes összekötő 58"/>
          <p:cNvCxnSpPr/>
          <p:nvPr/>
        </p:nvCxnSpPr>
        <p:spPr>
          <a:xfrm>
            <a:off x="5367045" y="1619537"/>
            <a:ext cx="4707565" cy="601365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flipV="1">
            <a:off x="5481652" y="4542032"/>
            <a:ext cx="5747180" cy="1964834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3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882246" y="45392"/>
            <a:ext cx="5820306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cxnSp>
        <p:nvCxnSpPr>
          <p:cNvPr id="48" name="Egyenes összekötő 47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28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 </a:t>
            </a:r>
            <a:r>
              <a:rPr lang="en-US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the quota offered annually by the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inistry</a:t>
            </a:r>
            <a:r>
              <a:rPr lang="en-US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responsible for education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holders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outgoing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holders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6053" r="32683"/>
          <a:stretch/>
        </p:blipFill>
        <p:spPr>
          <a:xfrm>
            <a:off x="517233" y="1800520"/>
            <a:ext cx="3696548" cy="4535626"/>
          </a:xfrm>
          <a:prstGeom prst="rect">
            <a:avLst/>
          </a:prstGeom>
        </p:spPr>
      </p:pic>
      <p:sp>
        <p:nvSpPr>
          <p:cNvPr id="15" name="Háromszög 14"/>
          <p:cNvSpPr/>
          <p:nvPr/>
        </p:nvSpPr>
        <p:spPr>
          <a:xfrm rot="5400000">
            <a:off x="4195683" y="2282608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Háromszög 15"/>
          <p:cNvSpPr/>
          <p:nvPr/>
        </p:nvSpPr>
        <p:spPr>
          <a:xfrm rot="5400000">
            <a:off x="4180537" y="3570531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5400000">
            <a:off x="4188981" y="4458872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38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882246" y="45392"/>
            <a:ext cx="5820306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cxnSp>
        <p:nvCxnSpPr>
          <p:cNvPr id="48" name="Egyenes összekötő 47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59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ceepus.info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b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i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Teacher’s</a:t>
            </a:r>
            <a:r>
              <a:rPr lang="hu-HU" i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hu-HU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6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supervising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1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ceepus.info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conference visit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teacher mobility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the only aim of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sp>
        <p:nvSpPr>
          <p:cNvPr id="15" name="Háromszög 14"/>
          <p:cNvSpPr/>
          <p:nvPr/>
        </p:nvSpPr>
        <p:spPr>
          <a:xfrm rot="5400000">
            <a:off x="4195683" y="2282608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Háromszög 15"/>
          <p:cNvSpPr/>
          <p:nvPr/>
        </p:nvSpPr>
        <p:spPr>
          <a:xfrm rot="5400000">
            <a:off x="4195683" y="3269581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5400000">
            <a:off x="4195682" y="4354032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201" r="29295" b="-1"/>
          <a:stretch/>
        </p:blipFill>
        <p:spPr>
          <a:xfrm>
            <a:off x="514441" y="1792224"/>
            <a:ext cx="3700944" cy="45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0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zis 15"/>
          <p:cNvSpPr/>
          <p:nvPr/>
        </p:nvSpPr>
        <p:spPr>
          <a:xfrm>
            <a:off x="4716599" y="3544874"/>
            <a:ext cx="2313159" cy="2313158"/>
          </a:xfrm>
          <a:prstGeom prst="ellipse">
            <a:avLst/>
          </a:prstGeom>
          <a:solidFill>
            <a:srgbClr val="DEE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500650" y="3544874"/>
            <a:ext cx="2313159" cy="2313158"/>
          </a:xfrm>
          <a:prstGeom prst="ellipse">
            <a:avLst/>
          </a:prstGeom>
          <a:solidFill>
            <a:srgbClr val="FDF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2600929" y="1723170"/>
            <a:ext cx="2313159" cy="2313158"/>
          </a:xfrm>
          <a:prstGeom prst="ellipse">
            <a:avLst/>
          </a:prstGeom>
          <a:solidFill>
            <a:srgbClr val="FEF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952" y="1410011"/>
            <a:ext cx="4082642" cy="4047748"/>
          </a:xfrm>
          <a:prstGeom prst="rect">
            <a:avLst/>
          </a:prstGeom>
        </p:spPr>
      </p:pic>
      <p:sp>
        <p:nvSpPr>
          <p:cNvPr id="42" name="Téglalap 41"/>
          <p:cNvSpPr/>
          <p:nvPr/>
        </p:nvSpPr>
        <p:spPr>
          <a:xfrm>
            <a:off x="7548566" y="0"/>
            <a:ext cx="4643434" cy="6858000"/>
          </a:xfrm>
          <a:prstGeom prst="rect">
            <a:avLst/>
          </a:prstGeom>
          <a:solidFill>
            <a:srgbClr val="DEF5FA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/>
          <p:nvPr/>
        </p:nvSpPr>
        <p:spPr>
          <a:xfrm>
            <a:off x="2762100" y="1884341"/>
            <a:ext cx="1990818" cy="1990817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/>
          <p:nvPr/>
        </p:nvSpPr>
        <p:spPr>
          <a:xfrm>
            <a:off x="640764" y="3672795"/>
            <a:ext cx="2041312" cy="2041312"/>
          </a:xfrm>
          <a:prstGeom prst="ellipse">
            <a:avLst/>
          </a:prstGeom>
          <a:solidFill>
            <a:srgbClr val="FA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51" y="1998251"/>
            <a:ext cx="1570116" cy="1589198"/>
          </a:xfrm>
          <a:prstGeom prst="rect">
            <a:avLst/>
          </a:prstGeom>
        </p:spPr>
      </p:pic>
      <p:sp>
        <p:nvSpPr>
          <p:cNvPr id="34" name="Cím 1"/>
          <p:cNvSpPr txBox="1">
            <a:spLocks/>
          </p:cNvSpPr>
          <p:nvPr/>
        </p:nvSpPr>
        <p:spPr>
          <a:xfrm>
            <a:off x="891390" y="45392"/>
            <a:ext cx="5911192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</a:t>
            </a:r>
          </a:p>
          <a:p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NETWORK?</a:t>
            </a:r>
          </a:p>
        </p:txBody>
      </p:sp>
      <p:sp>
        <p:nvSpPr>
          <p:cNvPr id="38" name="Ellipszis 37"/>
          <p:cNvSpPr/>
          <p:nvPr/>
        </p:nvSpPr>
        <p:spPr>
          <a:xfrm>
            <a:off x="4877770" y="3672795"/>
            <a:ext cx="2041312" cy="2041312"/>
          </a:xfrm>
          <a:prstGeom prst="ellipse">
            <a:avLst/>
          </a:prstGeom>
          <a:solidFill>
            <a:srgbClr val="BDC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62" y="4000033"/>
            <a:ext cx="1570116" cy="1589198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21" y="3868561"/>
            <a:ext cx="1570116" cy="1589198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85" y="3600352"/>
            <a:ext cx="1998251" cy="19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1"/>
          <p:cNvSpPr txBox="1">
            <a:spLocks/>
          </p:cNvSpPr>
          <p:nvPr/>
        </p:nvSpPr>
        <p:spPr>
          <a:xfrm>
            <a:off x="891389" y="45392"/>
            <a:ext cx="5971223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NETWORK?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6355080" y="1542031"/>
            <a:ext cx="4202476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Háromszög 41"/>
          <p:cNvSpPr/>
          <p:nvPr/>
        </p:nvSpPr>
        <p:spPr>
          <a:xfrm rot="5400000">
            <a:off x="4195683" y="1939214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6428232" y="1545996"/>
            <a:ext cx="4129324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30" y="185165"/>
            <a:ext cx="1613374" cy="1632981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4700231" y="1891046"/>
            <a:ext cx="69902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3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international,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units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faculties or departments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hu-HU" sz="20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mobilities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hu-HU" sz="20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disciplinary</a:t>
            </a:r>
            <a:endParaRPr lang="hu-HU" sz="20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hu-HU" sz="20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multidisciplinary</a:t>
            </a:r>
            <a:endParaRPr lang="hu-HU" sz="20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áromszög 18"/>
          <p:cNvSpPr/>
          <p:nvPr/>
        </p:nvSpPr>
        <p:spPr>
          <a:xfrm rot="5400000">
            <a:off x="4215127" y="2841088"/>
            <a:ext cx="492163" cy="305874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áromszög 19"/>
          <p:cNvSpPr/>
          <p:nvPr/>
        </p:nvSpPr>
        <p:spPr>
          <a:xfrm rot="5400000">
            <a:off x="4195683" y="3384022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áromszög 20"/>
          <p:cNvSpPr/>
          <p:nvPr/>
        </p:nvSpPr>
        <p:spPr>
          <a:xfrm rot="5400000">
            <a:off x="4208646" y="4279414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Háromszög 21"/>
          <p:cNvSpPr/>
          <p:nvPr/>
        </p:nvSpPr>
        <p:spPr>
          <a:xfrm rot="5400000">
            <a:off x="4195683" y="5105029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33379" r="19075" b="3452"/>
          <a:stretch/>
        </p:blipFill>
        <p:spPr>
          <a:xfrm>
            <a:off x="510189" y="1801368"/>
            <a:ext cx="3705195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gyenes összekötő 14"/>
          <p:cNvCxnSpPr/>
          <p:nvPr/>
        </p:nvCxnSpPr>
        <p:spPr>
          <a:xfrm>
            <a:off x="4436596" y="1542031"/>
            <a:ext cx="612096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6" t="12175" r="6602"/>
          <a:stretch/>
        </p:blipFill>
        <p:spPr>
          <a:xfrm>
            <a:off x="517233" y="1800520"/>
            <a:ext cx="3703783" cy="4531205"/>
          </a:xfrm>
          <a:prstGeom prst="rect">
            <a:avLst/>
          </a:prstGeom>
        </p:spPr>
      </p:pic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Cím 1"/>
          <p:cNvSpPr txBox="1">
            <a:spLocks/>
          </p:cNvSpPr>
          <p:nvPr/>
        </p:nvSpPr>
        <p:spPr>
          <a:xfrm>
            <a:off x="891390" y="45392"/>
            <a:ext cx="5301591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abroad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000" i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i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i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Records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ECTS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credit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English/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Háromszög 42"/>
          <p:cNvSpPr/>
          <p:nvPr/>
        </p:nvSpPr>
        <p:spPr>
          <a:xfrm rot="5400000">
            <a:off x="4179316" y="2860201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30" y="185165"/>
            <a:ext cx="1613374" cy="1632981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/>
        </p:nvCxnSpPr>
        <p:spPr>
          <a:xfrm>
            <a:off x="4436596" y="1545996"/>
            <a:ext cx="612096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áromszög 18"/>
          <p:cNvSpPr/>
          <p:nvPr/>
        </p:nvSpPr>
        <p:spPr>
          <a:xfrm rot="5400000">
            <a:off x="4179316" y="3953459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áromszög 19"/>
          <p:cNvSpPr/>
          <p:nvPr/>
        </p:nvSpPr>
        <p:spPr>
          <a:xfrm rot="5400000">
            <a:off x="4170180" y="4504439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68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774</Words>
  <Application>Microsoft Office PowerPoint</Application>
  <PresentationFormat>Szélesvásznú</PresentationFormat>
  <Paragraphs>125</Paragraphs>
  <Slides>12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Office-téma</vt:lpstr>
      <vt:lpstr>CEEPUS CENTRAL EUROPEAN EXCHANGE PROGRAM FOR UNIVERSITY STUDIES  Scholarship for students and teachers  in Central Europe or in the Western Balkans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MUNDI</dc:title>
  <dc:creator>Tóth Bianka</dc:creator>
  <cp:lastModifiedBy>Nagy Tímea</cp:lastModifiedBy>
  <cp:revision>484</cp:revision>
  <dcterms:created xsi:type="dcterms:W3CDTF">2019-08-08T08:36:38Z</dcterms:created>
  <dcterms:modified xsi:type="dcterms:W3CDTF">2025-04-16T07:21:31Z</dcterms:modified>
</cp:coreProperties>
</file>