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83" r:id="rId2"/>
    <p:sldId id="259" r:id="rId3"/>
    <p:sldId id="260" r:id="rId4"/>
    <p:sldId id="261" r:id="rId5"/>
    <p:sldId id="263" r:id="rId6"/>
    <p:sldId id="264" r:id="rId7"/>
    <p:sldId id="265" r:id="rId8"/>
    <p:sldId id="284" r:id="rId9"/>
    <p:sldId id="285" r:id="rId10"/>
    <p:sldId id="262" r:id="rId11"/>
    <p:sldId id="266" r:id="rId12"/>
    <p:sldId id="282" r:id="rId13"/>
    <p:sldId id="286" r:id="rId14"/>
    <p:sldId id="272" r:id="rId15"/>
    <p:sldId id="287" r:id="rId16"/>
    <p:sldId id="274" r:id="rId17"/>
    <p:sldId id="288" r:id="rId18"/>
    <p:sldId id="275" r:id="rId19"/>
    <p:sldId id="289" r:id="rId20"/>
    <p:sldId id="276" r:id="rId21"/>
    <p:sldId id="290" r:id="rId22"/>
    <p:sldId id="277" r:id="rId23"/>
    <p:sldId id="291" r:id="rId24"/>
    <p:sldId id="278" r:id="rId25"/>
    <p:sldId id="292" r:id="rId26"/>
    <p:sldId id="279" r:id="rId27"/>
    <p:sldId id="280" r:id="rId28"/>
    <p:sldId id="29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93964B5-13E6-4AF4-8F2C-8C12BB0BB91A}">
          <p14:sldIdLst>
            <p14:sldId id="283"/>
            <p14:sldId id="259"/>
            <p14:sldId id="260"/>
            <p14:sldId id="261"/>
            <p14:sldId id="263"/>
            <p14:sldId id="264"/>
            <p14:sldId id="265"/>
            <p14:sldId id="284"/>
            <p14:sldId id="285"/>
            <p14:sldId id="262"/>
            <p14:sldId id="266"/>
            <p14:sldId id="282"/>
            <p14:sldId id="286"/>
            <p14:sldId id="272"/>
            <p14:sldId id="287"/>
            <p14:sldId id="274"/>
            <p14:sldId id="288"/>
            <p14:sldId id="275"/>
            <p14:sldId id="289"/>
            <p14:sldId id="276"/>
            <p14:sldId id="290"/>
            <p14:sldId id="277"/>
            <p14:sldId id="291"/>
            <p14:sldId id="278"/>
            <p14:sldId id="292"/>
            <p14:sldId id="279"/>
            <p14:sldId id="280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4" autoAdjust="0"/>
    <p:restoredTop sz="94660"/>
  </p:normalViewPr>
  <p:slideViewPr>
    <p:cSldViewPr snapToGrid="0">
      <p:cViewPr varScale="1">
        <p:scale>
          <a:sx n="57" d="100"/>
          <a:sy n="57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FDF85-5986-4F88-BC6B-A5EADCC6C0BD}" type="datetimeFigureOut">
              <a:rPr lang="hu-HU" smtClean="0"/>
              <a:t>2023. 04. 27.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4DFC5-C17D-454B-8D4D-D127D2D92A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96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D5F5DB8-693E-4205-84D3-288810876DBF}" type="slidenum">
              <a:rPr lang="hu-HU" altLang="hu-H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25</a:t>
            </a:fld>
            <a:endParaRPr lang="hu-HU" altLang="hu-H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0936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Kompetencia nap – BTK – 2023.04.21.</a:t>
            </a:r>
            <a:r>
              <a:rPr lang="hu-HU" dirty="0"/>
              <a:t/>
            </a:r>
            <a:br>
              <a:rPr lang="hu-HU" dirty="0"/>
            </a:br>
            <a:r>
              <a:rPr lang="hu-HU" sz="4900" b="1" dirty="0"/>
              <a:t>Minőség és </a:t>
            </a:r>
            <a:r>
              <a:rPr lang="hu-HU" sz="4900" b="1" dirty="0" smtClean="0"/>
              <a:t>minőségbiztosítás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….avagy, hogyan gondolkodom én….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Hosszú történet: sör és hadiipar</a:t>
            </a:r>
          </a:p>
          <a:p>
            <a:endParaRPr lang="hu-HU" dirty="0"/>
          </a:p>
          <a:p>
            <a:r>
              <a:rPr lang="hu-HU" dirty="0" smtClean="0"/>
              <a:t>Szabványosítás: ESG 2015</a:t>
            </a:r>
          </a:p>
          <a:p>
            <a:r>
              <a:rPr lang="hu-HU" dirty="0" smtClean="0"/>
              <a:t>MAB: hivatalból szolgáltató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126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</a:t>
            </a:r>
            <a:r>
              <a:rPr lang="hu-HU" altLang="hu-HU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politika – ismerjük?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77333" y="1299411"/>
            <a:ext cx="9557529" cy="53580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Küldetésnyilatkozat</a:t>
            </a:r>
            <a:r>
              <a:rPr lang="hu-HU" dirty="0" smtClean="0"/>
              <a:t>:</a:t>
            </a:r>
          </a:p>
          <a:p>
            <a:pPr marL="0" indent="0" algn="ctr">
              <a:buNone/>
            </a:pPr>
            <a:r>
              <a:rPr lang="hu-HU" sz="1800" dirty="0" smtClean="0"/>
              <a:t>magyar </a:t>
            </a:r>
            <a:r>
              <a:rPr lang="hu-HU" sz="1800" dirty="0"/>
              <a:t>– katolikus – </a:t>
            </a:r>
            <a:r>
              <a:rPr lang="hu-HU" sz="1800" dirty="0" smtClean="0"/>
              <a:t>egyetem</a:t>
            </a:r>
          </a:p>
          <a:p>
            <a:pPr marL="0" indent="0" algn="ctr">
              <a:buNone/>
            </a:pPr>
            <a:r>
              <a:rPr lang="hu-HU" dirty="0" smtClean="0"/>
              <a:t>(Dr</a:t>
            </a:r>
            <a:r>
              <a:rPr lang="hu-HU" dirty="0"/>
              <a:t>. </a:t>
            </a:r>
            <a:r>
              <a:rPr lang="hu-HU" dirty="0" err="1"/>
              <a:t>Kuminetz</a:t>
            </a:r>
            <a:r>
              <a:rPr lang="hu-HU" dirty="0"/>
              <a:t> Géza: A tudományos élet és a személyiségfejlesztés sajátos fellegvára a katolikus </a:t>
            </a:r>
            <a:r>
              <a:rPr lang="hu-HU" dirty="0" smtClean="0"/>
              <a:t>egyetem)</a:t>
            </a:r>
            <a:endParaRPr lang="hu-HU" sz="1800" dirty="0" smtClean="0"/>
          </a:p>
          <a:p>
            <a:r>
              <a:rPr lang="hu-HU" sz="1800" dirty="0" smtClean="0">
                <a:solidFill>
                  <a:schemeClr val="accent2">
                    <a:lumMod val="75000"/>
                  </a:schemeClr>
                </a:solidFill>
              </a:rPr>
              <a:t>Minőségpolitika</a:t>
            </a:r>
            <a:r>
              <a:rPr lang="hu-HU" sz="1800" dirty="0" smtClean="0"/>
              <a:t>:</a:t>
            </a:r>
          </a:p>
          <a:p>
            <a:pPr marL="0" indent="0" algn="ctr">
              <a:buNone/>
            </a:pPr>
            <a:r>
              <a:rPr lang="hu-HU" dirty="0" smtClean="0"/>
              <a:t>Kiválóság megvalósítása örökérvényű értékek mentén</a:t>
            </a:r>
          </a:p>
          <a:p>
            <a:pPr marL="0" indent="0" algn="ctr">
              <a:buNone/>
            </a:pPr>
            <a:r>
              <a:rPr lang="hu-HU" dirty="0" smtClean="0"/>
              <a:t>Az egyetemi/akadémiai szférában vezető szerep az ember és a társadalom szolgálatában</a:t>
            </a:r>
          </a:p>
          <a:p>
            <a:pPr marL="0" indent="0" algn="ctr">
              <a:buNone/>
            </a:pPr>
            <a:r>
              <a:rPr lang="hu-HU" dirty="0" smtClean="0"/>
              <a:t>Versengés helyett belső </a:t>
            </a:r>
            <a:r>
              <a:rPr lang="hu-HU" dirty="0"/>
              <a:t>erkölcsi és szakmai eltökéltség és </a:t>
            </a:r>
            <a:r>
              <a:rPr lang="hu-HU" dirty="0" smtClean="0"/>
              <a:t>hivatástudat</a:t>
            </a:r>
          </a:p>
          <a:p>
            <a:pPr marL="0" indent="0" algn="ctr">
              <a:buNone/>
            </a:pPr>
            <a:r>
              <a:rPr lang="hu-HU" dirty="0" smtClean="0"/>
              <a:t>Minőségi </a:t>
            </a:r>
            <a:r>
              <a:rPr lang="hu-HU" dirty="0"/>
              <a:t>tanulási környezet </a:t>
            </a:r>
            <a:r>
              <a:rPr lang="hu-HU" dirty="0" smtClean="0"/>
              <a:t>biztosítása =&gt; hallgatói kiteljesedés</a:t>
            </a:r>
          </a:p>
          <a:p>
            <a:pPr marL="0" indent="0" algn="ctr">
              <a:buNone/>
            </a:pPr>
            <a:r>
              <a:rPr lang="hu-HU" dirty="0" smtClean="0"/>
              <a:t>Minőségi </a:t>
            </a:r>
            <a:r>
              <a:rPr lang="hu-HU" dirty="0"/>
              <a:t>munkakörnyezet, kiterjedt tudományos együttműködések és keresztény szervezeti kultúra </a:t>
            </a:r>
            <a:r>
              <a:rPr lang="hu-HU" dirty="0" smtClean="0"/>
              <a:t>=&gt; oktatói, kutatói, munkatársi kiteljesedés</a:t>
            </a:r>
          </a:p>
          <a:p>
            <a:pPr marL="0" indent="0" algn="ctr">
              <a:buNone/>
            </a:pPr>
            <a:r>
              <a:rPr lang="hu-HU" dirty="0" smtClean="0"/>
              <a:t>Hatékony </a:t>
            </a:r>
            <a:r>
              <a:rPr lang="hu-HU" dirty="0"/>
              <a:t>és előremutató, katolikus szellemiségű intézményi </a:t>
            </a:r>
            <a:r>
              <a:rPr lang="hu-HU" dirty="0" smtClean="0"/>
              <a:t>teljesítmény, </a:t>
            </a:r>
            <a:r>
              <a:rPr lang="hu-HU" dirty="0"/>
              <a:t>élet- és munkaképes hallgatók </a:t>
            </a:r>
            <a:r>
              <a:rPr lang="hu-HU" dirty="0" smtClean="0"/>
              <a:t>kibocsátása, </a:t>
            </a:r>
            <a:r>
              <a:rPr lang="hu-HU" dirty="0"/>
              <a:t>az egész életen át tartó tanulás </a:t>
            </a:r>
            <a:r>
              <a:rPr lang="hu-HU" dirty="0" smtClean="0"/>
              <a:t>katalizálása </a:t>
            </a:r>
            <a:r>
              <a:rPr lang="hu-HU" dirty="0"/>
              <a:t>és partneri együttműködések </a:t>
            </a:r>
            <a:r>
              <a:rPr lang="hu-HU" dirty="0" smtClean="0"/>
              <a:t>=&gt; a társadalom és a gazdasági fejlődés szolgálata.</a:t>
            </a:r>
          </a:p>
          <a:p>
            <a:pPr marL="0" indent="0" algn="ctr">
              <a:buNone/>
            </a:pPr>
            <a:r>
              <a:rPr lang="hu-HU" dirty="0" smtClean="0"/>
              <a:t>A fenti célok elérése érdekében működteti az Egyetem a minőségbiztosítási rendszerét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Összehangoltan működteti a humánerőforrás-menedzsmenttel és a stratégiai menedzsmenttel.</a:t>
            </a:r>
          </a:p>
          <a:p>
            <a:pPr marL="0" indent="0" algn="ctr">
              <a:buNone/>
            </a:pPr>
            <a:r>
              <a:rPr lang="hu-HU" dirty="0" smtClean="0"/>
              <a:t>Munkatársak és vezetők elkötelezettsége.</a:t>
            </a:r>
          </a:p>
          <a:p>
            <a:endParaRPr lang="hu-HU" sz="1800" dirty="0"/>
          </a:p>
          <a:p>
            <a:pPr marL="457200" lvl="1" indent="0" algn="ctr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7954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politika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556084"/>
            <a:ext cx="9252729" cy="5005137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Minőségbiztosítási szabályzat</a:t>
            </a:r>
          </a:p>
          <a:p>
            <a:pPr marL="457200" lvl="1" indent="0">
              <a:buNone/>
            </a:pPr>
            <a:r>
              <a:rPr lang="hu-HU" sz="1800" dirty="0" smtClean="0"/>
              <a:t>- a minőségbiztosítási rendszer célja</a:t>
            </a:r>
            <a:endParaRPr lang="hu-HU" sz="1800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/>
              <a:t>kapcsolódás</a:t>
            </a:r>
            <a:r>
              <a:rPr lang="hu-HU" dirty="0" smtClean="0"/>
              <a:t> a MAB, az ENQA és az AVEPRO rendszereihez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hatály</a:t>
            </a:r>
          </a:p>
          <a:p>
            <a:pPr marL="0" indent="0">
              <a:buNone/>
            </a:pPr>
            <a:r>
              <a:rPr lang="hu-HU" dirty="0" smtClean="0"/>
              <a:t>	- hatáskörök meghatározása </a:t>
            </a:r>
            <a:br>
              <a:rPr lang="hu-HU" dirty="0" smtClean="0"/>
            </a:br>
            <a:r>
              <a:rPr lang="hu-HU" dirty="0" smtClean="0"/>
              <a:t>		(Egyetemi Tanács, rektor, EMBB, MBJO, kari/doktori </a:t>
            </a:r>
            <a:r>
              <a:rPr lang="hu-HU" dirty="0" err="1" smtClean="0"/>
              <a:t>képzésbeli</a:t>
            </a:r>
            <a:r>
              <a:rPr lang="hu-HU" dirty="0" smtClean="0"/>
              <a:t> </a:t>
            </a:r>
            <a:r>
              <a:rPr lang="hu-HU" dirty="0" err="1" smtClean="0"/>
              <a:t>minőségbizt</a:t>
            </a:r>
            <a:r>
              <a:rPr lang="hu-HU" dirty="0" smtClean="0"/>
              <a:t>.)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rendszerfelépítés (minőségpolitika, minőségfejlesztési program – minőségcélok,</a:t>
            </a:r>
            <a:br>
              <a:rPr lang="hu-HU" dirty="0" smtClean="0"/>
            </a:br>
            <a:r>
              <a:rPr lang="hu-HU" dirty="0" smtClean="0"/>
              <a:t>		mutatórendszer, felmérések, belső vizsgálati rendszer, önértékelés)</a:t>
            </a:r>
          </a:p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Minőségfejlesztési program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	- rektori ciklusra vonatkozóan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smtClean="0">
                <a:solidFill>
                  <a:schemeClr val="tx1"/>
                </a:solidFill>
              </a:rPr>
              <a:t>- az ESG fejezetei szerint épül fel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smtClean="0">
                <a:solidFill>
                  <a:schemeClr val="tx1"/>
                </a:solidFill>
              </a:rPr>
              <a:t>- standard, mit tűz ki általánosan az intézmény a standard vonatkozásában,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		mik a fő célok a ciklusra vonatkozóan, konkrét célkitűzések a ciklusra,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		felelős, résztvevők, határidő, indikátorok megjelölésével</a:t>
            </a:r>
          </a:p>
        </p:txBody>
      </p:sp>
    </p:spTree>
    <p:extLst>
      <p:ext uri="{BB962C8B-B14F-4D97-AF65-F5344CB8AC3E}">
        <p14:creationId xmlns:p14="http://schemas.microsoft.com/office/powerpoint/2010/main" val="17160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24" t="27499" r="23956" b="13025"/>
          <a:stretch/>
        </p:blipFill>
        <p:spPr>
          <a:xfrm>
            <a:off x="893137" y="119340"/>
            <a:ext cx="10377376" cy="67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99513" cy="1143000"/>
          </a:xfrm>
        </p:spPr>
        <p:txBody>
          <a:bodyPr/>
          <a:lstStyle/>
          <a:p>
            <a:pPr eaLnBrk="1"/>
            <a:r>
              <a:rPr lang="hu-HU" altLang="hu-HU" sz="360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Az ESG 2015</a:t>
            </a:r>
            <a:endParaRPr lang="hu-HU" altLang="hu-HU" sz="3600" smtClean="0"/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625475" y="1628775"/>
            <a:ext cx="8797925" cy="4632325"/>
          </a:xfrm>
        </p:spPr>
        <p:txBody>
          <a:bodyPr>
            <a:normAutofit fontScale="70000" lnSpcReduction="20000"/>
          </a:bodyPr>
          <a:lstStyle/>
          <a:p>
            <a:pPr marL="0" indent="0" eaLnBrk="1"/>
            <a:r>
              <a:rPr lang="hu-HU" altLang="hu-HU" sz="2400" b="1" dirty="0" smtClean="0"/>
              <a:t>ESG 1.2 A képzési programok kialakítása és jóváhagyása</a:t>
            </a:r>
          </a:p>
          <a:p>
            <a:pPr marL="0" indent="0" eaLnBrk="1"/>
            <a:r>
              <a:rPr lang="hu-HU" altLang="hu-HU" sz="2400" dirty="0" smtClean="0"/>
              <a:t>Standard: </a:t>
            </a:r>
          </a:p>
          <a:p>
            <a:pPr marL="0" indent="0" eaLnBrk="1"/>
            <a:r>
              <a:rPr lang="hu-HU" altLang="hu-HU" sz="2400" dirty="0" smtClean="0"/>
              <a:t>Az intézmények rendelkezzenek folyamatokkal képzési programjaik kialakítására és jóváhagyására. A képzési programokat úgy kell kialakítani, hogy elérjék kitűzött céljaikat, beleértve az elvárt tanulási eredményeket. A program révén megszerezhető képesítés legyen világosan meghatározott és közölt, utalással a nemzeti képesítési keretrendszer megfelelő szintjére, s ennek révén az Európai Felsőoktatási Térség képesítési keretrendszerére.</a:t>
            </a:r>
          </a:p>
          <a:p>
            <a:pPr marL="0" indent="0"/>
            <a:r>
              <a:rPr lang="hu-HU" altLang="hu-HU" sz="2400" b="1" dirty="0"/>
              <a:t>ESG 1.9 A képzési programok folyamatos figyelemmel kísérése és rendszeres értékelése </a:t>
            </a:r>
          </a:p>
          <a:p>
            <a:pPr marL="0" indent="0"/>
            <a:r>
              <a:rPr lang="hu-HU" altLang="hu-HU" sz="2400" dirty="0"/>
              <a:t>Standard: </a:t>
            </a:r>
          </a:p>
          <a:p>
            <a:pPr marL="0" indent="0"/>
            <a:r>
              <a:rPr lang="hu-HU" altLang="hu-HU" sz="2400" dirty="0"/>
              <a:t>Az intézmények folyamatosan kísérjék figyelemmel és rendszeres időközönként tekintsék át képzési programjaikat, biztosítandó, hogy azok elérjék kitűzött céljaikat, illetve megfeleljenek a hallgatók és a társadalom igényeinek. Ezen értékelések eredményezzék a programok folyamatos javulását. Az ennek folytán tervezett vagy megtett intézkedéseket minden érdekelt felé közölni kell.</a:t>
            </a:r>
          </a:p>
          <a:p>
            <a:pPr marL="0" indent="0" eaLnBrk="1"/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04676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00050" lvl="1" indent="0" defTabSz="352425">
              <a:tabLst/>
            </a:pPr>
            <a:r>
              <a:rPr lang="hu-HU" altLang="hu-HU" sz="2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ESG 1.2 és 1.9 A képzési programok kialakítása és jóváhagyása; folyamatos figyelemmel kísérése és rendszeres értékelése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képzési terv kidolgozása ki(k)</a:t>
            </a:r>
            <a:r>
              <a:rPr lang="hu-HU" dirty="0" err="1" smtClean="0"/>
              <a:t>nek</a:t>
            </a:r>
            <a:r>
              <a:rPr lang="hu-HU" dirty="0" smtClean="0"/>
              <a:t> a feladata (szakfelelősök!!!)</a:t>
            </a:r>
          </a:p>
          <a:p>
            <a:r>
              <a:rPr lang="hu-HU" dirty="0" smtClean="0"/>
              <a:t>Bevonásra kerülnek-e valamilyen formában a hallgatók, külső érdekeltek (mit, hogyan, hány órában?)</a:t>
            </a:r>
          </a:p>
          <a:p>
            <a:r>
              <a:rPr lang="hu-HU" dirty="0" smtClean="0"/>
              <a:t>Jóváhagyási folyamat</a:t>
            </a:r>
          </a:p>
          <a:p>
            <a:r>
              <a:rPr lang="hu-HU" dirty="0" smtClean="0"/>
              <a:t>Kihirdetés, hozzáférhetőség, felmenő rendszer</a:t>
            </a:r>
          </a:p>
          <a:p>
            <a:r>
              <a:rPr lang="hu-HU" dirty="0" smtClean="0"/>
              <a:t>Képzési terv, azon belül a programok, témakiírások koherenciája</a:t>
            </a:r>
          </a:p>
          <a:p>
            <a:r>
              <a:rPr lang="hu-HU" dirty="0" smtClean="0"/>
              <a:t>Nyomon követés, felülvizsgálat rendszeressége</a:t>
            </a:r>
          </a:p>
          <a:p>
            <a:r>
              <a:rPr lang="hu-HU" dirty="0" smtClean="0"/>
              <a:t>Milyen indikátorok alapján történik</a:t>
            </a:r>
          </a:p>
          <a:p>
            <a:r>
              <a:rPr lang="hu-HU" dirty="0" smtClean="0"/>
              <a:t>Értékelték-e már a 2016-ban bevezetett új rendszer hatásait</a:t>
            </a:r>
          </a:p>
        </p:txBody>
      </p:sp>
    </p:spTree>
    <p:extLst>
      <p:ext uri="{BB962C8B-B14F-4D97-AF65-F5344CB8AC3E}">
        <p14:creationId xmlns:p14="http://schemas.microsoft.com/office/powerpoint/2010/main" val="42592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99513" cy="1143000"/>
          </a:xfrm>
        </p:spPr>
        <p:txBody>
          <a:bodyPr/>
          <a:lstStyle/>
          <a:p>
            <a:pPr eaLnBrk="1"/>
            <a:r>
              <a:rPr lang="hu-HU" altLang="hu-HU" sz="360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Az ESG 2015</a:t>
            </a:r>
            <a:endParaRPr lang="hu-HU" altLang="hu-HU" sz="3600" smtClean="0"/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>
          <a:xfrm>
            <a:off x="625475" y="1628775"/>
            <a:ext cx="8797925" cy="4632325"/>
          </a:xfrm>
        </p:spPr>
        <p:txBody>
          <a:bodyPr/>
          <a:lstStyle/>
          <a:p>
            <a:pPr marL="0" indent="0" eaLnBrk="1"/>
            <a:r>
              <a:rPr lang="hu-HU" altLang="hu-HU" sz="2400" smtClean="0"/>
              <a:t>ESG 1.3 Hallgatóközpontú tanulás, tanítás és értékelés</a:t>
            </a:r>
          </a:p>
          <a:p>
            <a:pPr marL="0" indent="0" eaLnBrk="1"/>
            <a:r>
              <a:rPr lang="hu-HU" altLang="hu-HU" sz="2400" smtClean="0"/>
              <a:t>Standard:</a:t>
            </a:r>
          </a:p>
          <a:p>
            <a:pPr marL="0" indent="0" eaLnBrk="1"/>
            <a:r>
              <a:rPr lang="hu-HU" altLang="hu-HU" sz="2400" smtClean="0"/>
              <a:t>Az intézmények biztosítsák képzési programjaik olyan megvalósítását, amely aktív szerepre ösztönzi a hallgatókat a tanulási folyamat létrehozásában. A hallgatók értékelése tükrözze ezt a megközelítést.</a:t>
            </a:r>
          </a:p>
        </p:txBody>
      </p:sp>
    </p:spTree>
    <p:extLst>
      <p:ext uri="{BB962C8B-B14F-4D97-AF65-F5344CB8AC3E}">
        <p14:creationId xmlns:p14="http://schemas.microsoft.com/office/powerpoint/2010/main" val="353542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00050" lvl="1" indent="0" defTabSz="352425">
              <a:buClrTx/>
              <a:buSzTx/>
              <a:buFontTx/>
              <a:buNone/>
              <a:tabLst/>
            </a:pPr>
            <a:r>
              <a:rPr lang="hu-HU" altLang="hu-HU" sz="32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ESG 1.3 Hallgatóközpontú tanulás, tanítás és értékelés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Elérhetők-e és egyértelműek a tanulmányi követelmények (tematika, hiányzás!)</a:t>
            </a:r>
          </a:p>
          <a:p>
            <a:r>
              <a:rPr lang="hu-HU" dirty="0" smtClean="0"/>
              <a:t>Felmenő rendszer betartása</a:t>
            </a:r>
          </a:p>
          <a:p>
            <a:r>
              <a:rPr lang="hu-HU" dirty="0" smtClean="0"/>
              <a:t>Az értékelésben megjelenik-e a kompetenciák mérése (képes-e? a tudás kevés)</a:t>
            </a:r>
          </a:p>
          <a:p>
            <a:r>
              <a:rPr lang="hu-HU" dirty="0" smtClean="0"/>
              <a:t>Hallgatói beszámolók rendszere</a:t>
            </a:r>
          </a:p>
          <a:p>
            <a:r>
              <a:rPr lang="hu-HU" dirty="0" smtClean="0"/>
              <a:t>Oktatók rendelkezésre állása</a:t>
            </a:r>
          </a:p>
          <a:p>
            <a:r>
              <a:rPr lang="hu-HU" dirty="0" smtClean="0"/>
              <a:t>Hallgatói képviselet</a:t>
            </a:r>
          </a:p>
          <a:p>
            <a:r>
              <a:rPr lang="hu-HU" dirty="0" smtClean="0"/>
              <a:t>Hallgatói visszajelzések gyűjtése, mérések (OMHV)</a:t>
            </a:r>
          </a:p>
          <a:p>
            <a:r>
              <a:rPr lang="hu-HU" dirty="0" smtClean="0"/>
              <a:t>Hallgatói jogorvoslat</a:t>
            </a:r>
          </a:p>
        </p:txBody>
      </p:sp>
    </p:spTree>
    <p:extLst>
      <p:ext uri="{BB962C8B-B14F-4D97-AF65-F5344CB8AC3E}">
        <p14:creationId xmlns:p14="http://schemas.microsoft.com/office/powerpoint/2010/main" val="195825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99513" cy="1143000"/>
          </a:xfrm>
        </p:spPr>
        <p:txBody>
          <a:bodyPr/>
          <a:lstStyle/>
          <a:p>
            <a:pPr eaLnBrk="1"/>
            <a:r>
              <a:rPr lang="hu-HU" altLang="hu-HU" sz="360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Az ESG 2015</a:t>
            </a:r>
            <a:endParaRPr lang="hu-HU" altLang="hu-HU" sz="3600" smtClean="0"/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625475" y="1628775"/>
            <a:ext cx="8797925" cy="4632325"/>
          </a:xfrm>
        </p:spPr>
        <p:txBody>
          <a:bodyPr/>
          <a:lstStyle/>
          <a:p>
            <a:pPr marL="0" indent="0" eaLnBrk="1"/>
            <a:r>
              <a:rPr lang="hu-HU" altLang="hu-HU" sz="2400" smtClean="0"/>
              <a:t>ESG 1.4 A hallgatók felvétele, előrehaladása, tanulmányaik elismerése és a képesítés odaítélése</a:t>
            </a:r>
          </a:p>
          <a:p>
            <a:pPr marL="0" indent="0" eaLnBrk="1"/>
            <a:r>
              <a:rPr lang="hu-HU" altLang="hu-HU" sz="2400" smtClean="0"/>
              <a:t>Standard: </a:t>
            </a:r>
          </a:p>
          <a:p>
            <a:pPr marL="0" indent="0" eaLnBrk="1"/>
            <a:r>
              <a:rPr lang="hu-HU" altLang="hu-HU" sz="2400" smtClean="0"/>
              <a:t>Az intézmények következetesen alkalmazzák a teljes hallgatói életciklust lefedő, előzetesen meghatározott és közzétett szabályzataikat, például a hallgatók felvétele, előrehaladása, tanulmányaik elismerése és a képesítés odaítélése tekintetében.</a:t>
            </a:r>
          </a:p>
        </p:txBody>
      </p:sp>
    </p:spTree>
    <p:extLst>
      <p:ext uri="{BB962C8B-B14F-4D97-AF65-F5344CB8AC3E}">
        <p14:creationId xmlns:p14="http://schemas.microsoft.com/office/powerpoint/2010/main" val="28174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80674"/>
          </a:xfrm>
        </p:spPr>
        <p:txBody>
          <a:bodyPr>
            <a:noAutofit/>
          </a:bodyPr>
          <a:lstStyle/>
          <a:p>
            <a:pPr marL="400050" lvl="1" indent="0" defTabSz="352425">
              <a:buClrTx/>
              <a:buSzTx/>
              <a:buFontTx/>
              <a:buNone/>
              <a:tabLst/>
            </a:pPr>
            <a:r>
              <a:rPr lang="hu-HU" altLang="hu-HU" sz="32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ESG 1.4 A hallgatók felvétele, előrehaladása, tanulmányaik elismerése és a képesítés odaítélése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390275"/>
            <a:ext cx="8596668" cy="3651088"/>
          </a:xfrm>
        </p:spPr>
        <p:txBody>
          <a:bodyPr/>
          <a:lstStyle/>
          <a:p>
            <a:r>
              <a:rPr lang="hu-HU" dirty="0" smtClean="0"/>
              <a:t>Felvételi szabályok (bemeneti mérés, van-e követelmény?)</a:t>
            </a:r>
          </a:p>
          <a:p>
            <a:r>
              <a:rPr lang="hu-HU" dirty="0" smtClean="0"/>
              <a:t>Egyéni felkészülés (kontaktóra, frontális, on-line, egyéni, egy hallgatós tárgy…)</a:t>
            </a:r>
          </a:p>
          <a:p>
            <a:r>
              <a:rPr lang="hu-HU" dirty="0" smtClean="0"/>
              <a:t>Kreditelismerés (mobilitási ablak)</a:t>
            </a:r>
          </a:p>
          <a:p>
            <a:r>
              <a:rPr lang="hu-HU" dirty="0" smtClean="0"/>
              <a:t>Neptun-rendszer használata</a:t>
            </a:r>
          </a:p>
          <a:p>
            <a:r>
              <a:rPr lang="hu-HU" dirty="0" smtClean="0"/>
              <a:t>Tanulmányok nyomon követése</a:t>
            </a:r>
          </a:p>
          <a:p>
            <a:r>
              <a:rPr lang="hu-HU" dirty="0" smtClean="0"/>
              <a:t>Fokozatszerzési eljárás (garancia arra, hogy írni is fog… chat </a:t>
            </a:r>
            <a:r>
              <a:rPr lang="hu-HU" dirty="0" err="1" smtClean="0"/>
              <a:t>gpt</a:t>
            </a:r>
            <a:r>
              <a:rPr lang="hu-HU" dirty="0" smtClean="0"/>
              <a:t> :)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368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99513" cy="1143000"/>
          </a:xfrm>
        </p:spPr>
        <p:txBody>
          <a:bodyPr/>
          <a:lstStyle/>
          <a:p>
            <a:pPr eaLnBrk="1"/>
            <a:r>
              <a:rPr lang="hu-HU" altLang="hu-HU" sz="360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Az ESG 2015</a:t>
            </a:r>
            <a:endParaRPr lang="hu-HU" altLang="hu-HU" sz="3600" smtClean="0"/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625475" y="1628775"/>
            <a:ext cx="8797925" cy="4632325"/>
          </a:xfrm>
        </p:spPr>
        <p:txBody>
          <a:bodyPr/>
          <a:lstStyle/>
          <a:p>
            <a:pPr marL="0" indent="0" eaLnBrk="1"/>
            <a:r>
              <a:rPr lang="hu-HU" altLang="hu-HU" sz="2400" smtClean="0"/>
              <a:t>ESG 1.5 Oktatók </a:t>
            </a:r>
          </a:p>
          <a:p>
            <a:pPr marL="0" indent="0" eaLnBrk="1"/>
            <a:r>
              <a:rPr lang="hu-HU" altLang="hu-HU" sz="2400" smtClean="0"/>
              <a:t>Standard: </a:t>
            </a:r>
          </a:p>
          <a:p>
            <a:pPr marL="0" indent="0" eaLnBrk="1"/>
            <a:r>
              <a:rPr lang="hu-HU" altLang="hu-HU" sz="2400" smtClean="0"/>
              <a:t>Az intézmények biztosítsák, hogy oktatóik megfelelő kompetenciával rendelkezzenek. Alkalmazzanak méltányos és átlátható eljárásokat oktatóik toborzására és továbbképzésére.</a:t>
            </a:r>
          </a:p>
        </p:txBody>
      </p:sp>
    </p:spTree>
    <p:extLst>
      <p:ext uri="{BB962C8B-B14F-4D97-AF65-F5344CB8AC3E}">
        <p14:creationId xmlns:p14="http://schemas.microsoft.com/office/powerpoint/2010/main" val="422443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89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</a:t>
            </a:r>
            <a:r>
              <a:rPr lang="hu-HU" altLang="hu-HU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641643"/>
            <a:ext cx="9541487" cy="4197684"/>
          </a:xfrm>
        </p:spPr>
        <p:txBody>
          <a:bodyPr>
            <a:noAutofit/>
          </a:bodyPr>
          <a:lstStyle/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Minőségbiztosítás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szempontjából a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teljes rendszerre 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kiterjedő, egyértelműen azonosítható szabályozást, valamint személyi/szervezeti hátteret keresnek</a:t>
            </a:r>
          </a:p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minőségirányítási rendszerben megjelenik-e a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PDCA-elv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Tényleges megvalósulás?</a:t>
            </a:r>
          </a:p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minőségbiztosítási tervhez kapcsolódnak-e konkrét, mérhető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minőségcélok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IFT vagy más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stratégia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dokumentum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kapcsolata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minőségbiztosítási tervvel</a:t>
            </a:r>
          </a:p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Folytatnak-e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OMHV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-t, hallgatói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elégedettségmérés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t? Van-e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visszacsatolás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Minőségpolitika és a Minőségfejlesztési program alapul veszi-e az 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-t?</a:t>
            </a:r>
          </a:p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Hallgatók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bevonása (tantervek)</a:t>
            </a:r>
          </a:p>
          <a:p>
            <a:pPr marL="176213" indent="-176213">
              <a:lnSpc>
                <a:spcPct val="114000"/>
              </a:lnSpc>
              <a:buFontTx/>
              <a:buChar char="-"/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u-HU" sz="2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ülső érdekeltek </a:t>
            </a:r>
            <a:r>
              <a:rPr lang="hu-HU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bevonása (tantervek)</a:t>
            </a:r>
          </a:p>
          <a:p>
            <a:pPr marL="176213" indent="-176213">
              <a:buFontTx/>
              <a:buChar char="-"/>
            </a:pPr>
            <a:endParaRPr lang="hu-HU" sz="2000" b="1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189"/>
          </a:xfrm>
        </p:spPr>
        <p:txBody>
          <a:bodyPr>
            <a:noAutofit/>
          </a:bodyPr>
          <a:lstStyle/>
          <a:p>
            <a:pPr marL="400050" lvl="1" indent="0" defTabSz="352425">
              <a:buClrTx/>
              <a:buSzTx/>
              <a:buFontTx/>
              <a:buNone/>
              <a:tabLst/>
            </a:pPr>
            <a:r>
              <a:rPr lang="hu-HU" altLang="hu-HU" sz="32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ESG 1.5 Oktatók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04211"/>
            <a:ext cx="8596668" cy="4437152"/>
          </a:xfrm>
        </p:spPr>
        <p:txBody>
          <a:bodyPr/>
          <a:lstStyle/>
          <a:p>
            <a:r>
              <a:rPr lang="hu-HU" dirty="0" smtClean="0"/>
              <a:t>Személyi elvárások (óratartás, kutatás, </a:t>
            </a:r>
            <a:r>
              <a:rPr lang="hu-HU" dirty="0" err="1" smtClean="0"/>
              <a:t>mtmt</a:t>
            </a:r>
            <a:r>
              <a:rPr lang="hu-HU" dirty="0" smtClean="0"/>
              <a:t>, hivatkozás, intézeti munka…)</a:t>
            </a:r>
          </a:p>
          <a:p>
            <a:r>
              <a:rPr lang="hu-HU" dirty="0" smtClean="0"/>
              <a:t>Intézményközi együttműködések</a:t>
            </a:r>
          </a:p>
          <a:p>
            <a:r>
              <a:rPr lang="hu-HU" dirty="0" smtClean="0"/>
              <a:t>Külföldi vendégelőadók</a:t>
            </a:r>
          </a:p>
          <a:p>
            <a:r>
              <a:rPr lang="hu-HU" dirty="0" smtClean="0"/>
              <a:t>Oktatói teljesítmény </a:t>
            </a:r>
            <a:r>
              <a:rPr lang="hu-HU" dirty="0" err="1" smtClean="0"/>
              <a:t>nyomonkövetése</a:t>
            </a:r>
            <a:endParaRPr lang="hu-HU" dirty="0" smtClean="0"/>
          </a:p>
          <a:p>
            <a:r>
              <a:rPr lang="hu-HU" dirty="0" smtClean="0"/>
              <a:t>Oktatói utánpótlás (életpálya)</a:t>
            </a:r>
          </a:p>
          <a:p>
            <a:r>
              <a:rPr lang="hu-HU" dirty="0" smtClean="0"/>
              <a:t>Munkaerőpiacon is tevékeny oktatók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0363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99513" cy="1143000"/>
          </a:xfrm>
        </p:spPr>
        <p:txBody>
          <a:bodyPr/>
          <a:lstStyle/>
          <a:p>
            <a:pPr eaLnBrk="1"/>
            <a:r>
              <a:rPr lang="hu-HU" altLang="hu-HU" sz="360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Az ESG 2015</a:t>
            </a:r>
            <a:endParaRPr lang="hu-HU" altLang="hu-HU" sz="3600" smtClean="0"/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625475" y="1628775"/>
            <a:ext cx="8797925" cy="4632325"/>
          </a:xfrm>
        </p:spPr>
        <p:txBody>
          <a:bodyPr/>
          <a:lstStyle/>
          <a:p>
            <a:pPr marL="0" indent="0" eaLnBrk="1"/>
            <a:r>
              <a:rPr lang="hu-HU" altLang="hu-HU" sz="2400" smtClean="0"/>
              <a:t>ESG 1.6 Tanulástámogatás és hallgatói szolgáltatások </a:t>
            </a:r>
          </a:p>
          <a:p>
            <a:pPr marL="0" indent="0" eaLnBrk="1"/>
            <a:r>
              <a:rPr lang="hu-HU" altLang="hu-HU" sz="2400" smtClean="0"/>
              <a:t>Standard: </a:t>
            </a:r>
          </a:p>
          <a:p>
            <a:pPr marL="0" indent="0" eaLnBrk="1"/>
            <a:r>
              <a:rPr lang="hu-HU" altLang="hu-HU" sz="2400" smtClean="0"/>
              <a:t>Az intézmények megfelelő finanszírozási forrásokkal rendelkezzenek a tanulási és tanítási tevékenységekhez, valamint biztosítsanak adekvát és könnyen hozzáférhető tanulástámogató feltételeket és hallgatói szolgáltatásokat.</a:t>
            </a:r>
          </a:p>
        </p:txBody>
      </p:sp>
    </p:spTree>
    <p:extLst>
      <p:ext uri="{BB962C8B-B14F-4D97-AF65-F5344CB8AC3E}">
        <p14:creationId xmlns:p14="http://schemas.microsoft.com/office/powerpoint/2010/main" val="421898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9412"/>
          </a:xfrm>
        </p:spPr>
        <p:txBody>
          <a:bodyPr>
            <a:noAutofit/>
          </a:bodyPr>
          <a:lstStyle/>
          <a:p>
            <a:pPr marL="400050" lvl="1" indent="0" defTabSz="352425">
              <a:buClrTx/>
              <a:buSzTx/>
              <a:buFontTx/>
              <a:buNone/>
              <a:tabLst/>
            </a:pPr>
            <a:r>
              <a:rPr lang="hu-HU" altLang="hu-HU" sz="32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ESG 1.6 Tanulástámogatás és hallgatói szolgáltatások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053389"/>
            <a:ext cx="8596668" cy="3987974"/>
          </a:xfrm>
        </p:spPr>
        <p:txBody>
          <a:bodyPr/>
          <a:lstStyle/>
          <a:p>
            <a:r>
              <a:rPr lang="hu-HU" dirty="0" smtClean="0"/>
              <a:t>Könyvtár</a:t>
            </a:r>
          </a:p>
          <a:p>
            <a:r>
              <a:rPr lang="hu-HU" dirty="0" smtClean="0"/>
              <a:t>Számítógépes szolgáltatások</a:t>
            </a:r>
          </a:p>
          <a:p>
            <a:r>
              <a:rPr lang="hu-HU" dirty="0" smtClean="0"/>
              <a:t>Tanulmányi adminisztráció</a:t>
            </a:r>
          </a:p>
          <a:p>
            <a:r>
              <a:rPr lang="hu-HU" dirty="0" smtClean="0"/>
              <a:t>Közösségi élet</a:t>
            </a:r>
          </a:p>
          <a:p>
            <a:r>
              <a:rPr lang="hu-HU" dirty="0" smtClean="0"/>
              <a:t>Sport, kultúra</a:t>
            </a:r>
          </a:p>
          <a:p>
            <a:r>
              <a:rPr lang="hu-HU" dirty="0" smtClean="0"/>
              <a:t>Lelkigondozás</a:t>
            </a:r>
          </a:p>
          <a:p>
            <a:r>
              <a:rPr lang="hu-HU" dirty="0" smtClean="0"/>
              <a:t>Mentálhigiéné</a:t>
            </a:r>
          </a:p>
          <a:p>
            <a:r>
              <a:rPr lang="hu-HU" dirty="0" smtClean="0"/>
              <a:t>Nyelvoktatás</a:t>
            </a:r>
          </a:p>
        </p:txBody>
      </p:sp>
    </p:spTree>
    <p:extLst>
      <p:ext uri="{BB962C8B-B14F-4D97-AF65-F5344CB8AC3E}">
        <p14:creationId xmlns:p14="http://schemas.microsoft.com/office/powerpoint/2010/main" val="217659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99513" cy="1143000"/>
          </a:xfrm>
        </p:spPr>
        <p:txBody>
          <a:bodyPr/>
          <a:lstStyle/>
          <a:p>
            <a:pPr eaLnBrk="1"/>
            <a:r>
              <a:rPr lang="hu-HU" altLang="hu-HU" sz="360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Az ESG 2015</a:t>
            </a:r>
            <a:endParaRPr lang="hu-HU" altLang="hu-HU" sz="3600" smtClean="0"/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625475" y="1628775"/>
            <a:ext cx="8797925" cy="4632325"/>
          </a:xfrm>
        </p:spPr>
        <p:txBody>
          <a:bodyPr/>
          <a:lstStyle/>
          <a:p>
            <a:pPr marL="0" indent="0" eaLnBrk="1"/>
            <a:r>
              <a:rPr lang="hu-HU" altLang="hu-HU" sz="2400" smtClean="0"/>
              <a:t>ESG 1.7 Információkezelés</a:t>
            </a:r>
          </a:p>
          <a:p>
            <a:pPr marL="0" indent="0" eaLnBrk="1"/>
            <a:r>
              <a:rPr lang="hu-HU" altLang="hu-HU" sz="2400" smtClean="0"/>
              <a:t>Standard: </a:t>
            </a:r>
          </a:p>
          <a:p>
            <a:pPr marL="0" indent="0" eaLnBrk="1"/>
            <a:r>
              <a:rPr lang="hu-HU" altLang="hu-HU" sz="2400" smtClean="0"/>
              <a:t>Az intézmények gyűjtsenek, elemezzenek és használjanak releváns információkat képzési programjaik és egyéb tevékenységeik irányítására.</a:t>
            </a:r>
          </a:p>
        </p:txBody>
      </p:sp>
    </p:spTree>
    <p:extLst>
      <p:ext uri="{BB962C8B-B14F-4D97-AF65-F5344CB8AC3E}">
        <p14:creationId xmlns:p14="http://schemas.microsoft.com/office/powerpoint/2010/main" val="286117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002060"/>
                </a:solidFill>
              </a:rPr>
              <a:t>ESG 1.7 Információkezelés</a:t>
            </a:r>
            <a:r>
              <a:rPr lang="hu-HU" altLang="hu-HU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altLang="hu-HU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Információgyűjtés szervezettsége</a:t>
            </a:r>
          </a:p>
          <a:p>
            <a:pPr lvl="1"/>
            <a:r>
              <a:rPr lang="hu-HU" dirty="0" smtClean="0"/>
              <a:t>OMHV</a:t>
            </a:r>
          </a:p>
          <a:p>
            <a:pPr lvl="1"/>
            <a:r>
              <a:rPr lang="hu-HU" dirty="0"/>
              <a:t>Terhelés- és teljesítménymérés</a:t>
            </a:r>
          </a:p>
          <a:p>
            <a:pPr lvl="1"/>
            <a:r>
              <a:rPr lang="hu-HU" dirty="0" smtClean="0"/>
              <a:t>Elégedettségmérés</a:t>
            </a:r>
          </a:p>
          <a:p>
            <a:pPr lvl="1"/>
            <a:r>
              <a:rPr lang="hu-HU" dirty="0" smtClean="0"/>
              <a:t>Lemorzsolódás</a:t>
            </a:r>
          </a:p>
          <a:p>
            <a:pPr lvl="1"/>
            <a:r>
              <a:rPr lang="hu-HU" dirty="0" smtClean="0"/>
              <a:t>DPR</a:t>
            </a:r>
          </a:p>
          <a:p>
            <a:r>
              <a:rPr lang="hu-HU" dirty="0" smtClean="0"/>
              <a:t>Tanulmányi adminisztráció</a:t>
            </a:r>
          </a:p>
          <a:p>
            <a:r>
              <a:rPr lang="hu-HU" dirty="0" smtClean="0"/>
              <a:t>Vezetői információs rendszer</a:t>
            </a:r>
          </a:p>
          <a:p>
            <a:r>
              <a:rPr lang="hu-HU" dirty="0" smtClean="0"/>
              <a:t>De legalább naprakész adatok (</a:t>
            </a:r>
            <a:r>
              <a:rPr lang="hu-HU" dirty="0" err="1" smtClean="0"/>
              <a:t>xls</a:t>
            </a:r>
            <a:r>
              <a:rPr lang="hu-HU" dirty="0" smtClean="0"/>
              <a:t> a minőségbiztosítási folyamatokról, publikációkról, konferenciákról, </a:t>
            </a:r>
            <a:r>
              <a:rPr lang="hu-HU" dirty="0" err="1" smtClean="0"/>
              <a:t>etc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3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u-HU" altLang="hu-HU" sz="3200" dirty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ESG 1.8 Nyilvános </a:t>
            </a:r>
            <a:r>
              <a:rPr lang="hu-HU" altLang="hu-HU" sz="3200" dirty="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információk</a:t>
            </a:r>
            <a:endParaRPr lang="hu-HU" altLang="hu-HU" sz="3200" dirty="0">
              <a:solidFill>
                <a:srgbClr val="90C226"/>
              </a:solidFill>
              <a:latin typeface="Trebuchet MS" panose="020B0603020202020204" pitchFamily="34" charset="0"/>
              <a:cs typeface="DejaVu Sans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677863" y="2160588"/>
            <a:ext cx="419417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arenR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Honlap intézményi szabályozásának eljárásrendje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arenR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Kari és intézményi honlap összhangjának vizsgálata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arenR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Dátumozás a honlapon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arenR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Az intézmény működését szolgáló dokumentumok elérhetősége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arenR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Működési és eredményességi mutatók elérhetősége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arenR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Információk elérhetősége leendő hallgatók számára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arenR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Az egyetem sikerességi/eredményességi mutatóinak elérhetősége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081588" y="2160588"/>
            <a:ext cx="419417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StarSymbol" charset="0"/>
              <a:buChar char="l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8) Egyéb (fizetett) csatornák az egyetem tevékenységének megismertetésére</a:t>
            </a:r>
          </a:p>
          <a:p>
            <a:pPr eaLnBrk="1">
              <a:lnSpc>
                <a:spcPct val="100000"/>
              </a:lnSpc>
              <a:buSzPct val="45000"/>
              <a:buFont typeface="StarSymbol" charset="0"/>
              <a:buChar char="l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9) Képzési programok honlapokon való elérhetősége, naprakészsége</a:t>
            </a:r>
          </a:p>
          <a:p>
            <a:pPr eaLnBrk="1">
              <a:lnSpc>
                <a:spcPct val="100000"/>
              </a:lnSpc>
              <a:buSzPct val="45000"/>
              <a:buFont typeface="StarSymbol" charset="0"/>
              <a:buChar char="l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10) Testületi szervek összetételére, üléseikre, döntéseikre vonatkozó adatok nyilvánossága</a:t>
            </a:r>
          </a:p>
          <a:p>
            <a:pPr eaLnBrk="1">
              <a:lnSpc>
                <a:spcPct val="100000"/>
              </a:lnSpc>
              <a:buSzPct val="45000"/>
              <a:buFont typeface="StarSymbol" charset="0"/>
              <a:buChar char="l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11) Intézményi tájékoztató elérhetősége és összeállításának folyamata</a:t>
            </a:r>
          </a:p>
          <a:p>
            <a:pPr eaLnBrk="1">
              <a:lnSpc>
                <a:spcPct val="100000"/>
              </a:lnSpc>
              <a:buSzPct val="45000"/>
              <a:buFont typeface="StarSymbol" charset="0"/>
              <a:buChar char="l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12) Tájékoztató a MB akkreditációs eljárásról és eredményéről</a:t>
            </a:r>
          </a:p>
          <a:p>
            <a:pPr eaLnBrk="1">
              <a:lnSpc>
                <a:spcPct val="100000"/>
              </a:lnSpc>
              <a:buSzPct val="45000"/>
              <a:buFont typeface="StarSymbol" charset="0"/>
              <a:buChar char="l"/>
            </a:pPr>
            <a:r>
              <a:rPr lang="hu-HU" altLang="hu-HU" sz="1600">
                <a:solidFill>
                  <a:srgbClr val="000000"/>
                </a:solidFill>
                <a:latin typeface="Trebuchet MS" panose="020B0603020202020204" pitchFamily="34" charset="0"/>
                <a:cs typeface="DejaVu Sans" charset="0"/>
              </a:rPr>
              <a:t>13) Információk és képzési programok közzététele</a:t>
            </a: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hu-HU" altLang="hu-HU" sz="160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hu-HU" altLang="hu-HU" sz="1600">
              <a:solidFill>
                <a:srgbClr val="000000"/>
              </a:solidFill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5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002060"/>
                </a:solidFill>
              </a:rPr>
              <a:t>ESG 1.8 Nyilvános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Jegyzőkönyvek, határozatok, szabályzatok</a:t>
            </a:r>
          </a:p>
          <a:p>
            <a:r>
              <a:rPr lang="hu-HU" dirty="0" smtClean="0"/>
              <a:t>Fórumok</a:t>
            </a:r>
          </a:p>
          <a:p>
            <a:r>
              <a:rPr lang="hu-HU" dirty="0" smtClean="0"/>
              <a:t>Honlap</a:t>
            </a:r>
          </a:p>
          <a:p>
            <a:r>
              <a:rPr lang="hu-HU" dirty="0" smtClean="0"/>
              <a:t>Alapadatok</a:t>
            </a:r>
          </a:p>
          <a:p>
            <a:r>
              <a:rPr lang="hu-HU" dirty="0" smtClean="0"/>
              <a:t>Alapdokumentumok</a:t>
            </a:r>
          </a:p>
          <a:p>
            <a:r>
              <a:rPr lang="hu-HU" dirty="0" smtClean="0"/>
              <a:t>Szolgáltatások</a:t>
            </a:r>
          </a:p>
          <a:p>
            <a:r>
              <a:rPr lang="hu-HU" dirty="0" smtClean="0"/>
              <a:t>Oktatók</a:t>
            </a:r>
          </a:p>
          <a:p>
            <a:r>
              <a:rPr lang="hu-HU" dirty="0" smtClean="0"/>
              <a:t>Disszertációk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22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002060"/>
                </a:solidFill>
              </a:rPr>
              <a:t>ESG 1.10 Rendszeres külső minőségbiztosítás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Egyetemközi szervezetek</a:t>
            </a:r>
          </a:p>
          <a:p>
            <a:r>
              <a:rPr lang="hu-HU" dirty="0" smtClean="0"/>
              <a:t>Akkreditációs szervezetek</a:t>
            </a:r>
          </a:p>
          <a:p>
            <a:r>
              <a:rPr lang="hu-HU" dirty="0" smtClean="0"/>
              <a:t>Társintézmények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53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 és jó minőséget kívánok mindenkinek!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64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politika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211666" y="3736300"/>
            <a:ext cx="8596668" cy="3121700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>
                <a:solidFill>
                  <a:schemeClr val="accent2"/>
                </a:solidFill>
              </a:rPr>
              <a:t>Minőségpolitika – Minőségpolitikai nyilatkozat</a:t>
            </a:r>
          </a:p>
          <a:p>
            <a:pPr marL="0" indent="0" algn="ctr">
              <a:buNone/>
            </a:pPr>
            <a:endParaRPr lang="hu-HU" sz="28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hu-HU" sz="28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hu-HU" sz="2800" dirty="0" smtClean="0">
                <a:solidFill>
                  <a:schemeClr val="accent2"/>
                </a:solidFill>
              </a:rPr>
              <a:t>Stratégiai menedzsment – Minőségirányítás</a:t>
            </a:r>
          </a:p>
          <a:p>
            <a:pPr marL="0" indent="0">
              <a:buNone/>
            </a:pPr>
            <a:endParaRPr lang="hu-HU" dirty="0">
              <a:solidFill>
                <a:schemeClr val="accent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352" y="0"/>
            <a:ext cx="4343648" cy="53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politika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75745" y="1941741"/>
            <a:ext cx="4185623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Stratégiai menedzsment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2219767"/>
          </a:xfrm>
        </p:spPr>
        <p:txBody>
          <a:bodyPr/>
          <a:lstStyle/>
          <a:p>
            <a:r>
              <a:rPr lang="hu-HU" dirty="0" smtClean="0"/>
              <a:t>Küldetésnyilatkozat</a:t>
            </a:r>
          </a:p>
          <a:p>
            <a:r>
              <a:rPr lang="hu-HU" dirty="0" smtClean="0"/>
              <a:t>Stratégia / IFT</a:t>
            </a:r>
          </a:p>
          <a:p>
            <a:r>
              <a:rPr lang="hu-HU" dirty="0" smtClean="0"/>
              <a:t>Akciótervek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5088383" y="1930400"/>
            <a:ext cx="4185618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Minőségirányítás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4185617" cy="2219766"/>
          </a:xfrm>
        </p:spPr>
        <p:txBody>
          <a:bodyPr/>
          <a:lstStyle/>
          <a:p>
            <a:r>
              <a:rPr lang="hu-HU" dirty="0" smtClean="0"/>
              <a:t>Minőségpolitika(i nyilatkozat)</a:t>
            </a:r>
          </a:p>
          <a:p>
            <a:r>
              <a:rPr lang="hu-HU" dirty="0" smtClean="0"/>
              <a:t>Minőségbiztosítási szabályzat</a:t>
            </a:r>
          </a:p>
          <a:p>
            <a:r>
              <a:rPr lang="hu-HU" dirty="0" smtClean="0"/>
              <a:t>Minőségfejlesztési program</a:t>
            </a:r>
          </a:p>
          <a:p>
            <a:r>
              <a:rPr lang="hu-HU" dirty="0" smtClean="0"/>
              <a:t>Minőségcélok</a:t>
            </a:r>
          </a:p>
          <a:p>
            <a:r>
              <a:rPr lang="hu-HU" dirty="0" smtClean="0"/>
              <a:t>Felmérési terv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37809" y="5374104"/>
            <a:ext cx="160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PLAN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politika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75745" y="1941741"/>
            <a:ext cx="4185623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Stratégiai menedzsment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2219767"/>
          </a:xfrm>
        </p:spPr>
        <p:txBody>
          <a:bodyPr/>
          <a:lstStyle/>
          <a:p>
            <a:r>
              <a:rPr lang="hu-HU" dirty="0" smtClean="0"/>
              <a:t>Stratégiai célok - akciótervek megvalósítása</a:t>
            </a:r>
          </a:p>
          <a:p>
            <a:r>
              <a:rPr lang="hu-HU" dirty="0" smtClean="0"/>
              <a:t>Működés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5088383" y="1930400"/>
            <a:ext cx="4185618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Minőségirányítás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4440627" cy="2219766"/>
          </a:xfrm>
        </p:spPr>
        <p:txBody>
          <a:bodyPr/>
          <a:lstStyle/>
          <a:p>
            <a:r>
              <a:rPr lang="hu-HU" dirty="0" smtClean="0"/>
              <a:t>Minőségbiztosítási program elemei – Minőségcélok megvalósítása</a:t>
            </a:r>
          </a:p>
          <a:p>
            <a:r>
              <a:rPr lang="hu-HU" dirty="0" smtClean="0"/>
              <a:t>Működés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737809" y="5374104"/>
            <a:ext cx="160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DO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780" y="3407604"/>
            <a:ext cx="339137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politika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75745" y="1941741"/>
            <a:ext cx="4185623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Stratégiai menedzsment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2219767"/>
          </a:xfrm>
        </p:spPr>
        <p:txBody>
          <a:bodyPr/>
          <a:lstStyle/>
          <a:p>
            <a:r>
              <a:rPr lang="hu-HU" dirty="0" smtClean="0"/>
              <a:t>Megvalósulás ellenőrzése, nyomon követése, adatok elemzése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5088383" y="1930400"/>
            <a:ext cx="4185618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Minőségirányítás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4440627" cy="2219766"/>
          </a:xfrm>
        </p:spPr>
        <p:txBody>
          <a:bodyPr/>
          <a:lstStyle/>
          <a:p>
            <a:r>
              <a:rPr lang="hu-HU" dirty="0" smtClean="0"/>
              <a:t>Felmérések végzése és elemzése</a:t>
            </a:r>
          </a:p>
          <a:p>
            <a:r>
              <a:rPr lang="hu-HU" dirty="0" smtClean="0"/>
              <a:t>Mutatószámok adatgyűjtése és elemzése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737809" y="5374104"/>
            <a:ext cx="160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CHECK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 1.1 Minőségbiztosítási politika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75745" y="1941741"/>
            <a:ext cx="4185623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Stratégiai menedzsment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2219767"/>
          </a:xfrm>
        </p:spPr>
        <p:txBody>
          <a:bodyPr/>
          <a:lstStyle/>
          <a:p>
            <a:r>
              <a:rPr lang="hu-HU" dirty="0" smtClean="0"/>
              <a:t>Stratégiai célok esetleges módosítása - megvalósítása</a:t>
            </a:r>
          </a:p>
          <a:p>
            <a:r>
              <a:rPr lang="hu-HU" dirty="0" smtClean="0"/>
              <a:t>Esetlegesen intézkedési terv kidolgozása – elfogadása – intézkedések megtétele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5088383" y="1930400"/>
            <a:ext cx="4185618" cy="576262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Minőségirányítás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4440627" cy="2219766"/>
          </a:xfrm>
        </p:spPr>
        <p:txBody>
          <a:bodyPr/>
          <a:lstStyle/>
          <a:p>
            <a:r>
              <a:rPr lang="hu-HU" dirty="0" smtClean="0"/>
              <a:t>Minőségfejlesztési program eleminek esetleges módosítása - megvalósítása</a:t>
            </a:r>
          </a:p>
          <a:p>
            <a:r>
              <a:rPr lang="hu-HU" dirty="0"/>
              <a:t>Esetlegesen intézkedési terv kidolgozása – elfogadása – intézkedések megtétele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245896" y="5374104"/>
            <a:ext cx="537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ACT ( =&gt; PLAN =&gt; DO )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169" y="3331837"/>
            <a:ext cx="3481831" cy="37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ESG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82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99513" cy="1143000"/>
          </a:xfrm>
        </p:spPr>
        <p:txBody>
          <a:bodyPr/>
          <a:lstStyle/>
          <a:p>
            <a:pPr eaLnBrk="1"/>
            <a:r>
              <a:rPr lang="hu-HU" altLang="hu-HU" sz="3600" smtClean="0">
                <a:solidFill>
                  <a:srgbClr val="90C226"/>
                </a:solidFill>
                <a:latin typeface="Trebuchet MS" panose="020B0603020202020204" pitchFamily="34" charset="0"/>
                <a:cs typeface="DejaVu Sans" charset="0"/>
              </a:rPr>
              <a:t>Az ESG 2015</a:t>
            </a:r>
            <a:endParaRPr lang="hu-HU" altLang="hu-HU" sz="3600" smtClean="0"/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625475" y="1628775"/>
            <a:ext cx="8797925" cy="4632325"/>
          </a:xfrm>
        </p:spPr>
        <p:txBody>
          <a:bodyPr/>
          <a:lstStyle/>
          <a:p>
            <a:pPr marL="0" indent="0" eaLnBrk="1"/>
            <a:r>
              <a:rPr lang="hu-HU" altLang="hu-HU" sz="2400" smtClean="0"/>
              <a:t>ESG 1.1 Minőségbiztosítási politika </a:t>
            </a:r>
          </a:p>
          <a:p>
            <a:pPr marL="0" indent="0" eaLnBrk="1"/>
            <a:r>
              <a:rPr lang="hu-HU" altLang="hu-HU" sz="2400" smtClean="0"/>
              <a:t>Standard:</a:t>
            </a:r>
          </a:p>
          <a:p>
            <a:pPr marL="0" indent="0" eaLnBrk="1"/>
            <a:r>
              <a:rPr lang="hu-HU" altLang="hu-HU" sz="2400" smtClean="0"/>
              <a:t>Az intézmények rendelkezzenek publikus és a stratégiai menedzsment részét képező minőségbiztosítási politikával. Ezt a belső érintettek [azaz a hallgatók, az oktatók és a nem oktató személyzet] dolgozzák ki és valósítsák meg, megfelelő struktúrák és folyamatok révén, a külső érintettek [felhasználók, munkaadók, partnerek] bevonásával.</a:t>
            </a:r>
          </a:p>
        </p:txBody>
      </p:sp>
    </p:spTree>
    <p:extLst>
      <p:ext uri="{BB962C8B-B14F-4D97-AF65-F5344CB8AC3E}">
        <p14:creationId xmlns:p14="http://schemas.microsoft.com/office/powerpoint/2010/main" val="245548640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1291</Words>
  <Application>Microsoft Office PowerPoint</Application>
  <PresentationFormat>Szélesvásznú</PresentationFormat>
  <Paragraphs>194</Paragraphs>
  <Slides>28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7" baseType="lpstr">
      <vt:lpstr>Microsoft YaHei</vt:lpstr>
      <vt:lpstr>Arial</vt:lpstr>
      <vt:lpstr>Calibri</vt:lpstr>
      <vt:lpstr>DejaVu Sans</vt:lpstr>
      <vt:lpstr>StarSymbol</vt:lpstr>
      <vt:lpstr>Times New Roman</vt:lpstr>
      <vt:lpstr>Trebuchet MS</vt:lpstr>
      <vt:lpstr>Wingdings 3</vt:lpstr>
      <vt:lpstr>Fazetta</vt:lpstr>
      <vt:lpstr>Kompetencia nap – BTK – 2023.04.21. Minőség és minőségbiztosítás </vt:lpstr>
      <vt:lpstr>ESG 1.1 Minőségbiztosítási politika</vt:lpstr>
      <vt:lpstr>ESG 1.1 Minőségbiztosítási politika</vt:lpstr>
      <vt:lpstr>ESG 1.1 Minőségbiztosítási politika</vt:lpstr>
      <vt:lpstr>ESG 1.1 Minőségbiztosítási politika</vt:lpstr>
      <vt:lpstr>ESG 1.1 Minőségbiztosítási politika</vt:lpstr>
      <vt:lpstr>ESG 1.1 Minőségbiztosítási politika</vt:lpstr>
      <vt:lpstr>ESG</vt:lpstr>
      <vt:lpstr>Az ESG 2015</vt:lpstr>
      <vt:lpstr>ESG 1.1 Minőségbiztosítási politika – ismerjük?</vt:lpstr>
      <vt:lpstr>ESG 1.1 Minőségbiztosítási politika</vt:lpstr>
      <vt:lpstr>PowerPoint-bemutató</vt:lpstr>
      <vt:lpstr>Az ESG 2015</vt:lpstr>
      <vt:lpstr>ESG 1.2 és 1.9 A képzési programok kialakítása és jóváhagyása; folyamatos figyelemmel kísérése és rendszeres értékelése</vt:lpstr>
      <vt:lpstr>Az ESG 2015</vt:lpstr>
      <vt:lpstr>ESG 1.3 Hallgatóközpontú tanulás, tanítás és értékelés</vt:lpstr>
      <vt:lpstr>Az ESG 2015</vt:lpstr>
      <vt:lpstr>ESG 1.4 A hallgatók felvétele, előrehaladása, tanulmányaik elismerése és a képesítés odaítélése</vt:lpstr>
      <vt:lpstr>Az ESG 2015</vt:lpstr>
      <vt:lpstr>ESG 1.5 Oktatók</vt:lpstr>
      <vt:lpstr>Az ESG 2015</vt:lpstr>
      <vt:lpstr>ESG 1.6 Tanulástámogatás és hallgatói szolgáltatások</vt:lpstr>
      <vt:lpstr>Az ESG 2015</vt:lpstr>
      <vt:lpstr>ESG 1.7 Információkezelés </vt:lpstr>
      <vt:lpstr>PowerPoint-bemutató</vt:lpstr>
      <vt:lpstr>ESG 1.8 Nyilvános információk</vt:lpstr>
      <vt:lpstr>ESG 1.10 Rendszeres külső minőségbiztosítás</vt:lpstr>
      <vt:lpstr>Köszönöm a figyelmet és jó minőséget kívánok mindenkinek!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Doktori iskola akkreditációs felkészülés</dc:title>
  <dc:creator>Czilli Máté</dc:creator>
  <cp:lastModifiedBy>Tigerné Schuller Piroska</cp:lastModifiedBy>
  <cp:revision>45</cp:revision>
  <dcterms:created xsi:type="dcterms:W3CDTF">2020-06-29T06:04:59Z</dcterms:created>
  <dcterms:modified xsi:type="dcterms:W3CDTF">2023-04-27T07:07:00Z</dcterms:modified>
</cp:coreProperties>
</file>