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56" r:id="rId2"/>
    <p:sldId id="277" r:id="rId3"/>
    <p:sldId id="288" r:id="rId4"/>
    <p:sldId id="259" r:id="rId5"/>
    <p:sldId id="262" r:id="rId6"/>
    <p:sldId id="268" r:id="rId7"/>
    <p:sldId id="271" r:id="rId8"/>
    <p:sldId id="272" r:id="rId9"/>
    <p:sldId id="291" r:id="rId10"/>
    <p:sldId id="282" r:id="rId11"/>
    <p:sldId id="292" r:id="rId12"/>
    <p:sldId id="293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Mi az oka annak, hogy nem szeretne részt venni külföldi mobilitási programban? (N=359 fő)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Hallgatói!$A$11:$A$17</c:f>
              <c:strCache>
                <c:ptCount val="7"/>
                <c:pt idx="0">
                  <c:v>nem ismerem a lehetőséget</c:v>
                </c:pt>
                <c:pt idx="1">
                  <c:v>nem engedhetem meg magamnak</c:v>
                </c:pt>
                <c:pt idx="2">
                  <c:v>nem tartom beilleszthetőnek a tanulmányaimba</c:v>
                </c:pt>
                <c:pt idx="3">
                  <c:v>nem tartom fontosnak</c:v>
                </c:pt>
                <c:pt idx="4">
                  <c:v>nem akartam az állami féléveimből erre áldozni</c:v>
                </c:pt>
                <c:pt idx="5">
                  <c:v>nem akartam lemaradni a csoporttársaimtól</c:v>
                </c:pt>
                <c:pt idx="6">
                  <c:v>nem találtam megfelelő helyet</c:v>
                </c:pt>
              </c:strCache>
            </c:strRef>
          </c:cat>
          <c:val>
            <c:numRef>
              <c:f>Hallgatói!$B$11:$B$17</c:f>
              <c:numCache>
                <c:formatCode>0.00%</c:formatCode>
                <c:ptCount val="7"/>
                <c:pt idx="0">
                  <c:v>0.23130000000000001</c:v>
                </c:pt>
                <c:pt idx="1">
                  <c:v>0.22839999999999999</c:v>
                </c:pt>
                <c:pt idx="2">
                  <c:v>0.22559999999999999</c:v>
                </c:pt>
                <c:pt idx="3">
                  <c:v>0.1421</c:v>
                </c:pt>
                <c:pt idx="4">
                  <c:v>8.9099999999999999E-2</c:v>
                </c:pt>
                <c:pt idx="5">
                  <c:v>6.9599999999999995E-2</c:v>
                </c:pt>
                <c:pt idx="6">
                  <c:v>1.3899999999999999E-2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3-4504-A4CA-5A2ED129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53980784"/>
        <c:axId val="1853990864"/>
      </c:barChart>
      <c:catAx>
        <c:axId val="185398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3990864"/>
        <c:crosses val="autoZero"/>
        <c:auto val="1"/>
        <c:lblAlgn val="ctr"/>
        <c:lblOffset val="100"/>
        <c:noMultiLvlLbl val="0"/>
      </c:catAx>
      <c:valAx>
        <c:axId val="185399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5398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2147-2E0A-4023-81F9-D9ACFA75B42A}" type="datetimeFigureOut">
              <a:rPr lang="hu-HU" smtClean="0"/>
              <a:t>2026. 02. 05.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166EA-2ED5-4A46-9D43-CB2E4BF23C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80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85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5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7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Rózsaszín és kék felhők">
            <a:extLst>
              <a:ext uri="{FF2B5EF4-FFF2-40B4-BE49-F238E27FC236}">
                <a16:creationId xmlns:a16="http://schemas.microsoft.com/office/drawing/2014/main" id="{A1ABF113-7464-743B-D8D9-2FF81FAA29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4449"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02DA2A8-F628-D224-732C-925E1E93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hu-HU" sz="6600" dirty="0"/>
              <a:t>Egyetemi minőségbiztosítás </a:t>
            </a:r>
            <a:r>
              <a:rPr lang="hu-HU" sz="5400" dirty="0"/>
              <a:t>(</a:t>
            </a:r>
            <a:r>
              <a:rPr lang="hu-HU" sz="5400" dirty="0" err="1"/>
              <a:t>Quality</a:t>
            </a:r>
            <a:r>
              <a:rPr lang="hu-HU" sz="5400" dirty="0"/>
              <a:t> </a:t>
            </a:r>
            <a:r>
              <a:rPr lang="hu-HU" sz="5400" dirty="0" err="1"/>
              <a:t>Assurance</a:t>
            </a:r>
            <a:r>
              <a:rPr lang="hu-HU" sz="5400" dirty="0"/>
              <a:t> – QA)</a:t>
            </a:r>
            <a:endParaRPr lang="hu-HU" sz="66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C4A1A0D-1ED3-B6F7-AC8C-39CCB4BED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BTK</a:t>
            </a:r>
          </a:p>
        </p:txBody>
      </p:sp>
      <p:cxnSp>
        <p:nvCxnSpPr>
          <p:cNvPr id="43" name="Straight Connector 36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8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2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6059CC-A5AD-DC2A-36C4-55C530B8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 megteremtése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1D9134-8F22-98A3-7646-507155BC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800" dirty="0"/>
              <a:t>Mit jelent a gyakorlatban?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800" b="1" dirty="0"/>
              <a:t>Tanterv naprakész</a:t>
            </a:r>
            <a:r>
              <a:rPr lang="hu-HU" sz="2800" dirty="0"/>
              <a:t>, logikusan felépített és egymásra épülő modulok.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800" b="1" dirty="0"/>
              <a:t>Tárgyleírások</a:t>
            </a:r>
            <a:r>
              <a:rPr lang="hu-HU" sz="2800" dirty="0"/>
              <a:t>, kompetenciamátrix, folyamatleírások.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800" dirty="0"/>
              <a:t>Oktatók folyamatos </a:t>
            </a:r>
            <a:r>
              <a:rPr lang="hu-HU" sz="2800" b="1" dirty="0"/>
              <a:t>továbbképzés</a:t>
            </a:r>
            <a:r>
              <a:rPr lang="hu-HU" sz="2800" dirty="0"/>
              <a:t> és a tanítási módszerek értékelése. Objektív vizsgarendszer, tudás.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800" b="1" dirty="0"/>
              <a:t>Visszacsatolás</a:t>
            </a:r>
            <a:r>
              <a:rPr lang="hu-HU" sz="2800" dirty="0"/>
              <a:t>, hallgatói kérdőívek és a munkaerőpiaci visszajelzések beépítése.</a:t>
            </a:r>
          </a:p>
        </p:txBody>
      </p:sp>
    </p:spTree>
    <p:extLst>
      <p:ext uri="{BB962C8B-B14F-4D97-AF65-F5344CB8AC3E}">
        <p14:creationId xmlns:p14="http://schemas.microsoft.com/office/powerpoint/2010/main" val="375593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A8548F-437A-3C8F-DA29-DD32C454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E9334C-0D34-131A-D07B-1170471E5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6FFC941-6460-34CA-4E6B-5DBB2C306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86603"/>
            <a:ext cx="10119360" cy="567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94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401D57-C97E-A987-C596-8B0315F9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6A05BA-2DBF-A9B5-20DF-5CD5BAF00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5BAA8C-5DCA-BB05-EBE3-9597757A5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046787"/>
              </p:ext>
            </p:extLst>
          </p:nvPr>
        </p:nvGraphicFramePr>
        <p:xfrm>
          <a:off x="1036320" y="286603"/>
          <a:ext cx="10119360" cy="58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211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009F89-5DAB-230C-E223-DA2D2E5C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209457-5C94-9BA0-DE9C-5711934F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9B8C745-6BE9-5F57-C1BE-05136A2E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286603"/>
            <a:ext cx="10165977" cy="578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18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BF72F-2404-5B5E-0EE1-5ABD17BE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2DDAF4-8D17-73D2-C283-1DD026E04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B4ADCA-DA08-2703-AD38-861BEB2BF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04482"/>
            <a:ext cx="10219765" cy="6249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02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752923-9E6A-7CA5-D077-064AD0EC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350B5A-8ABB-C72B-7479-FEEB9D3E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AFA17-B29E-9B03-42AE-6BB73B39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86603"/>
            <a:ext cx="10058400" cy="585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34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F578E6-A7A3-0DC6-D288-197B777B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err="1"/>
              <a:t>Ostiarius</a:t>
            </a:r>
            <a:r>
              <a:rPr lang="hu-HU" sz="5400" b="1" dirty="0"/>
              <a:t> – őrtálló</a:t>
            </a:r>
            <a:endParaRPr lang="hu-HU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40ACAF-7641-6CE0-1DFB-406E2F618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95706"/>
          </a:xfrm>
        </p:spPr>
        <p:txBody>
          <a:bodyPr>
            <a:normAutofit/>
          </a:bodyPr>
          <a:lstStyle/>
          <a:p>
            <a:r>
              <a:rPr lang="hu-HU" sz="2400" dirty="0"/>
              <a:t>Ajtónálló feladata: a szentmisén résztvevők felügyelete, illetéktelenek távoltartása, a </a:t>
            </a:r>
            <a:r>
              <a:rPr lang="hu-HU" sz="2400" dirty="0" err="1"/>
              <a:t>katekumenok</a:t>
            </a:r>
            <a:r>
              <a:rPr lang="hu-HU" sz="2400" dirty="0"/>
              <a:t> elbocsátása az igeliturgia végén és a nyilvános bűnbánók irányítása. A IV. sz-</a:t>
            </a:r>
            <a:r>
              <a:rPr lang="hu-HU" sz="2400" dirty="0" err="1"/>
              <a:t>tól</a:t>
            </a:r>
            <a:r>
              <a:rPr lang="hu-HU" sz="2400" dirty="0"/>
              <a:t> a latin rítusban a kisebb rendek egyike.</a:t>
            </a:r>
          </a:p>
          <a:p>
            <a:pPr marL="90488" indent="630238"/>
            <a:r>
              <a:rPr lang="hu-HU" sz="2400" i="1" dirty="0"/>
              <a:t>Védelem megteremtése,</a:t>
            </a:r>
          </a:p>
          <a:p>
            <a:pPr marL="90488" indent="630238"/>
            <a:r>
              <a:rPr lang="hu-HU" sz="2400" i="1" dirty="0"/>
              <a:t>Bizalom és elégedettség,</a:t>
            </a:r>
          </a:p>
          <a:p>
            <a:pPr marL="90488" indent="630238"/>
            <a:r>
              <a:rPr lang="hu-HU" sz="2400" i="1" dirty="0"/>
              <a:t>Költséghatékonyság, versenyelőny,</a:t>
            </a:r>
          </a:p>
          <a:p>
            <a:pPr marL="90488" indent="630238"/>
            <a:r>
              <a:rPr lang="hu-HU" sz="2400" i="1" dirty="0"/>
              <a:t>Hatékonyság, stabilitás, optimalizálás,</a:t>
            </a:r>
          </a:p>
          <a:p>
            <a:pPr marL="90488" indent="630238"/>
            <a:r>
              <a:rPr lang="hu-HU" sz="2400" i="1" dirty="0"/>
              <a:t>Kiszámíthatóság, megfelelőség, biztonság,</a:t>
            </a:r>
          </a:p>
          <a:p>
            <a:pPr marL="90488" indent="630238"/>
            <a:r>
              <a:rPr lang="hu-HU" sz="2400" b="1" i="1" dirty="0"/>
              <a:t>Megelőzés</a:t>
            </a:r>
            <a:r>
              <a:rPr lang="hu-HU" sz="2400" i="1" dirty="0"/>
              <a:t>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18D933F-5A77-647F-A6EE-B248A5BC5469}"/>
              </a:ext>
            </a:extLst>
          </p:cNvPr>
          <p:cNvSpPr txBox="1"/>
          <p:nvPr/>
        </p:nvSpPr>
        <p:spPr>
          <a:xfrm>
            <a:off x="6126480" y="286603"/>
            <a:ext cx="5902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i="1" dirty="0"/>
              <a:t>A minőségbiztosítás lényege a megelőzés. Nem az a cél, hogy megtaláljuk a hibákat, hanem az, hogy olyan folyamatokat hozzunk létre, ahol a hibák esélye minimálisra csökken.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3AA3F88-37D4-1932-5500-6CAE34592E5E}"/>
              </a:ext>
            </a:extLst>
          </p:cNvPr>
          <p:cNvSpPr txBox="1"/>
          <p:nvPr/>
        </p:nvSpPr>
        <p:spPr>
          <a:xfrm rot="16200000">
            <a:off x="-313174" y="4300231"/>
            <a:ext cx="3210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Minőségszempontok</a:t>
            </a:r>
          </a:p>
        </p:txBody>
      </p:sp>
    </p:spTree>
    <p:extLst>
      <p:ext uri="{BB962C8B-B14F-4D97-AF65-F5344CB8AC3E}">
        <p14:creationId xmlns:p14="http://schemas.microsoft.com/office/powerpoint/2010/main" val="15928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643EA4-B665-5692-E295-72EE87D8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Minőség értelmes, logikus és szükséges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A26013-18F6-F0C4-68F0-CD2C8B6F2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BTK – gondolkodás, logika</a:t>
            </a:r>
          </a:p>
          <a:p>
            <a:r>
              <a:rPr lang="hu-HU" sz="2800" dirty="0"/>
              <a:t>JAK – szabályok, felelősség, megelőzés</a:t>
            </a:r>
          </a:p>
          <a:p>
            <a:r>
              <a:rPr lang="hu-HU" sz="2800" dirty="0"/>
              <a:t>ITK – program, programozás, rendszer</a:t>
            </a:r>
          </a:p>
          <a:p>
            <a:r>
              <a:rPr lang="hu-HU" sz="2800" dirty="0"/>
              <a:t>HTK – célok, értékelés, korrekció</a:t>
            </a:r>
          </a:p>
          <a:p>
            <a:r>
              <a:rPr lang="hu-HU" sz="2600" i="1" dirty="0"/>
              <a:t>KJPI – méltányosság, engedély (</a:t>
            </a:r>
            <a:r>
              <a:rPr lang="hu-HU" sz="2600" i="1" dirty="0" err="1"/>
              <a:t>approbatio</a:t>
            </a:r>
            <a:r>
              <a:rPr lang="hu-HU" sz="2600" i="1" dirty="0"/>
              <a:t>), jóváhagyás (</a:t>
            </a:r>
            <a:r>
              <a:rPr lang="hu-HU" sz="2600" i="1" dirty="0" err="1"/>
              <a:t>affirmatio</a:t>
            </a:r>
            <a:r>
              <a:rPr lang="hu-HU" sz="2600" i="1" dirty="0"/>
              <a:t>)</a:t>
            </a:r>
          </a:p>
          <a:p>
            <a:pPr marL="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43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F2CCA6-980D-527F-00BA-F3F66B44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Óvatos alkalmazkodás a megváltozott körülményekhez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71CF04-6D92-25F5-14EF-4349CE7E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5905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Nyitás a világ felé.</a:t>
            </a:r>
          </a:p>
          <a:p>
            <a:r>
              <a:rPr lang="hu-HU" sz="2800" dirty="0"/>
              <a:t>Emberiség számára szolgálatot nyújtson. </a:t>
            </a:r>
          </a:p>
          <a:p>
            <a:r>
              <a:rPr lang="hu-HU" sz="2800" dirty="0"/>
              <a:t>II. János Pál pápa: Sapientia </a:t>
            </a:r>
            <a:r>
              <a:rPr lang="hu-HU" sz="2800" dirty="0" err="1"/>
              <a:t>Christiana</a:t>
            </a:r>
            <a:r>
              <a:rPr lang="hu-HU" sz="2800" dirty="0"/>
              <a:t>, apostoli konstitúció (1979), Ferenc pápa: </a:t>
            </a:r>
            <a:r>
              <a:rPr lang="hu-HU" sz="2800" dirty="0" err="1"/>
              <a:t>Veritatis</a:t>
            </a:r>
            <a:r>
              <a:rPr lang="hu-HU" sz="2800" dirty="0"/>
              <a:t> gaudium, apostoli konstitúció (2017),</a:t>
            </a:r>
          </a:p>
          <a:p>
            <a:r>
              <a:rPr lang="hu-HU" sz="2800" dirty="0"/>
              <a:t>II. János Pál pápa: </a:t>
            </a:r>
            <a:r>
              <a:rPr lang="hu-HU" sz="2800" b="1" dirty="0"/>
              <a:t>Ex </a:t>
            </a:r>
            <a:r>
              <a:rPr lang="hu-HU" sz="2800" b="1" dirty="0" err="1"/>
              <a:t>corde</a:t>
            </a:r>
            <a:r>
              <a:rPr lang="hu-HU" sz="2800" b="1" dirty="0"/>
              <a:t> </a:t>
            </a:r>
            <a:r>
              <a:rPr lang="hu-HU" sz="2800" b="1" dirty="0" err="1"/>
              <a:t>Ecclesiae</a:t>
            </a:r>
            <a:r>
              <a:rPr lang="hu-HU" sz="2800" dirty="0"/>
              <a:t>, apostoli konstitúció (1990),</a:t>
            </a:r>
          </a:p>
          <a:p>
            <a:r>
              <a:rPr lang="hu-HU" sz="2800" i="1" dirty="0"/>
              <a:t>A katolikus egyetemek vezetőinek szól, és mindazoknak, akik bármilyen formában bekapcsolódnak a katolikus egyetemi oktatásba.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1. rész a katolikus egyetemek identitását és szolgáló küldetését határozza meg,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2. rész hét cikkelyben általános normákat ír elő.</a:t>
            </a:r>
          </a:p>
        </p:txBody>
      </p:sp>
    </p:spTree>
    <p:extLst>
      <p:ext uri="{BB962C8B-B14F-4D97-AF65-F5344CB8AC3E}">
        <p14:creationId xmlns:p14="http://schemas.microsoft.com/office/powerpoint/2010/main" val="321520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8122D8-26FD-AC6B-60D4-97459ECC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Kik vagyunk?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0C422E-23B0-AEE1-FCAA-0BFB9F53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05866"/>
          </a:xfrm>
        </p:spPr>
        <p:txBody>
          <a:bodyPr>
            <a:normAutofit fontScale="92500"/>
          </a:bodyPr>
          <a:lstStyle/>
          <a:p>
            <a:r>
              <a:rPr lang="hu-HU" sz="3000" dirty="0"/>
              <a:t>A katolikus egyetem olyan, az egyházi hatóság által alapított, elismert, de az adott országban is egyetemként elfogadott, nagyobbrészt </a:t>
            </a:r>
            <a:r>
              <a:rPr lang="hu-HU" sz="3000" b="1" dirty="0"/>
              <a:t>„világi” tudományokkal </a:t>
            </a:r>
            <a:r>
              <a:rPr lang="hu-HU" sz="3000" dirty="0"/>
              <a:t>foglalkozó intézmény, amely intézményes kötelezettséget vállal arra, hogy teljes oktatói, kutatói és nevelői tevékenységét a </a:t>
            </a:r>
            <a:r>
              <a:rPr lang="hu-HU" sz="3000" b="1" dirty="0"/>
              <a:t>katolikus hit szellemében </a:t>
            </a:r>
            <a:r>
              <a:rPr lang="hu-HU" sz="3000" dirty="0"/>
              <a:t>végzi. </a:t>
            </a:r>
          </a:p>
          <a:p>
            <a:pPr algn="r"/>
            <a:r>
              <a:rPr lang="hu-HU" sz="2200" dirty="0"/>
              <a:t>(SER. Dr. Erdő Péter)</a:t>
            </a:r>
          </a:p>
          <a:p>
            <a:pPr marL="0" indent="0">
              <a:buNone/>
            </a:pPr>
            <a:r>
              <a:rPr lang="hu-HU" sz="2600" b="1" dirty="0"/>
              <a:t>Statútumok:</a:t>
            </a:r>
          </a:p>
          <a:p>
            <a:pPr marL="0" indent="0">
              <a:buNone/>
            </a:pPr>
            <a:r>
              <a:rPr lang="hu-HU" sz="2600" dirty="0"/>
              <a:t>A Pázmány Péter Katolikus Egyetem Statútuma</a:t>
            </a:r>
          </a:p>
          <a:p>
            <a:pPr marL="0" indent="0">
              <a:buNone/>
            </a:pPr>
            <a:r>
              <a:rPr lang="hu-HU" sz="2600" dirty="0"/>
              <a:t>PPKE Kánonjogi Posztgraduális Intézet Szabályzata</a:t>
            </a:r>
          </a:p>
          <a:p>
            <a:pPr marL="0" indent="0">
              <a:buNone/>
            </a:pPr>
            <a:r>
              <a:rPr lang="hu-HU" sz="2600" dirty="0"/>
              <a:t>PPKE HTK Szabályzat</a:t>
            </a:r>
          </a:p>
        </p:txBody>
      </p:sp>
    </p:spTree>
    <p:extLst>
      <p:ext uri="{BB962C8B-B14F-4D97-AF65-F5344CB8AC3E}">
        <p14:creationId xmlns:p14="http://schemas.microsoft.com/office/powerpoint/2010/main" val="131645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64F704-30F0-2736-2122-427FF125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Minőségcélok (2026.)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79F17D-3EF6-FFCB-8030-0C776277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916854"/>
            <a:ext cx="5801360" cy="4023360"/>
          </a:xfrm>
        </p:spPr>
        <p:txBody>
          <a:bodyPr>
            <a:normAutofit lnSpcReduction="10000"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Integrált intézményakkreditációs eljárás lefolytatása,</a:t>
            </a:r>
          </a:p>
          <a:p>
            <a:r>
              <a:rPr lang="hu-HU" sz="2800" b="1" dirty="0"/>
              <a:t>Digitális</a:t>
            </a:r>
            <a:r>
              <a:rPr lang="hu-HU" sz="2800" dirty="0"/>
              <a:t> pedagógia módszerek fejlesztése,</a:t>
            </a:r>
          </a:p>
          <a:p>
            <a:r>
              <a:rPr lang="hu-HU" sz="2800" dirty="0"/>
              <a:t>Hallgatóközpontú </a:t>
            </a:r>
            <a:r>
              <a:rPr lang="hu-HU" sz="2800" b="1" dirty="0"/>
              <a:t>minőségkultúra</a:t>
            </a:r>
            <a:r>
              <a:rPr lang="hu-HU" sz="2800" dirty="0"/>
              <a:t> megismertetése az egyetem polgáraival,</a:t>
            </a:r>
          </a:p>
          <a:p>
            <a:r>
              <a:rPr lang="hu-HU" sz="2800" b="1" dirty="0"/>
              <a:t>MI-használat</a:t>
            </a:r>
            <a:r>
              <a:rPr lang="hu-HU" sz="2800" dirty="0"/>
              <a:t> átlátható és </a:t>
            </a:r>
            <a:r>
              <a:rPr lang="hu-HU" sz="2800" b="1" dirty="0"/>
              <a:t>etikus</a:t>
            </a:r>
            <a:r>
              <a:rPr lang="hu-HU" sz="2800" dirty="0"/>
              <a:t> intézményi kereteinek fejlesztése.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3CA22CE-97A9-0301-D631-80031B4A0F92}"/>
              </a:ext>
            </a:extLst>
          </p:cNvPr>
          <p:cNvSpPr txBox="1">
            <a:spLocks/>
          </p:cNvSpPr>
          <p:nvPr/>
        </p:nvSpPr>
        <p:spPr>
          <a:xfrm>
            <a:off x="6167120" y="1916854"/>
            <a:ext cx="5486400" cy="4165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/>
              <a:t>1. Az akkreditációra való felkészülés támogatása</a:t>
            </a:r>
          </a:p>
          <a:p>
            <a:r>
              <a:rPr lang="hu-HU" sz="2800" dirty="0"/>
              <a:t>2. A tárgyleírások frissítésének </a:t>
            </a:r>
            <a:r>
              <a:rPr lang="hu-HU" sz="2800" dirty="0" err="1"/>
              <a:t>újraszabályozása</a:t>
            </a:r>
            <a:endParaRPr lang="hu-HU" sz="2800" dirty="0"/>
          </a:p>
          <a:p>
            <a:r>
              <a:rPr lang="hu-HU" sz="2800" dirty="0"/>
              <a:t>3. Az intézeti honlapok frissítése és egységesítése </a:t>
            </a:r>
          </a:p>
          <a:p>
            <a:r>
              <a:rPr lang="hu-HU" sz="2800" dirty="0"/>
              <a:t>4. Az oktatásmódszertani továbbképzések ösztönzése</a:t>
            </a:r>
          </a:p>
        </p:txBody>
      </p:sp>
    </p:spTree>
    <p:extLst>
      <p:ext uri="{BB962C8B-B14F-4D97-AF65-F5344CB8AC3E}">
        <p14:creationId xmlns:p14="http://schemas.microsoft.com/office/powerpoint/2010/main" val="41658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F99626-2E8B-83E5-E29D-CE668343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Önértékelések - MAB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8CA6F2-8AED-ADDB-DB7A-12676892A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Intézményi önértékelés</a:t>
            </a:r>
          </a:p>
          <a:p>
            <a:r>
              <a:rPr lang="hu-HU" sz="2800" dirty="0"/>
              <a:t>Doktori iskolák önértékelései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41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3579A6-913C-63A4-C3C0-1672B374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Varázsszavak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DCD215-B394-55AB-C6B1-07C2CED1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400" b="1" dirty="0"/>
              <a:t>CWOT</a:t>
            </a:r>
            <a:r>
              <a:rPr lang="hu-HU" sz="2400" dirty="0"/>
              <a:t> – erősségek, gyengeségek, lehetőségek, veszélyek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400" b="1" dirty="0"/>
              <a:t>CSWOT</a:t>
            </a:r>
            <a:r>
              <a:rPr lang="hu-HU" sz="2400" dirty="0"/>
              <a:t> + korlátok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400" b="1" dirty="0"/>
              <a:t>PDCA</a:t>
            </a:r>
            <a:r>
              <a:rPr lang="hu-HU" sz="2400" dirty="0"/>
              <a:t> – terv, folyamat végrehajtása, ellenőrzés, beavatkozás folyamatok átvizsgálása, azonosítása és dokumentálása.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2400" dirty="0"/>
          </a:p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hu-HU" sz="2400" dirty="0"/>
              <a:t>P </a:t>
            </a:r>
            <a:r>
              <a:rPr lang="hu-HU" sz="2400" dirty="0" err="1"/>
              <a:t>plan</a:t>
            </a:r>
            <a:r>
              <a:rPr lang="hu-HU" sz="2400" dirty="0"/>
              <a:t> (tervezd meg) probléma</a:t>
            </a:r>
            <a:r>
              <a:rPr lang="hu-HU" sz="2400" b="1" dirty="0"/>
              <a:t>azonosítás</a:t>
            </a:r>
            <a:r>
              <a:rPr lang="hu-HU" sz="2400" dirty="0"/>
              <a:t>, adatgyűjtés, adatelemzés, </a:t>
            </a:r>
            <a:br>
              <a:rPr lang="hu-HU" sz="2400" dirty="0"/>
            </a:br>
            <a:r>
              <a:rPr lang="hu-HU" sz="2400" dirty="0"/>
              <a:t>	ok-okozati elemzés;</a:t>
            </a:r>
          </a:p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hu-HU" sz="2400" dirty="0"/>
              <a:t>D </a:t>
            </a:r>
            <a:r>
              <a:rPr lang="hu-HU" sz="2400" dirty="0" err="1"/>
              <a:t>do</a:t>
            </a:r>
            <a:r>
              <a:rPr lang="hu-HU" sz="2400" dirty="0"/>
              <a:t> (csináld meg) a megoldások gyakorlati </a:t>
            </a:r>
            <a:r>
              <a:rPr lang="hu-HU" sz="2400" b="1" dirty="0"/>
              <a:t>megvalósítása</a:t>
            </a:r>
            <a:r>
              <a:rPr lang="hu-HU" sz="2400" dirty="0"/>
              <a:t>;</a:t>
            </a:r>
          </a:p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hu-HU" sz="2400" dirty="0"/>
              <a:t>C </a:t>
            </a:r>
            <a:r>
              <a:rPr lang="hu-HU" sz="2400" dirty="0" err="1"/>
              <a:t>check</a:t>
            </a:r>
            <a:r>
              <a:rPr lang="hu-HU" sz="2400" dirty="0"/>
              <a:t> (ellenőrizd) az eredmények elemzése, </a:t>
            </a:r>
            <a:r>
              <a:rPr lang="hu-HU" sz="2400" b="1" dirty="0"/>
              <a:t>kiértékelése</a:t>
            </a:r>
            <a:r>
              <a:rPr lang="hu-HU" sz="2400" dirty="0"/>
              <a:t>;</a:t>
            </a:r>
          </a:p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hu-HU" sz="2400" dirty="0"/>
              <a:t>A </a:t>
            </a:r>
            <a:r>
              <a:rPr lang="hu-HU" sz="2400" dirty="0" err="1"/>
              <a:t>act</a:t>
            </a:r>
            <a:r>
              <a:rPr lang="hu-HU" sz="2400" dirty="0"/>
              <a:t> (avatkozz be, ha szükséges) </a:t>
            </a:r>
            <a:r>
              <a:rPr lang="hu-HU" sz="2400" b="1" dirty="0"/>
              <a:t>visszacsatolás</a:t>
            </a:r>
            <a:r>
              <a:rPr lang="hu-HU" sz="2400" dirty="0"/>
              <a:t> a folyamatba.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8088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D0E938-1D2C-3E05-4CD1-34CBEF02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Hogyan mérjük a minőséget? (Visszacsatolási körök)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3C6CA7-7DE1-6F58-83AC-A3DD1202A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/>
              <a:t>OHV</a:t>
            </a:r>
            <a:r>
              <a:rPr lang="hu-HU" sz="2800" dirty="0"/>
              <a:t> (Oktatói Hallgatói Véleményezés) </a:t>
            </a:r>
          </a:p>
          <a:p>
            <a:pPr marL="0" indent="0">
              <a:buNone/>
            </a:pPr>
            <a:r>
              <a:rPr lang="hu-HU" sz="2800" i="1" dirty="0"/>
              <a:t>Az oktatók munkájának és a tantárgy hasznosságának hallgatói megítélése.</a:t>
            </a:r>
          </a:p>
          <a:p>
            <a:pPr marL="0" indent="0">
              <a:buNone/>
            </a:pPr>
            <a:r>
              <a:rPr lang="hu-HU" sz="2800" b="1" dirty="0"/>
              <a:t>DPR</a:t>
            </a:r>
            <a:r>
              <a:rPr lang="hu-HU" sz="2800" dirty="0"/>
              <a:t> (Diplomás Pályakövetési Rendszer)</a:t>
            </a:r>
          </a:p>
          <a:p>
            <a:pPr marL="0" indent="0">
              <a:buNone/>
            </a:pPr>
            <a:r>
              <a:rPr lang="hu-HU" sz="2800" i="1" dirty="0"/>
              <a:t>Mennyi idő alatt és milyen fizetéssel helyezkednek el a végzettek?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/>
              <a:t>Külső akkreditáció (</a:t>
            </a:r>
            <a:r>
              <a:rPr lang="hu-HU" sz="2800" b="1" dirty="0"/>
              <a:t>MAB</a:t>
            </a:r>
            <a:r>
              <a:rPr lang="hu-HU" sz="2800" dirty="0"/>
              <a:t>) </a:t>
            </a:r>
          </a:p>
          <a:p>
            <a:pPr marL="0" indent="0">
              <a:buNone/>
            </a:pPr>
            <a:r>
              <a:rPr lang="hu-HU" sz="2800" dirty="0"/>
              <a:t>Megfelel-e az intézmény az állami és nemzetközi elvárásoknak? 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50614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10279</TotalTime>
  <Words>590</Words>
  <Application>Microsoft Office PowerPoint</Application>
  <PresentationFormat>Szélesvásznú</PresentationFormat>
  <Paragraphs>74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Retrospektív</vt:lpstr>
      <vt:lpstr>Egyetemi minőségbiztosítás (Quality Assurance – QA)</vt:lpstr>
      <vt:lpstr>Ostiarius – őrtálló</vt:lpstr>
      <vt:lpstr>Minőség értelmes, logikus és szükséges</vt:lpstr>
      <vt:lpstr>Óvatos alkalmazkodás a megváltozott körülményekhez</vt:lpstr>
      <vt:lpstr>Kik vagyunk? </vt:lpstr>
      <vt:lpstr>Minőségcélok (2026.)</vt:lpstr>
      <vt:lpstr>Önértékelések - MAB</vt:lpstr>
      <vt:lpstr>Varázsszavak</vt:lpstr>
      <vt:lpstr>Hogyan mérjük a minőséget? (Visszacsatolási körök)</vt:lpstr>
      <vt:lpstr>Környezet megteremtése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Villám Péter</dc:creator>
  <cp:lastModifiedBy>Villám Péter</cp:lastModifiedBy>
  <cp:revision>56</cp:revision>
  <dcterms:created xsi:type="dcterms:W3CDTF">2026-02-04T09:18:09Z</dcterms:created>
  <dcterms:modified xsi:type="dcterms:W3CDTF">2026-02-11T12:37:58Z</dcterms:modified>
</cp:coreProperties>
</file>