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4"/>
  </p:sldMasterIdLst>
  <p:notesMasterIdLst>
    <p:notesMasterId r:id="rId13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7E6435-BEA6-44B0-A681-5D3AF17E25CD}" v="12" dt="2026-09-22T11:52:13.425"/>
    <p1510:client id="{FE389F42-596F-4648-A887-BB661098C02C}" v="2" dt="2026-09-22T10:50:27.6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Világos stílus 1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llám Péter" userId="67031485-3821-4465-9c0c-3c68dcc1fd7f" providerId="ADAL" clId="{F6C37690-E76A-403B-BC8A-1D4EB9D0B041}"/>
    <pc:docChg chg="undo custSel addSld modSld">
      <pc:chgData name="Villám Péter" userId="67031485-3821-4465-9c0c-3c68dcc1fd7f" providerId="ADAL" clId="{F6C37690-E76A-403B-BC8A-1D4EB9D0B041}" dt="2026-09-22T11:52:13.425" v="347" actId="17032"/>
      <pc:docMkLst>
        <pc:docMk/>
      </pc:docMkLst>
      <pc:sldChg chg="addSp delSp modSp new mod modClrScheme chgLayout">
        <pc:chgData name="Villám Péter" userId="67031485-3821-4465-9c0c-3c68dcc1fd7f" providerId="ADAL" clId="{F6C37690-E76A-403B-BC8A-1D4EB9D0B041}" dt="2026-09-22T11:52:13.425" v="347" actId="17032"/>
        <pc:sldMkLst>
          <pc:docMk/>
          <pc:sldMk cId="2772042095" sldId="262"/>
        </pc:sldMkLst>
        <pc:spChg chg="add del">
          <ac:chgData name="Villám Péter" userId="67031485-3821-4465-9c0c-3c68dcc1fd7f" providerId="ADAL" clId="{F6C37690-E76A-403B-BC8A-1D4EB9D0B041}" dt="2026-09-22T11:35:45.167" v="338" actId="11529"/>
          <ac:spMkLst>
            <pc:docMk/>
            <pc:sldMk cId="2772042095" sldId="262"/>
            <ac:spMk id="2" creationId="{CCC3D9B9-7EC6-CE58-C470-8AF361FA4FD7}"/>
          </ac:spMkLst>
        </pc:spChg>
        <pc:spChg chg="add mod">
          <ac:chgData name="Villám Péter" userId="67031485-3821-4465-9c0c-3c68dcc1fd7f" providerId="ADAL" clId="{F6C37690-E76A-403B-BC8A-1D4EB9D0B041}" dt="2026-09-22T11:52:13.425" v="347" actId="17032"/>
          <ac:spMkLst>
            <pc:docMk/>
            <pc:sldMk cId="2772042095" sldId="262"/>
            <ac:spMk id="3" creationId="{DA985C73-AED4-7802-E4ED-4EF470EE5A1F}"/>
          </ac:spMkLst>
        </pc:spChg>
        <pc:spChg chg="add del mod">
          <ac:chgData name="Villám Péter" userId="67031485-3821-4465-9c0c-3c68dcc1fd7f" providerId="ADAL" clId="{F6C37690-E76A-403B-BC8A-1D4EB9D0B041}" dt="2026-09-22T11:33:01.777" v="332" actId="26606"/>
          <ac:spMkLst>
            <pc:docMk/>
            <pc:sldMk cId="2772042095" sldId="262"/>
            <ac:spMk id="5" creationId="{C4F1C6E0-F787-D72B-86D2-69F996211055}"/>
          </ac:spMkLst>
        </pc:spChg>
        <pc:spChg chg="add del mod">
          <ac:chgData name="Villám Péter" userId="67031485-3821-4465-9c0c-3c68dcc1fd7f" providerId="ADAL" clId="{F6C37690-E76A-403B-BC8A-1D4EB9D0B041}" dt="2026-09-22T11:32:49.937" v="328" actId="26606"/>
          <ac:spMkLst>
            <pc:docMk/>
            <pc:sldMk cId="2772042095" sldId="262"/>
            <ac:spMk id="8" creationId="{D5269067-A612-0ED0-F6CD-F3B9364AE093}"/>
          </ac:spMkLst>
        </pc:spChg>
        <pc:spChg chg="add del mod">
          <ac:chgData name="Villám Péter" userId="67031485-3821-4465-9c0c-3c68dcc1fd7f" providerId="ADAL" clId="{F6C37690-E76A-403B-BC8A-1D4EB9D0B041}" dt="2026-09-22T11:32:51.931" v="330" actId="26606"/>
          <ac:spMkLst>
            <pc:docMk/>
            <pc:sldMk cId="2772042095" sldId="262"/>
            <ac:spMk id="10" creationId="{EC4CC7E5-5ABE-A0BE-B560-AA3D19123B18}"/>
          </ac:spMkLst>
        </pc:spChg>
      </pc:sldChg>
      <pc:sldChg chg="addSp delSp modSp new mod">
        <pc:chgData name="Villám Péter" userId="67031485-3821-4465-9c0c-3c68dcc1fd7f" providerId="ADAL" clId="{F6C37690-E76A-403B-BC8A-1D4EB9D0B041}" dt="2026-09-22T11:34:22.896" v="333" actId="12385"/>
        <pc:sldMkLst>
          <pc:docMk/>
          <pc:sldMk cId="2936903663" sldId="263"/>
        </pc:sldMkLst>
        <pc:spChg chg="add del mod">
          <ac:chgData name="Villám Péter" userId="67031485-3821-4465-9c0c-3c68dcc1fd7f" providerId="ADAL" clId="{F6C37690-E76A-403B-BC8A-1D4EB9D0B041}" dt="2026-09-22T11:27:45.594" v="178"/>
          <ac:spMkLst>
            <pc:docMk/>
            <pc:sldMk cId="2936903663" sldId="263"/>
            <ac:spMk id="4" creationId="{C62D3372-3777-1C7F-76ED-6F6957561D6B}"/>
          </ac:spMkLst>
        </pc:spChg>
        <pc:graphicFrameChg chg="add mod modGraphic">
          <ac:chgData name="Villám Péter" userId="67031485-3821-4465-9c0c-3c68dcc1fd7f" providerId="ADAL" clId="{F6C37690-E76A-403B-BC8A-1D4EB9D0B041}" dt="2026-09-22T11:34:22.896" v="333" actId="12385"/>
          <ac:graphicFrameMkLst>
            <pc:docMk/>
            <pc:sldMk cId="2936903663" sldId="263"/>
            <ac:graphicFrameMk id="2" creationId="{F93D95C1-366A-49BF-7888-5FB966A9382C}"/>
          </ac:graphicFrameMkLst>
        </pc:graphicFrameChg>
        <pc:graphicFrameChg chg="add del mod modGraphic">
          <ac:chgData name="Villám Péter" userId="67031485-3821-4465-9c0c-3c68dcc1fd7f" providerId="ADAL" clId="{F6C37690-E76A-403B-BC8A-1D4EB9D0B041}" dt="2026-09-22T11:24:26.060" v="145" actId="21"/>
          <ac:graphicFrameMkLst>
            <pc:docMk/>
            <pc:sldMk cId="2936903663" sldId="263"/>
            <ac:graphicFrameMk id="3" creationId="{4254D97A-1E33-EA42-C6FD-7F2B71B71CC8}"/>
          </ac:graphicFrameMkLst>
        </pc:graphicFrameChg>
      </pc:sldChg>
      <pc:sldChg chg="addSp modSp new mod">
        <pc:chgData name="Villám Péter" userId="67031485-3821-4465-9c0c-3c68dcc1fd7f" providerId="ADAL" clId="{F6C37690-E76A-403B-BC8A-1D4EB9D0B041}" dt="2026-09-22T11:34:38.851" v="334" actId="12385"/>
        <pc:sldMkLst>
          <pc:docMk/>
          <pc:sldMk cId="1769783118" sldId="264"/>
        </pc:sldMkLst>
        <pc:graphicFrameChg chg="add mod modGraphic">
          <ac:chgData name="Villám Péter" userId="67031485-3821-4465-9c0c-3c68dcc1fd7f" providerId="ADAL" clId="{F6C37690-E76A-403B-BC8A-1D4EB9D0B041}" dt="2026-09-22T11:34:38.851" v="334" actId="12385"/>
          <ac:graphicFrameMkLst>
            <pc:docMk/>
            <pc:sldMk cId="1769783118" sldId="264"/>
            <ac:graphicFrameMk id="3" creationId="{0D46B710-57C1-B650-0051-95C67F13162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ESG 2015, Scope and Concepts: quality culture embraced by students, academic staff, leadership and management – https://ehea.info/media.ehea.info/file/ESG/00/2/ESG_2015_616002.pdf
ESG 2015, Principle: institutions have primary responsibility for quality and its assurance.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ESG 2015, Part 1, Standard 1.1 and guidelines: all internal stakeholders assume responsibility and engage at all levels; external stakeholders are involved – https://ehea.info/media.ehea.info/file/ESG/00/2/ESG_2015_616002.pdf
ESG 2015, Part 1.1: academic integrity, academic freedom, action against fraud, intolerance and discrimination.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ESG 2015: quality assurance encompasses all activities within the continuous improvement cycle – https://ehea.info/media.ehea.info/file/ESG/00/2/ESG_2015_616002.pdf
ESG 2015, Part 1.1: coherent quality assurance system forms a cycle for continuous improvement and accountability.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ESG 2015, Part 1.1 guidelines: internal stakeholders assume responsibility and engage in quality assurance at all levels; policy is implemented, monitored and revised – https://ehea.info/media.ehea.info/file/ESG/00/2/ESG_2015_616002.pdf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ESG 2015, Scope and Concepts; Part 1.1 – https://ehea.info/media.ehea.info/file/ESG/00/2/ESG_2015_616002.pdf
ENQA ESG overview – https://www.enqa.eu/esg-standards-and-guidelines-for-quality-assurance-in-the-european-higher-education-area/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8661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6762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1541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5095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zakaszfejlé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5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66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4596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720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4757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343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24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20570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385577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692997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6596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2902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7818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602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49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39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8113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4508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2003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30069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8884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82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1809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4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9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</p:sldLayoutIdLst>
  <p:hf sldNum="0"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storage/tinymce/uploads/Egyetemi-Szabalyzatok/Eselyegyenl--segi-Strategia-2026_honlapra_keresheto_jav.pdf?u=1fmEun" TargetMode="External"/><Relationship Id="rId2" Type="http://schemas.openxmlformats.org/officeDocument/2006/relationships/hyperlink" Target="https://ppke.hu/storage/tinymce/uploads/Egyetemi-Szabalyzatok/PPKE_Strategiai_iranyelvek_es_celok_202130_jav.pdf?u=1f+Ees" TargetMode="External"/><Relationship Id="rId1" Type="http://schemas.openxmlformats.org/officeDocument/2006/relationships/slideLayout" Target="../slideLayouts/slideLayout28.xml"/><Relationship Id="rId5" Type="http://schemas.openxmlformats.org/officeDocument/2006/relationships/hyperlink" Target="https://ppke.hu/storage/tinymce/uploads/Min--segfejlesztesi-Program-2024-2027_alairt.pdf?u=1cVVJ0" TargetMode="External"/><Relationship Id="rId4" Type="http://schemas.openxmlformats.org/officeDocument/2006/relationships/hyperlink" Target="https://ppke.hu/storage/tinymce/uploads/Egyetemi-Szabalyzatok/PPKE_MI_ajanlas_honlapra.pdf?u=1fQMW5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0350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14324A"/>
                </a:solidFill>
                <a:latin typeface="Book Antiqua" panose="02040602050305030304" pitchFamily="18" charset="0"/>
                <a:ea typeface="Aptos Display" pitchFamily="34" charset="-122"/>
                <a:cs typeface="Aptos Display" pitchFamily="34" charset="-120"/>
              </a:rPr>
              <a:t>A minőségkultúra lényege</a:t>
            </a:r>
            <a:endParaRPr lang="en-US" sz="3600">
              <a:latin typeface="Book Antiqua" panose="0204060205030503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117043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E6B78"/>
                </a:solidFill>
              </a:rPr>
              <a:t>Nem külön adminisztratív rendszer, hanem közösen megélt intézményi működésmód.</a:t>
            </a:r>
            <a:endParaRPr lang="en-US" sz="130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50292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6E0E5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960120" y="2084832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0A6670"/>
                </a:solidFill>
              </a:rPr>
              <a:t>ESG szerinti meghatározás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960119" y="2651760"/>
            <a:ext cx="4580313" cy="189530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203040"/>
                </a:solidFill>
              </a:rPr>
              <a:t>Az intézmény minden szereplője saját felelősségének tekinti az oktatás és a tanulási környezet minőségét, részt vesz annak értékelésében, és közreműködik a folyamatos fejlesztésben.</a:t>
            </a:r>
            <a:endParaRPr lang="en-US" sz="2000"/>
          </a:p>
        </p:txBody>
      </p:sp>
      <p:sp>
        <p:nvSpPr>
          <p:cNvPr id="7" name="Text 5"/>
          <p:cNvSpPr/>
          <p:nvPr/>
        </p:nvSpPr>
        <p:spPr>
          <a:xfrm>
            <a:off x="960120" y="464515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5E6B78"/>
                </a:solidFill>
              </a:rPr>
              <a:t>A minőség a mindennapi döntésekben válik láthatóvá.</a:t>
            </a:r>
            <a:endParaRPr lang="en-US" sz="1300"/>
          </a:p>
        </p:txBody>
      </p:sp>
      <p:sp>
        <p:nvSpPr>
          <p:cNvPr id="8" name="Shape 6"/>
          <p:cNvSpPr/>
          <p:nvPr/>
        </p:nvSpPr>
        <p:spPr>
          <a:xfrm>
            <a:off x="6263640" y="1783080"/>
            <a:ext cx="1417320" cy="1417320"/>
          </a:xfrm>
          <a:prstGeom prst="ellipse">
            <a:avLst/>
          </a:prstGeom>
          <a:solidFill>
            <a:srgbClr val="14324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6355080" y="2340864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Vezetés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9646920" y="1783080"/>
            <a:ext cx="1417320" cy="1417320"/>
          </a:xfrm>
          <a:prstGeom prst="ellipse">
            <a:avLst/>
          </a:prstGeom>
          <a:solidFill>
            <a:srgbClr val="0A667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/>
          <p:nvPr/>
        </p:nvSpPr>
        <p:spPr>
          <a:xfrm>
            <a:off x="9738360" y="2340864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Oktatók</a:t>
            </a:r>
            <a:endParaRPr lang="en-US" sz="1200"/>
          </a:p>
        </p:txBody>
      </p:sp>
      <p:sp>
        <p:nvSpPr>
          <p:cNvPr id="12" name="Shape 10"/>
          <p:cNvSpPr/>
          <p:nvPr/>
        </p:nvSpPr>
        <p:spPr>
          <a:xfrm>
            <a:off x="6263640" y="4251960"/>
            <a:ext cx="1417320" cy="1417320"/>
          </a:xfrm>
          <a:prstGeom prst="ellipse">
            <a:avLst/>
          </a:prstGeom>
          <a:solidFill>
            <a:srgbClr val="D7A33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1"/>
          <p:cNvSpPr/>
          <p:nvPr/>
        </p:nvSpPr>
        <p:spPr>
          <a:xfrm>
            <a:off x="6355080" y="4809744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Hallgatók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9646920" y="4251960"/>
            <a:ext cx="1417320" cy="1417320"/>
          </a:xfrm>
          <a:prstGeom prst="ellipse">
            <a:avLst/>
          </a:prstGeom>
          <a:solidFill>
            <a:srgbClr val="2F7D64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3"/>
          <p:cNvSpPr/>
          <p:nvPr/>
        </p:nvSpPr>
        <p:spPr>
          <a:xfrm>
            <a:off x="9738360" y="4809744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Munkatársak</a:t>
            </a:r>
            <a:endParaRPr lang="en-US" sz="1200"/>
          </a:p>
        </p:txBody>
      </p:sp>
      <p:sp>
        <p:nvSpPr>
          <p:cNvPr id="16" name="Shape 14"/>
          <p:cNvSpPr/>
          <p:nvPr/>
        </p:nvSpPr>
        <p:spPr>
          <a:xfrm>
            <a:off x="7107383" y="2084831"/>
            <a:ext cx="3142210" cy="3172969"/>
          </a:xfrm>
          <a:prstGeom prst="ellipse">
            <a:avLst/>
          </a:prstGeom>
          <a:solidFill>
            <a:srgbClr val="DDF2F1"/>
          </a:solidFill>
          <a:ln w="25400">
            <a:solidFill>
              <a:srgbClr val="0A6670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7" name="Text 15"/>
          <p:cNvSpPr/>
          <p:nvPr/>
        </p:nvSpPr>
        <p:spPr>
          <a:xfrm>
            <a:off x="7983543" y="3552029"/>
            <a:ext cx="1307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A6670"/>
                </a:solidFill>
              </a:rPr>
              <a:t>KÖZÖS</a:t>
            </a:r>
            <a:endParaRPr lang="en-US" sz="1200"/>
          </a:p>
          <a:p>
            <a:pPr marL="0" indent="0" algn="ctr">
              <a:buNone/>
            </a:pPr>
            <a:r>
              <a:rPr lang="en-US" sz="1200" b="1">
                <a:solidFill>
                  <a:srgbClr val="0A6670"/>
                </a:solidFill>
              </a:rPr>
              <a:t>FELELŐSSÉG</a:t>
            </a:r>
            <a:endParaRPr lang="en-US" sz="12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1809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0350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4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minőségkultúra négy pillére</a:t>
            </a:r>
            <a:endParaRPr lang="en-US" sz="2800"/>
          </a:p>
        </p:txBody>
      </p:sp>
      <p:sp>
        <p:nvSpPr>
          <p:cNvPr id="3" name="Text 1"/>
          <p:cNvSpPr/>
          <p:nvPr/>
        </p:nvSpPr>
        <p:spPr>
          <a:xfrm>
            <a:off x="585216" y="117043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E6B78"/>
                </a:solidFill>
              </a:rPr>
              <a:t>A formális rendszer és a közösen vallott értékek egymást erősítik.</a:t>
            </a:r>
            <a:endParaRPr lang="en-US" sz="1300"/>
          </a:p>
        </p:txBody>
      </p:sp>
      <p:sp>
        <p:nvSpPr>
          <p:cNvPr id="4" name="Shape 2"/>
          <p:cNvSpPr/>
          <p:nvPr/>
        </p:nvSpPr>
        <p:spPr>
          <a:xfrm>
            <a:off x="713232" y="1828800"/>
            <a:ext cx="2487168" cy="35661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8E1E6"/>
            </a:solidFill>
            <a:prstDash val="solid"/>
          </a:ln>
          <a:effectLst>
            <a:outerShdw blurRad="1905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5" name="Shape 3"/>
          <p:cNvSpPr/>
          <p:nvPr/>
        </p:nvSpPr>
        <p:spPr>
          <a:xfrm>
            <a:off x="1481328" y="2121408"/>
            <a:ext cx="960120" cy="960120"/>
          </a:xfrm>
          <a:prstGeom prst="ellipse">
            <a:avLst/>
          </a:prstGeom>
          <a:solidFill>
            <a:srgbClr val="14324A"/>
          </a:solidFill>
          <a:ln w="12700">
            <a:solidFill>
              <a:srgbClr val="14324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6" name="Text 4"/>
          <p:cNvSpPr/>
          <p:nvPr/>
        </p:nvSpPr>
        <p:spPr>
          <a:xfrm>
            <a:off x="1755648" y="2368296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</a:rPr>
              <a:t>1</a:t>
            </a:r>
            <a:endParaRPr lang="en-US" sz="2000"/>
          </a:p>
        </p:txBody>
      </p:sp>
      <p:sp>
        <p:nvSpPr>
          <p:cNvPr id="7" name="Text 5"/>
          <p:cNvSpPr/>
          <p:nvPr/>
        </p:nvSpPr>
        <p:spPr>
          <a:xfrm>
            <a:off x="914400" y="333756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>
                <a:solidFill>
                  <a:srgbClr val="14324A"/>
                </a:solidFill>
              </a:rPr>
              <a:t>Közös felelősség</a:t>
            </a:r>
            <a:endParaRPr lang="en-US" sz="1700"/>
          </a:p>
        </p:txBody>
      </p:sp>
      <p:sp>
        <p:nvSpPr>
          <p:cNvPr id="8" name="Text 6"/>
          <p:cNvSpPr/>
          <p:nvPr/>
        </p:nvSpPr>
        <p:spPr>
          <a:xfrm>
            <a:off x="969264" y="4160520"/>
            <a:ext cx="1975104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>
                <a:solidFill>
                  <a:srgbClr val="5E6B78"/>
                </a:solidFill>
              </a:rPr>
              <a:t>A minőség nem kizárólag a minőségügyi szervezet feladata.</a:t>
            </a:r>
            <a:endParaRPr lang="en-US" sz="1250"/>
          </a:p>
        </p:txBody>
      </p:sp>
      <p:sp>
        <p:nvSpPr>
          <p:cNvPr id="9" name="Shape 7"/>
          <p:cNvSpPr/>
          <p:nvPr/>
        </p:nvSpPr>
        <p:spPr>
          <a:xfrm>
            <a:off x="3529584" y="1828800"/>
            <a:ext cx="2487168" cy="35661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8E1E6"/>
            </a:solidFill>
            <a:prstDash val="solid"/>
          </a:ln>
          <a:effectLst>
            <a:outerShdw blurRad="1905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10" name="Shape 8"/>
          <p:cNvSpPr/>
          <p:nvPr/>
        </p:nvSpPr>
        <p:spPr>
          <a:xfrm>
            <a:off x="4297680" y="2121408"/>
            <a:ext cx="960120" cy="960120"/>
          </a:xfrm>
          <a:prstGeom prst="ellipse">
            <a:avLst/>
          </a:prstGeom>
          <a:solidFill>
            <a:srgbClr val="0A6670"/>
          </a:solidFill>
          <a:ln w="12700">
            <a:solidFill>
              <a:srgbClr val="0A6670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/>
          <p:nvPr/>
        </p:nvSpPr>
        <p:spPr>
          <a:xfrm>
            <a:off x="4572000" y="2368296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</a:rPr>
              <a:t>2</a:t>
            </a:r>
            <a:endParaRPr lang="en-US" sz="2000"/>
          </a:p>
        </p:txBody>
      </p:sp>
      <p:sp>
        <p:nvSpPr>
          <p:cNvPr id="12" name="Text 10"/>
          <p:cNvSpPr/>
          <p:nvPr/>
        </p:nvSpPr>
        <p:spPr>
          <a:xfrm>
            <a:off x="3730752" y="333756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>
                <a:solidFill>
                  <a:srgbClr val="14324A"/>
                </a:solidFill>
              </a:rPr>
              <a:t>Részvétel</a:t>
            </a:r>
            <a:endParaRPr lang="en-US" sz="1700"/>
          </a:p>
        </p:txBody>
      </p:sp>
      <p:sp>
        <p:nvSpPr>
          <p:cNvPr id="13" name="Text 11"/>
          <p:cNvSpPr/>
          <p:nvPr/>
        </p:nvSpPr>
        <p:spPr>
          <a:xfrm>
            <a:off x="3785616" y="4160520"/>
            <a:ext cx="1975104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>
                <a:solidFill>
                  <a:srgbClr val="5E6B78"/>
                </a:solidFill>
              </a:rPr>
              <a:t>Oktatók, hallgatók és külső érintettek bevonása.</a:t>
            </a:r>
            <a:endParaRPr lang="en-US" sz="1250"/>
          </a:p>
        </p:txBody>
      </p:sp>
      <p:sp>
        <p:nvSpPr>
          <p:cNvPr id="14" name="Shape 12"/>
          <p:cNvSpPr/>
          <p:nvPr/>
        </p:nvSpPr>
        <p:spPr>
          <a:xfrm>
            <a:off x="6345936" y="1828800"/>
            <a:ext cx="2487168" cy="35661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8E1E6"/>
            </a:solidFill>
            <a:prstDash val="solid"/>
          </a:ln>
          <a:effectLst>
            <a:outerShdw blurRad="1905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15" name="Shape 13"/>
          <p:cNvSpPr/>
          <p:nvPr/>
        </p:nvSpPr>
        <p:spPr>
          <a:xfrm>
            <a:off x="7114032" y="2121408"/>
            <a:ext cx="960120" cy="960120"/>
          </a:xfrm>
          <a:prstGeom prst="ellipse">
            <a:avLst/>
          </a:prstGeom>
          <a:solidFill>
            <a:srgbClr val="D7A33D"/>
          </a:solidFill>
          <a:ln w="12700">
            <a:solidFill>
              <a:srgbClr val="D7A33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/>
          <p:nvPr/>
        </p:nvSpPr>
        <p:spPr>
          <a:xfrm>
            <a:off x="7388352" y="2368296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</a:rPr>
              <a:t>3</a:t>
            </a:r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6547104" y="333756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>
                <a:solidFill>
                  <a:srgbClr val="14324A"/>
                </a:solidFill>
              </a:rPr>
              <a:t>Bizonyíték és visszacsatolás</a:t>
            </a:r>
            <a:endParaRPr lang="en-US" sz="1700"/>
          </a:p>
        </p:txBody>
      </p:sp>
      <p:sp>
        <p:nvSpPr>
          <p:cNvPr id="18" name="Text 16"/>
          <p:cNvSpPr/>
          <p:nvPr/>
        </p:nvSpPr>
        <p:spPr>
          <a:xfrm>
            <a:off x="6601968" y="4160520"/>
            <a:ext cx="1975104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>
                <a:solidFill>
                  <a:srgbClr val="5E6B78"/>
                </a:solidFill>
              </a:rPr>
              <a:t>Adatok, értékelés, intézkedés és eredményvizsgálat.</a:t>
            </a:r>
            <a:endParaRPr lang="en-US" sz="1250"/>
          </a:p>
        </p:txBody>
      </p:sp>
      <p:sp>
        <p:nvSpPr>
          <p:cNvPr id="19" name="Shape 17"/>
          <p:cNvSpPr/>
          <p:nvPr/>
        </p:nvSpPr>
        <p:spPr>
          <a:xfrm>
            <a:off x="9162288" y="1828800"/>
            <a:ext cx="2487168" cy="35661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8E1E6"/>
            </a:solidFill>
            <a:prstDash val="solid"/>
          </a:ln>
          <a:effectLst>
            <a:outerShdw blurRad="1905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20" name="Shape 18"/>
          <p:cNvSpPr/>
          <p:nvPr/>
        </p:nvSpPr>
        <p:spPr>
          <a:xfrm>
            <a:off x="9930384" y="2121408"/>
            <a:ext cx="960120" cy="960120"/>
          </a:xfrm>
          <a:prstGeom prst="ellipse">
            <a:avLst/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1" name="Text 19"/>
          <p:cNvSpPr/>
          <p:nvPr/>
        </p:nvSpPr>
        <p:spPr>
          <a:xfrm>
            <a:off x="10204704" y="2368296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</a:rPr>
              <a:t>4</a:t>
            </a:r>
            <a:endParaRPr lang="en-US" sz="2000"/>
          </a:p>
        </p:txBody>
      </p:sp>
      <p:sp>
        <p:nvSpPr>
          <p:cNvPr id="22" name="Text 20"/>
          <p:cNvSpPr/>
          <p:nvPr/>
        </p:nvSpPr>
        <p:spPr>
          <a:xfrm>
            <a:off x="9363456" y="333756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>
                <a:solidFill>
                  <a:srgbClr val="14324A"/>
                </a:solidFill>
              </a:rPr>
              <a:t>Integritás és tanulás</a:t>
            </a:r>
            <a:endParaRPr lang="en-US" sz="1700"/>
          </a:p>
        </p:txBody>
      </p:sp>
      <p:sp>
        <p:nvSpPr>
          <p:cNvPr id="23" name="Text 21"/>
          <p:cNvSpPr/>
          <p:nvPr/>
        </p:nvSpPr>
        <p:spPr>
          <a:xfrm>
            <a:off x="9418320" y="4160520"/>
            <a:ext cx="1975104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>
                <a:solidFill>
                  <a:srgbClr val="5E6B78"/>
                </a:solidFill>
              </a:rPr>
              <a:t>Nyíltság, etikus működés, hibákból való fejlődés.</a:t>
            </a:r>
            <a:endParaRPr lang="en-US" sz="12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1809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0350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4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Így működik a gyakorlatban</a:t>
            </a:r>
            <a:endParaRPr lang="en-US" sz="2800"/>
          </a:p>
        </p:txBody>
      </p:sp>
      <p:sp>
        <p:nvSpPr>
          <p:cNvPr id="3" name="Text 1"/>
          <p:cNvSpPr/>
          <p:nvPr/>
        </p:nvSpPr>
        <p:spPr>
          <a:xfrm>
            <a:off x="585216" y="117043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E6B78"/>
                </a:solidFill>
              </a:rPr>
              <a:t>A minőségkultúra a visszacsatolási kör bezárásával válik bizonyíthatóvá.</a:t>
            </a:r>
            <a:endParaRPr lang="en-US" sz="1300"/>
          </a:p>
        </p:txBody>
      </p:sp>
      <p:sp>
        <p:nvSpPr>
          <p:cNvPr id="4" name="Shape 2"/>
          <p:cNvSpPr/>
          <p:nvPr/>
        </p:nvSpPr>
        <p:spPr>
          <a:xfrm>
            <a:off x="658368" y="2057400"/>
            <a:ext cx="2057400" cy="1143000"/>
          </a:xfrm>
          <a:prstGeom prst="chevron">
            <a:avLst/>
          </a:prstGeom>
          <a:solidFill>
            <a:srgbClr val="14324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1051560" y="2473452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Visszajelzés</a:t>
            </a:r>
            <a:endParaRPr lang="en-US" sz="1500"/>
          </a:p>
        </p:txBody>
      </p:sp>
      <p:sp>
        <p:nvSpPr>
          <p:cNvPr id="6" name="Text 4"/>
          <p:cNvSpPr/>
          <p:nvPr/>
        </p:nvSpPr>
        <p:spPr>
          <a:xfrm>
            <a:off x="731520" y="3456432"/>
            <a:ext cx="187452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50">
                <a:solidFill>
                  <a:srgbClr val="5E6B78"/>
                </a:solidFill>
              </a:rPr>
              <a:t>hallgatók, oktatók, partnerek</a:t>
            </a:r>
            <a:endParaRPr lang="en-US" sz="1150"/>
          </a:p>
        </p:txBody>
      </p:sp>
      <p:sp>
        <p:nvSpPr>
          <p:cNvPr id="7" name="Shape 5"/>
          <p:cNvSpPr/>
          <p:nvPr/>
        </p:nvSpPr>
        <p:spPr>
          <a:xfrm>
            <a:off x="2916936" y="2057400"/>
            <a:ext cx="2057400" cy="1143000"/>
          </a:xfrm>
          <a:prstGeom prst="chevron">
            <a:avLst/>
          </a:prstGeom>
          <a:solidFill>
            <a:srgbClr val="0A667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Text 6"/>
          <p:cNvSpPr/>
          <p:nvPr/>
        </p:nvSpPr>
        <p:spPr>
          <a:xfrm>
            <a:off x="3401568" y="2492987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Elemzés</a:t>
            </a:r>
            <a:endParaRPr lang="en-US" sz="1500"/>
          </a:p>
        </p:txBody>
      </p:sp>
      <p:sp>
        <p:nvSpPr>
          <p:cNvPr id="9" name="Text 7"/>
          <p:cNvSpPr/>
          <p:nvPr/>
        </p:nvSpPr>
        <p:spPr>
          <a:xfrm>
            <a:off x="2990088" y="3456432"/>
            <a:ext cx="187452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50">
                <a:solidFill>
                  <a:srgbClr val="5E6B78"/>
                </a:solidFill>
              </a:rPr>
              <a:t>adatok és okok feltárása</a:t>
            </a:r>
            <a:endParaRPr lang="en-US" sz="1150"/>
          </a:p>
        </p:txBody>
      </p:sp>
      <p:sp>
        <p:nvSpPr>
          <p:cNvPr id="10" name="Shape 8"/>
          <p:cNvSpPr/>
          <p:nvPr/>
        </p:nvSpPr>
        <p:spPr>
          <a:xfrm>
            <a:off x="5175504" y="2057400"/>
            <a:ext cx="2057400" cy="1143000"/>
          </a:xfrm>
          <a:prstGeom prst="chevron">
            <a:avLst/>
          </a:prstGeom>
          <a:solidFill>
            <a:srgbClr val="D7A33D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/>
          <p:nvPr/>
        </p:nvSpPr>
        <p:spPr>
          <a:xfrm>
            <a:off x="5541264" y="250088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Döntés</a:t>
            </a:r>
            <a:endParaRPr lang="en-US" sz="1500"/>
          </a:p>
        </p:txBody>
      </p:sp>
      <p:sp>
        <p:nvSpPr>
          <p:cNvPr id="12" name="Text 10"/>
          <p:cNvSpPr/>
          <p:nvPr/>
        </p:nvSpPr>
        <p:spPr>
          <a:xfrm>
            <a:off x="5248656" y="3456432"/>
            <a:ext cx="187452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50">
                <a:solidFill>
                  <a:srgbClr val="5E6B78"/>
                </a:solidFill>
              </a:rPr>
              <a:t>prioritás és felelős kijelölése</a:t>
            </a:r>
            <a:endParaRPr lang="en-US" sz="1150"/>
          </a:p>
        </p:txBody>
      </p:sp>
      <p:sp>
        <p:nvSpPr>
          <p:cNvPr id="13" name="Shape 11"/>
          <p:cNvSpPr/>
          <p:nvPr/>
        </p:nvSpPr>
        <p:spPr>
          <a:xfrm>
            <a:off x="7397496" y="2057400"/>
            <a:ext cx="2057400" cy="1143000"/>
          </a:xfrm>
          <a:prstGeom prst="chevron">
            <a:avLst/>
          </a:prstGeom>
          <a:solidFill>
            <a:srgbClr val="2F7D6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2"/>
          <p:cNvSpPr/>
          <p:nvPr/>
        </p:nvSpPr>
        <p:spPr>
          <a:xfrm>
            <a:off x="7856356" y="2482178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Intézkedés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7507224" y="3456432"/>
            <a:ext cx="187452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50">
                <a:solidFill>
                  <a:srgbClr val="5E6B78"/>
                </a:solidFill>
              </a:rPr>
              <a:t>fejlesztés végrehajtása</a:t>
            </a:r>
            <a:endParaRPr lang="en-US" sz="1150"/>
          </a:p>
        </p:txBody>
      </p:sp>
      <p:sp>
        <p:nvSpPr>
          <p:cNvPr id="16" name="Shape 14"/>
          <p:cNvSpPr/>
          <p:nvPr/>
        </p:nvSpPr>
        <p:spPr>
          <a:xfrm>
            <a:off x="9692640" y="2057400"/>
            <a:ext cx="2057400" cy="1143000"/>
          </a:xfrm>
          <a:prstGeom prst="chevron">
            <a:avLst/>
          </a:prstGeom>
          <a:solidFill>
            <a:srgbClr val="6A5B8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7" name="Text 15"/>
          <p:cNvSpPr/>
          <p:nvPr/>
        </p:nvSpPr>
        <p:spPr>
          <a:xfrm>
            <a:off x="10106614" y="2473865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Eredmény</a:t>
            </a:r>
            <a:endParaRPr lang="en-US" sz="1500"/>
          </a:p>
        </p:txBody>
      </p:sp>
      <p:sp>
        <p:nvSpPr>
          <p:cNvPr id="18" name="Text 16"/>
          <p:cNvSpPr/>
          <p:nvPr/>
        </p:nvSpPr>
        <p:spPr>
          <a:xfrm>
            <a:off x="9765792" y="3456432"/>
            <a:ext cx="187452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50">
                <a:solidFill>
                  <a:srgbClr val="5E6B78"/>
                </a:solidFill>
              </a:rPr>
              <a:t>hatásvizsgálat és tájékoztatás</a:t>
            </a:r>
            <a:endParaRPr lang="en-US" sz="1150"/>
          </a:p>
        </p:txBody>
      </p:sp>
      <p:sp>
        <p:nvSpPr>
          <p:cNvPr id="19" name="Shape 17"/>
          <p:cNvSpPr/>
          <p:nvPr/>
        </p:nvSpPr>
        <p:spPr>
          <a:xfrm>
            <a:off x="1051560" y="4800600"/>
            <a:ext cx="10058400" cy="749808"/>
          </a:xfrm>
          <a:prstGeom prst="roundRect">
            <a:avLst>
              <a:gd name="adj" fmla="val 7317"/>
            </a:avLst>
          </a:prstGeom>
          <a:solidFill>
            <a:srgbClr val="DDF2F1"/>
          </a:solidFill>
          <a:ln w="12700">
            <a:solidFill>
              <a:srgbClr val="B9DDD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0" name="Text 18"/>
          <p:cNvSpPr/>
          <p:nvPr/>
        </p:nvSpPr>
        <p:spPr>
          <a:xfrm>
            <a:off x="1325880" y="502920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A6670"/>
                </a:solidFill>
              </a:rPr>
              <a:t>Kulcskérdés: </a:t>
            </a:r>
            <a:endParaRPr lang="hu-HU" sz="1600" b="1">
              <a:solidFill>
                <a:srgbClr val="0A6670"/>
              </a:solidFill>
            </a:endParaRPr>
          </a:p>
          <a:p>
            <a:pPr marL="0" indent="0" algn="ctr">
              <a:buNone/>
            </a:pPr>
            <a:r>
              <a:rPr lang="en-US" sz="1600" b="1">
                <a:solidFill>
                  <a:srgbClr val="0A6670"/>
                </a:solidFill>
              </a:rPr>
              <a:t>a visszajelzésből lett-e döntés, a döntésből intézkedés, az intézkedésből pedig mérhető javulás?</a:t>
            </a:r>
            <a:endParaRPr lang="en-US" sz="16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1809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0350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4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Miből látszik, hogy valóban működik?</a:t>
            </a:r>
            <a:endParaRPr lang="en-US" sz="2800"/>
          </a:p>
        </p:txBody>
      </p:sp>
      <p:sp>
        <p:nvSpPr>
          <p:cNvPr id="3" name="Text 1"/>
          <p:cNvSpPr/>
          <p:nvPr/>
        </p:nvSpPr>
        <p:spPr>
          <a:xfrm>
            <a:off x="585216" y="1170432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E6B78"/>
                </a:solidFill>
              </a:rPr>
              <a:t>Az érett minőségkultúra a magatartásokban és a döntések következményeiben jelenik meg.</a:t>
            </a:r>
            <a:endParaRPr lang="en-US" sz="1300"/>
          </a:p>
        </p:txBody>
      </p:sp>
      <p:sp>
        <p:nvSpPr>
          <p:cNvPr id="4" name="Shape 2"/>
          <p:cNvSpPr/>
          <p:nvPr/>
        </p:nvSpPr>
        <p:spPr>
          <a:xfrm>
            <a:off x="713232" y="1737359"/>
            <a:ext cx="5230368" cy="4846321"/>
          </a:xfrm>
          <a:prstGeom prst="roundRect">
            <a:avLst>
              <a:gd name="adj" fmla="val 1758"/>
            </a:avLst>
          </a:prstGeom>
          <a:solidFill>
            <a:srgbClr val="EAF6F1"/>
          </a:solidFill>
          <a:ln w="12700">
            <a:solidFill>
              <a:srgbClr val="B9DCC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Shape 3"/>
          <p:cNvSpPr/>
          <p:nvPr/>
        </p:nvSpPr>
        <p:spPr>
          <a:xfrm>
            <a:off x="987552" y="1976766"/>
            <a:ext cx="1828800" cy="347472"/>
          </a:xfrm>
          <a:prstGeom prst="roundRect">
            <a:avLst>
              <a:gd name="adj" fmla="val 21053"/>
            </a:avLst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6" name="Text 4"/>
          <p:cNvSpPr/>
          <p:nvPr/>
        </p:nvSpPr>
        <p:spPr>
          <a:xfrm>
            <a:off x="1060704" y="2052828"/>
            <a:ext cx="16824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ÉRETT KULTÚRA</a:t>
            </a:r>
            <a:endParaRPr lang="en-US" sz="1000"/>
          </a:p>
        </p:txBody>
      </p:sp>
      <p:sp>
        <p:nvSpPr>
          <p:cNvPr id="8" name="Text 6"/>
          <p:cNvSpPr/>
          <p:nvPr/>
        </p:nvSpPr>
        <p:spPr>
          <a:xfrm>
            <a:off x="987552" y="2455163"/>
            <a:ext cx="4453128" cy="394688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 vezetés példát mutat</a:t>
            </a:r>
            <a:r>
              <a:rPr lang="hu-HU" sz="1400"/>
              <a:t>, és a minőséget stratégiai kérdésként kezeli.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 felelősségek </a:t>
            </a:r>
            <a:r>
              <a:rPr lang="hu-HU" sz="1400" b="1" err="1"/>
              <a:t>világosak</a:t>
            </a:r>
            <a:r>
              <a:rPr lang="hu-HU" sz="1400"/>
              <a:t>, de nem kizárólag a minőségügyi egységhez telepítettek.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 hallgatók ténylegesen részt vesznek</a:t>
            </a:r>
            <a:r>
              <a:rPr lang="hu-HU" sz="1400"/>
              <a:t> a képzések értékelésében és fejlesztésében.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 döntések adatokra és szakmai bizonyítékokra épülnek.</a:t>
            </a:r>
            <a:endParaRPr lang="hu-HU" sz="140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 problémák feltárása nem jár automatikus retorzióval.</a:t>
            </a:r>
            <a:endParaRPr lang="hu-HU" sz="140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 hibákat tanulási lehetőségként is kezelik.</a:t>
            </a:r>
            <a:endParaRPr lang="hu-HU" sz="140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 visszajelzések nyomán intézkedés történik.</a:t>
            </a:r>
            <a:endParaRPr lang="hu-HU" sz="140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Az intézkedések eredményességét utólag megvizsgálják.</a:t>
            </a:r>
            <a:endParaRPr lang="hu-HU" sz="140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Az oktatási, kutatási és szolgáltatási folyamatok összekapcsolódnak.</a:t>
            </a:r>
            <a:endParaRPr lang="hu-HU" sz="140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 b="1"/>
              <a:t>A minőségcélok megjelennek az erőforrás- és vezetői döntésekben.</a:t>
            </a:r>
            <a:endParaRPr lang="hu-HU" sz="1400"/>
          </a:p>
        </p:txBody>
      </p:sp>
      <p:sp>
        <p:nvSpPr>
          <p:cNvPr id="15" name="Shape 13"/>
          <p:cNvSpPr/>
          <p:nvPr/>
        </p:nvSpPr>
        <p:spPr>
          <a:xfrm>
            <a:off x="6236208" y="1737360"/>
            <a:ext cx="5230368" cy="4846320"/>
          </a:xfrm>
          <a:prstGeom prst="roundRect">
            <a:avLst>
              <a:gd name="adj" fmla="val 1758"/>
            </a:avLst>
          </a:prstGeom>
          <a:solidFill>
            <a:srgbClr val="FBEFEF"/>
          </a:solidFill>
          <a:ln w="12700">
            <a:solidFill>
              <a:srgbClr val="E7C5C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Shape 14"/>
          <p:cNvSpPr/>
          <p:nvPr/>
        </p:nvSpPr>
        <p:spPr>
          <a:xfrm>
            <a:off x="6510528" y="1993392"/>
            <a:ext cx="2148840" cy="347472"/>
          </a:xfrm>
          <a:prstGeom prst="roundRect">
            <a:avLst>
              <a:gd name="adj" fmla="val 21053"/>
            </a:avLst>
          </a:prstGeom>
          <a:solidFill>
            <a:srgbClr val="B64B4B"/>
          </a:solidFill>
          <a:ln w="12700">
            <a:solidFill>
              <a:srgbClr val="B64B4B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7" name="Text 15"/>
          <p:cNvSpPr/>
          <p:nvPr/>
        </p:nvSpPr>
        <p:spPr>
          <a:xfrm>
            <a:off x="6583680" y="2052828"/>
            <a:ext cx="2002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FORMÁLIS MŰKÖDÉS</a:t>
            </a:r>
            <a:endParaRPr lang="en-US" sz="1000"/>
          </a:p>
        </p:txBody>
      </p:sp>
      <p:sp>
        <p:nvSpPr>
          <p:cNvPr id="19" name="Text 17"/>
          <p:cNvSpPr/>
          <p:nvPr/>
        </p:nvSpPr>
        <p:spPr>
          <a:xfrm>
            <a:off x="6510528" y="2400300"/>
            <a:ext cx="4864608" cy="41833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/>
              <a:t>A minőségbiztosítás kizárólag dokumentumgyártást jelent;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/>
              <a:t>az akkreditáció után megszűnik a fejlesztési aktivitás;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/>
              <a:t>ugyanazok a problémák évről évre visszatérnek;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/>
              <a:t>a hallgatói visszajelzéseknek nincs látható következményük;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/>
              <a:t>a szervezeti egységek eltérő vagy ellentmondó gyakorlatokat követnek;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/>
              <a:t>a kedvezőtlen adatokat inkább megmagyarázzák, mint elemzik;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/>
              <a:t>a vezetőség formálisan elfogadja a jelentéseket, de nem dönt intézkedésekről;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/>
              <a:t>az oktatók a minőségbiztosítást külső adminisztratív tehernek érzik;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400"/>
              <a:t>a felelősség mindig a minőségirányítási szervezethez kerül vissza.</a:t>
            </a: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1809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0350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4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lényeg egy mondatban</a:t>
            </a:r>
            <a:endParaRPr lang="en-US" sz="2800"/>
          </a:p>
        </p:txBody>
      </p:sp>
      <p:sp>
        <p:nvSpPr>
          <p:cNvPr id="3" name="Shape 1"/>
          <p:cNvSpPr/>
          <p:nvPr/>
        </p:nvSpPr>
        <p:spPr>
          <a:xfrm>
            <a:off x="868680" y="1783080"/>
            <a:ext cx="10469880" cy="2331720"/>
          </a:xfrm>
          <a:prstGeom prst="roundRect">
            <a:avLst>
              <a:gd name="adj" fmla="val 3922"/>
            </a:avLst>
          </a:prstGeom>
          <a:solidFill>
            <a:srgbClr val="14324A"/>
          </a:solidFill>
          <a:ln w="12700">
            <a:solidFill>
              <a:srgbClr val="14324A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4" name="Text 2"/>
          <p:cNvSpPr/>
          <p:nvPr/>
        </p:nvSpPr>
        <p:spPr>
          <a:xfrm>
            <a:off x="1325880" y="2313432"/>
            <a:ext cx="9555480" cy="12252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>
                <a:solidFill>
                  <a:srgbClr val="FFFFFF"/>
                </a:solidFill>
              </a:rPr>
              <a:t>A minőségkultúra akkor létezik, ha az intézmény szereplői a minőséget nem külső kötelezettségként, hanem saját szakmai felelősségükként élik meg.</a:t>
            </a:r>
            <a:endParaRPr lang="en-US" sz="2500"/>
          </a:p>
        </p:txBody>
      </p:sp>
      <p:sp>
        <p:nvSpPr>
          <p:cNvPr id="5" name="Shape 3"/>
          <p:cNvSpPr/>
          <p:nvPr/>
        </p:nvSpPr>
        <p:spPr>
          <a:xfrm>
            <a:off x="1005840" y="4800600"/>
            <a:ext cx="2331720" cy="347472"/>
          </a:xfrm>
          <a:prstGeom prst="roundRect">
            <a:avLst>
              <a:gd name="adj" fmla="val 21053"/>
            </a:avLst>
          </a:prstGeom>
          <a:solidFill>
            <a:srgbClr val="14324A"/>
          </a:solidFill>
          <a:ln w="12700">
            <a:solidFill>
              <a:srgbClr val="14324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6" name="Text 4"/>
          <p:cNvSpPr/>
          <p:nvPr/>
        </p:nvSpPr>
        <p:spPr>
          <a:xfrm>
            <a:off x="1078992" y="4860036"/>
            <a:ext cx="2185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FELELŐSSÉG</a:t>
            </a:r>
            <a:endParaRPr lang="en-US" sz="1000"/>
          </a:p>
        </p:txBody>
      </p:sp>
      <p:sp>
        <p:nvSpPr>
          <p:cNvPr id="7" name="Shape 5"/>
          <p:cNvSpPr/>
          <p:nvPr/>
        </p:nvSpPr>
        <p:spPr>
          <a:xfrm>
            <a:off x="3749040" y="4800600"/>
            <a:ext cx="2331720" cy="347472"/>
          </a:xfrm>
          <a:prstGeom prst="roundRect">
            <a:avLst>
              <a:gd name="adj" fmla="val 21053"/>
            </a:avLst>
          </a:prstGeom>
          <a:solidFill>
            <a:srgbClr val="0A6670"/>
          </a:solidFill>
          <a:ln w="12700">
            <a:solidFill>
              <a:srgbClr val="0A6670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Text 6"/>
          <p:cNvSpPr/>
          <p:nvPr/>
        </p:nvSpPr>
        <p:spPr>
          <a:xfrm>
            <a:off x="3822192" y="4860036"/>
            <a:ext cx="2185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RÉSZVÉTEL</a:t>
            </a:r>
            <a:endParaRPr lang="en-US" sz="1000"/>
          </a:p>
        </p:txBody>
      </p:sp>
      <p:sp>
        <p:nvSpPr>
          <p:cNvPr id="9" name="Shape 7"/>
          <p:cNvSpPr/>
          <p:nvPr/>
        </p:nvSpPr>
        <p:spPr>
          <a:xfrm>
            <a:off x="6492240" y="4800600"/>
            <a:ext cx="2331720" cy="347472"/>
          </a:xfrm>
          <a:prstGeom prst="roundRect">
            <a:avLst>
              <a:gd name="adj" fmla="val 21053"/>
            </a:avLst>
          </a:prstGeom>
          <a:solidFill>
            <a:srgbClr val="D7A33D"/>
          </a:solidFill>
          <a:ln w="12700">
            <a:solidFill>
              <a:srgbClr val="D7A33D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Text 8"/>
          <p:cNvSpPr/>
          <p:nvPr/>
        </p:nvSpPr>
        <p:spPr>
          <a:xfrm>
            <a:off x="6565392" y="4860036"/>
            <a:ext cx="2185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VISSZACSATOLÁS</a:t>
            </a:r>
            <a:endParaRPr lang="en-US" sz="1000"/>
          </a:p>
        </p:txBody>
      </p:sp>
      <p:sp>
        <p:nvSpPr>
          <p:cNvPr id="11" name="Shape 9"/>
          <p:cNvSpPr/>
          <p:nvPr/>
        </p:nvSpPr>
        <p:spPr>
          <a:xfrm>
            <a:off x="9235440" y="4800600"/>
            <a:ext cx="2331720" cy="347472"/>
          </a:xfrm>
          <a:prstGeom prst="roundRect">
            <a:avLst>
              <a:gd name="adj" fmla="val 21053"/>
            </a:avLst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9308592" y="4860036"/>
            <a:ext cx="2185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FEJLESZTÉS</a:t>
            </a:r>
            <a:endParaRPr lang="en-US" sz="1000"/>
          </a:p>
        </p:txBody>
      </p:sp>
      <p:sp>
        <p:nvSpPr>
          <p:cNvPr id="13" name="Text 11"/>
          <p:cNvSpPr/>
          <p:nvPr/>
        </p:nvSpPr>
        <p:spPr>
          <a:xfrm>
            <a:off x="1325880" y="5669280"/>
            <a:ext cx="9555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600" b="1">
                <a:solidFill>
                  <a:srgbClr val="0A6670"/>
                </a:solidFill>
              </a:rPr>
              <a:t>M</a:t>
            </a:r>
            <a:r>
              <a:rPr lang="en-US" sz="1600" b="1">
                <a:solidFill>
                  <a:srgbClr val="0A6670"/>
                </a:solidFill>
              </a:rPr>
              <a:t>it változtatott meg az intézmény a minőségértékelés eredménye alapján?</a:t>
            </a:r>
            <a:endParaRPr lang="en-US" sz="16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1809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A985C73-AED4-7802-E4ED-4EF470EE5A1F}"/>
              </a:ext>
            </a:extLst>
          </p:cNvPr>
          <p:cNvSpPr txBox="1"/>
          <p:nvPr/>
        </p:nvSpPr>
        <p:spPr>
          <a:xfrm>
            <a:off x="546562" y="415327"/>
            <a:ext cx="11141134" cy="5632311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</a:rPr>
              <a:t>Pázmány Péter Katolikus Egyetem Stratégiai irányelvek és célok 2021-2030 </a:t>
            </a: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  <a:hlinkClick r:id="rId2"/>
              </a:rPr>
              <a:t>PPKE Stratégiai irányelvek és célok 2021-2030</a:t>
            </a:r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endParaRPr lang="hu-HU" sz="200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algn="ctr"/>
            <a:r>
              <a:rPr lang="hu-HU" sz="2000" b="1">
                <a:latin typeface="Garamond" panose="02020404030301010803" pitchFamily="18" charset="0"/>
                <a:cs typeface="Arial" panose="020B0604020202020204" pitchFamily="34" charset="0"/>
              </a:rPr>
              <a:t>EGYETEMI SZINTŰ STRATÉGIAI CÉLOK:</a:t>
            </a: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</a:rPr>
              <a:t>1. Közösségépítő egyetemmé válás rektorhelyettes ütemterv szerint</a:t>
            </a: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</a:rPr>
              <a:t>2. Első helyes jelentkezők számának és arányának növelése</a:t>
            </a: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</a:rPr>
              <a:t>3. Kiemelkedő minőségű, értékalapú oktatás biztosítása</a:t>
            </a: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</a:rPr>
              <a:t>4. Az Egyetem kutatási tevékenységének fejlesztése a Szent II. János Pál Pápa Kutatóközpont keretei között</a:t>
            </a: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</a:rPr>
              <a:t>5. Az Egyetemen folyó kutatások láthatóságának növelése</a:t>
            </a: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</a:rPr>
              <a:t>6. A munkaerőpiac, a társadalom és az egyház számára felelős, sikeres, a keresztény értékek lényegét ismerő és elfogadó, értéktudatos szakemberek kibocsátása</a:t>
            </a:r>
          </a:p>
          <a:p>
            <a:endParaRPr lang="hu-HU" sz="200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  <a:hlinkClick r:id="rId3"/>
              </a:rPr>
              <a:t>PPKE Esélyegyenlőségi stratégia (2026)</a:t>
            </a:r>
            <a:endParaRPr lang="hu-HU" sz="200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endParaRPr lang="hu-HU" sz="200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  <a:hlinkClick r:id="rId4"/>
              </a:rPr>
              <a:t>PPKE Ajánlás a mesterségesintelligencia-alapú eszközök használatához és dokumentálásához</a:t>
            </a:r>
            <a:endParaRPr lang="hu-HU" sz="200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endParaRPr lang="hu-HU" sz="200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  <a:hlinkClick r:id="rId5"/>
              </a:rPr>
              <a:t>Minőségfejlesztési Program 2024-2027</a:t>
            </a:r>
            <a:r>
              <a:rPr lang="hu-HU" sz="200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endParaRPr lang="hu-HU" sz="200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042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F93D95C1-366A-49BF-7888-5FB966A938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321071"/>
              </p:ext>
            </p:extLst>
          </p:nvPr>
        </p:nvGraphicFramePr>
        <p:xfrm>
          <a:off x="365760" y="482138"/>
          <a:ext cx="11097491" cy="628356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1097491">
                  <a:extLst>
                    <a:ext uri="{9D8B030D-6E8A-4147-A177-3AD203B41FA5}">
                      <a16:colId xmlns:a16="http://schemas.microsoft.com/office/drawing/2014/main" val="3096953979"/>
                    </a:ext>
                  </a:extLst>
                </a:gridCol>
              </a:tblGrid>
              <a:tr h="433320">
                <a:tc>
                  <a:txBody>
                    <a:bodyPr/>
                    <a:lstStyle/>
                    <a:p>
                      <a:pPr marL="0" marR="0" indent="0" algn="just" rtl="0" fontAlgn="base">
                        <a:lnSpc>
                          <a:spcPct val="150000"/>
                        </a:lnSpc>
                        <a:buNone/>
                      </a:pPr>
                      <a:r>
                        <a:rPr lang="hu-HU" sz="1800">
                          <a:effectLst/>
                        </a:rPr>
                        <a:t>Hogyan ismeri meg az egyetem vagy a kar minőségcéljait?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853389"/>
                  </a:ext>
                </a:extLst>
              </a:tr>
              <a:tr h="433320">
                <a:tc>
                  <a:txBody>
                    <a:bodyPr/>
                    <a:lstStyle/>
                    <a:p>
                      <a:pPr marL="0" marR="0" indent="0" algn="just" rtl="0" fontAlgn="base">
                        <a:lnSpc>
                          <a:spcPct val="150000"/>
                        </a:lnSpc>
                        <a:buNone/>
                      </a:pPr>
                      <a:r>
                        <a:rPr lang="hu-HU" sz="1800">
                          <a:effectLst/>
                        </a:rPr>
                        <a:t>Hogyan használják a hallgatói visszajelzéseket?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080980"/>
                  </a:ext>
                </a:extLst>
              </a:tr>
              <a:tr h="433320">
                <a:tc>
                  <a:txBody>
                    <a:bodyPr/>
                    <a:lstStyle/>
                    <a:p>
                      <a:pPr marL="0" marR="0" indent="0" algn="just" rtl="0" fontAlgn="base">
                        <a:lnSpc>
                          <a:spcPct val="150000"/>
                        </a:lnSpc>
                        <a:buNone/>
                      </a:pPr>
                      <a:r>
                        <a:rPr lang="hu-HU" sz="1800">
                          <a:effectLst/>
                        </a:rPr>
                        <a:t>Hogyan biztosítja a hallgatóközpontú tanulást?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1037525"/>
                  </a:ext>
                </a:extLst>
              </a:tr>
              <a:tr h="433320">
                <a:tc>
                  <a:txBody>
                    <a:bodyPr/>
                    <a:lstStyle/>
                    <a:p>
                      <a:pPr marL="0" marR="0" indent="0" algn="just" rtl="0" fontAlgn="base">
                        <a:lnSpc>
                          <a:spcPct val="150000"/>
                        </a:lnSpc>
                        <a:buNone/>
                      </a:pPr>
                      <a:r>
                        <a:rPr lang="hu-HU" sz="1800">
                          <a:effectLst/>
                        </a:rPr>
                        <a:t>Hogyan kapcsolódik a kutatás az oktatáshoz?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460240"/>
                  </a:ext>
                </a:extLst>
              </a:tr>
              <a:tr h="827690">
                <a:tc>
                  <a:txBody>
                    <a:bodyPr/>
                    <a:lstStyle/>
                    <a:p>
                      <a:pPr marL="0" marR="0" indent="0" algn="just" rtl="0" fontAlgn="base">
                        <a:lnSpc>
                          <a:spcPct val="150000"/>
                        </a:lnSpc>
                        <a:buNone/>
                      </a:pPr>
                      <a:r>
                        <a:rPr lang="hu-HU" sz="1800">
                          <a:effectLst/>
                        </a:rPr>
                        <a:t>Hogyan történik a tantárgy vagy a képzés felülvizsgálata? </a:t>
                      </a:r>
                    </a:p>
                    <a:p>
                      <a:pPr marL="0" marR="0" indent="0" algn="just" rtl="0" fontAlgn="base">
                        <a:lnSpc>
                          <a:spcPct val="150000"/>
                        </a:lnSpc>
                        <a:buNone/>
                      </a:pPr>
                      <a:r>
                        <a:rPr lang="hu-HU" sz="1800" b="0">
                          <a:effectLst/>
                        </a:rPr>
                        <a:t>Ismeri az egyetem minőségpolitikáját?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4790308"/>
                  </a:ext>
                </a:extLst>
              </a:tr>
              <a:tr h="3600054">
                <a:tc>
                  <a:txBody>
                    <a:bodyPr/>
                    <a:lstStyle/>
                    <a:p>
                      <a:pPr marL="0" marR="0" indent="0" algn="just" rtl="0" fontAlgn="base">
                        <a:lnSpc>
                          <a:spcPct val="150000"/>
                        </a:lnSpc>
                        <a:buNone/>
                      </a:pPr>
                      <a:r>
                        <a:rPr lang="hu-HU" sz="1800">
                          <a:effectLst/>
                        </a:rPr>
                        <a:t>Milyen támogatást kap oktatóként? 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kern="1200">
                          <a:solidFill>
                            <a:schemeClr val="dk1"/>
                          </a:solidFill>
                          <a:effectLst/>
                        </a:rPr>
                        <a:t>Hogyan kezeli az MI használatát és az integritást?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0" kern="1200">
                          <a:solidFill>
                            <a:schemeClr val="dk1"/>
                          </a:solidFill>
                          <a:effectLst/>
                        </a:rPr>
                        <a:t>Mit tesz a lemorzsolódás ellen?</a:t>
                      </a:r>
                    </a:p>
                    <a:p>
                      <a:pPr lvl="0" rtl="0" fontAlgn="base">
                        <a:lnSpc>
                          <a:spcPct val="150000"/>
                        </a:lnSpc>
                      </a:pPr>
                      <a:r>
                        <a:rPr lang="hu-HU" sz="1800" b="0" kern="1200">
                          <a:solidFill>
                            <a:schemeClr val="dk1"/>
                          </a:solidFill>
                          <a:effectLst/>
                        </a:rPr>
                        <a:t>Mutassa be két percben, hogyan kapcsolódik saját oktatói munkája a PPKE minőségpolitikájához. </a:t>
                      </a:r>
                    </a:p>
                    <a:p>
                      <a:pPr lvl="0" rtl="0" fontAlgn="base">
                        <a:lnSpc>
                          <a:spcPct val="150000"/>
                        </a:lnSpc>
                      </a:pPr>
                      <a:r>
                        <a:rPr lang="hu-HU" sz="1800" b="0" kern="1200">
                          <a:solidFill>
                            <a:schemeClr val="dk1"/>
                          </a:solidFill>
                          <a:effectLst/>
                        </a:rPr>
                        <a:t>Mondjon egy példát arra, amikor hallgatói visszajelzés nyomán változtatott. </a:t>
                      </a:r>
                    </a:p>
                    <a:p>
                      <a:pPr lvl="0" rtl="0" fontAlgn="base">
                        <a:lnSpc>
                          <a:spcPct val="150000"/>
                        </a:lnSpc>
                      </a:pPr>
                      <a:r>
                        <a:rPr lang="hu-HU" sz="1800" b="0" kern="1200">
                          <a:solidFill>
                            <a:schemeClr val="dk1"/>
                          </a:solidFill>
                          <a:effectLst/>
                        </a:rPr>
                        <a:t>Nevezzen meg egy oktatásmódszertani vagy digitális fejlesztési szükségletet, és annak intézményi kezelési módját. </a:t>
                      </a:r>
                    </a:p>
                    <a:p>
                      <a:pPr lvl="0" rtl="0" fontAlgn="base">
                        <a:lnSpc>
                          <a:spcPct val="150000"/>
                        </a:lnSpc>
                      </a:pPr>
                      <a:r>
                        <a:rPr lang="hu-HU" sz="1800" b="0" kern="1200">
                          <a:solidFill>
                            <a:schemeClr val="dk1"/>
                          </a:solidFill>
                          <a:effectLst/>
                        </a:rPr>
                        <a:t>Mondjon példát a kortárs kutatási eredmények tananyagba építésére.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313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903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0D46B710-57C1-B650-0051-95C67F1316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651128"/>
              </p:ext>
            </p:extLst>
          </p:nvPr>
        </p:nvGraphicFramePr>
        <p:xfrm>
          <a:off x="490451" y="814647"/>
          <a:ext cx="11097491" cy="3823852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1097491">
                  <a:extLst>
                    <a:ext uri="{9D8B030D-6E8A-4147-A177-3AD203B41FA5}">
                      <a16:colId xmlns:a16="http://schemas.microsoft.com/office/drawing/2014/main" val="3427885884"/>
                    </a:ext>
                  </a:extLst>
                </a:gridCol>
              </a:tblGrid>
              <a:tr h="822329">
                <a:tc>
                  <a:txBody>
                    <a:bodyPr/>
                    <a:lstStyle/>
                    <a:p>
                      <a:pPr marL="0" marR="0" indent="0" algn="just" rtl="0" fontAlgn="base">
                        <a:buNone/>
                      </a:pPr>
                      <a:r>
                        <a:rPr lang="hu-HU" sz="1800">
                          <a:effectLst/>
                        </a:rPr>
                        <a:t>Miért választotta a PPKE-t, és milyen tapasztalatai vannak?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806930"/>
                  </a:ext>
                </a:extLst>
              </a:tr>
              <a:tr h="472387">
                <a:tc>
                  <a:txBody>
                    <a:bodyPr/>
                    <a:lstStyle/>
                    <a:p>
                      <a:pPr marL="0" marR="0" indent="0" algn="just" rtl="0" fontAlgn="base">
                        <a:buNone/>
                      </a:pPr>
                      <a:r>
                        <a:rPr lang="hu-HU" sz="1800">
                          <a:effectLst/>
                        </a:rPr>
                        <a:t>Ismeri-e a képzés követelményeit?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8740674"/>
                  </a:ext>
                </a:extLst>
              </a:tr>
              <a:tr h="472387">
                <a:tc>
                  <a:txBody>
                    <a:bodyPr/>
                    <a:lstStyle/>
                    <a:p>
                      <a:pPr marL="0" marR="0" indent="0" algn="just" rtl="0" fontAlgn="base">
                        <a:buNone/>
                      </a:pPr>
                      <a:r>
                        <a:rPr lang="hu-HU" sz="1800">
                          <a:effectLst/>
                        </a:rPr>
                        <a:t>Kap-e megfelelő visszajelzést?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163920"/>
                  </a:ext>
                </a:extLst>
              </a:tr>
              <a:tr h="639588">
                <a:tc>
                  <a:txBody>
                    <a:bodyPr/>
                    <a:lstStyle/>
                    <a:p>
                      <a:pPr marL="0" marR="0" indent="0" algn="just" rtl="0" fontAlgn="base">
                        <a:buNone/>
                      </a:pPr>
                      <a:r>
                        <a:rPr lang="hu-HU" sz="1800">
                          <a:effectLst/>
                        </a:rPr>
                        <a:t>Hogyan tudja elmondani a véleményét?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681944"/>
                  </a:ext>
                </a:extLst>
              </a:tr>
              <a:tr h="472387">
                <a:tc>
                  <a:txBody>
                    <a:bodyPr/>
                    <a:lstStyle/>
                    <a:p>
                      <a:pPr marL="0" marR="0" indent="0" algn="just" rtl="0" fontAlgn="base">
                        <a:buNone/>
                      </a:pPr>
                      <a:r>
                        <a:rPr lang="hu-HU" sz="1800" b="0">
                          <a:effectLst/>
                        </a:rPr>
                        <a:t>Mi történik panasz vagy jogsérelem esetén?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4585365"/>
                  </a:ext>
                </a:extLst>
              </a:tr>
              <a:tr h="472387">
                <a:tc>
                  <a:txBody>
                    <a:bodyPr/>
                    <a:lstStyle/>
                    <a:p>
                      <a:pPr marL="0" marR="0" indent="0" algn="just" rtl="0" fontAlgn="base">
                        <a:buNone/>
                      </a:pPr>
                      <a:r>
                        <a:rPr lang="hu-HU" sz="1800" b="0">
                          <a:effectLst/>
                        </a:rPr>
                        <a:t>Érzi-e, hogy a képzés változik a visszajelzések alapján?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0965931"/>
                  </a:ext>
                </a:extLst>
              </a:tr>
              <a:tr h="472387">
                <a:tc>
                  <a:txBody>
                    <a:bodyPr/>
                    <a:lstStyle/>
                    <a:p>
                      <a:pPr marL="0" marR="0" indent="0" algn="just" rtl="0" fontAlgn="base">
                        <a:buNone/>
                      </a:pPr>
                      <a:r>
                        <a:rPr lang="hu-HU" sz="1800" b="0">
                          <a:effectLst/>
                        </a:rPr>
                        <a:t>Hogyan jelenik meg a PPKE katolikus identitása? </a:t>
                      </a:r>
                      <a:endParaRPr lang="hu-HU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9642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783118"/>
      </p:ext>
    </p:extLst>
  </p:cSld>
  <p:clrMapOvr>
    <a:masterClrMapping/>
  </p:clrMapOvr>
</p:sld>
</file>

<file path=ppt/theme/theme1.xml><?xml version="1.0" encoding="utf-8"?>
<a:theme xmlns:a="http://schemas.openxmlformats.org/drawingml/2006/main" name="Ilona-sziget">
  <a:themeElements>
    <a:clrScheme name="Ilona-sziget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80c932-b988-4341-9528-9147dff2354e" xsi:nil="true"/>
    <lcf76f155ced4ddcb4097134ff3c332f xmlns="0f953493-5140-42cd-97e0-64e9f651e26a">
      <Terms xmlns="http://schemas.microsoft.com/office/infopath/2007/PartnerControls"/>
    </lcf76f155ced4ddcb4097134ff3c332f>
    <file xmlns="0f953493-5140-42cd-97e0-64e9f651e26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585850CB8B73DF4796228275041BD41F" ma:contentTypeVersion="11" ma:contentTypeDescription="Új dokumentum létrehozása." ma:contentTypeScope="" ma:versionID="b131cdc5160f625ae81691e340748b69">
  <xsd:schema xmlns:xsd="http://www.w3.org/2001/XMLSchema" xmlns:xs="http://www.w3.org/2001/XMLSchema" xmlns:p="http://schemas.microsoft.com/office/2006/metadata/properties" xmlns:ns2="0f953493-5140-42cd-97e0-64e9f651e26a" xmlns:ns3="3280c932-b988-4341-9528-9147dff2354e" targetNamespace="http://schemas.microsoft.com/office/2006/metadata/properties" ma:root="true" ma:fieldsID="fccf44ecf88a7aff7f5e822d1bfc71f1" ns2:_="" ns3:_="">
    <xsd:import namespace="0f953493-5140-42cd-97e0-64e9f651e26a"/>
    <xsd:import namespace="3280c932-b988-4341-9528-9147dff235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fil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953493-5140-42cd-97e0-64e9f65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ile" ma:index="11" nillable="true" ma:displayName="file" ma:format="Dropdown" ma:internalName="file" ma:percentage="FALSE">
      <xsd:simpleType>
        <xsd:restriction base="dms:Number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épcímkék" ma:readOnly="false" ma:fieldId="{5cf76f15-5ced-4ddc-b409-7134ff3c332f}" ma:taxonomyMulti="true" ma:sspId="dcf648d1-0f4e-4095-89a3-d557a1756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0c932-b988-4341-9528-9147dff2354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9ab0f058-f98c-409a-97e5-9da70ed6526d}" ma:internalName="TaxCatchAll" ma:showField="CatchAllData" ma:web="3280c932-b988-4341-9528-9147dff235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F241F5-34FC-4012-A124-4623870D3232}">
  <ds:schemaRefs>
    <ds:schemaRef ds:uri="0f953493-5140-42cd-97e0-64e9f651e26a"/>
    <ds:schemaRef ds:uri="3280c932-b988-4341-9528-9147dff2354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7D85938-8727-4742-B50A-49B8B31276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5B2C23-AB9E-4846-B0CD-D908422BCC08}">
  <ds:schemaRefs>
    <ds:schemaRef ds:uri="0f953493-5140-42cd-97e0-64e9f651e26a"/>
    <ds:schemaRef ds:uri="3280c932-b988-4341-9528-9147dff2354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Application>Microsoft Office PowerPoint</Application>
  <PresentationFormat>Widescreen</PresentationFormat>
  <Slides>8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Ilona-sziget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Minőségkultúra az ESG szerint</dc:title>
  <dc:subject>Minőségkultúra az ESG szerint a felsőoktatásban</dc:subject>
  <dc:creator>Villám Péter</dc:creator>
  <cp:revision>1</cp:revision>
  <dcterms:created xsi:type="dcterms:W3CDTF">2026-09-22T10:34:44Z</dcterms:created>
  <dcterms:modified xsi:type="dcterms:W3CDTF">2026-09-22T11:52:00Z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0x010100585850CB8B73DF4796228275041BD41F</vt:lpwstr>
  </property>
  <property fmtid="{D5CDD505-2E9C-101B-9397-08002B2CF9AE}" pid="3" name="MediaServiceImageTags">
    <vt:lpwstr/>
  </property>
</Properties>
</file>