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59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  <p:sldId id="285" r:id="rId34"/>
    <p:sldId id="286" r:id="rId35"/>
    <p:sldId id="287" r:id="rId36"/>
    <p:sldId id="288" r:id="rId37"/>
    <p:sldId id="289" r:id="rId38"/>
    <p:sldId id="290" r:id="rId39"/>
    <p:sldId id="291" r:id="rId40"/>
    <p:sldId id="292" r:id="rId41"/>
    <p:sldId id="293" r:id="rId42"/>
    <p:sldId id="294" r:id="rId43"/>
    <p:sldId id="295" r:id="rId44"/>
    <p:sldId id="296" r:id="rId45"/>
    <p:sldId id="297" r:id="rId46"/>
    <p:sldId id="298" r:id="rId47"/>
    <p:sldId id="299" r:id="rId48"/>
    <p:sldId id="300" r:id="rId49"/>
    <p:sldId id="301" r:id="rId50"/>
    <p:sldId id="302" r:id="rId51"/>
    <p:sldId id="303" r:id="rId52"/>
    <p:sldId id="304" r:id="rId53"/>
    <p:sldId id="305" r:id="rId54"/>
    <p:sldId id="306" r:id="rId55"/>
    <p:sldId id="307" r:id="rId56"/>
    <p:sldId id="308" r:id="rId57"/>
    <p:sldId id="309" r:id="rId58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DE39D9F-FF3D-4E3C-8D97-2BA4463B3D92}" v="1" dt="2026-09-07T10:21:35.71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92" d="100"/>
          <a:sy n="92" d="100"/>
        </p:scale>
        <p:origin x="23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63" Type="http://schemas.openxmlformats.org/officeDocument/2006/relationships/tableStyles" Target="tableStyle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5" Type="http://schemas.openxmlformats.org/officeDocument/2006/relationships/slide" Target="slides/slide1.xml"/><Relationship Id="rId61" Type="http://schemas.openxmlformats.org/officeDocument/2006/relationships/viewProps" Target="viewProps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microsoft.com/office/2016/11/relationships/changesInfo" Target="changesInfos/changesInfo1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notesMaster" Target="notesMasters/notesMaster1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presProps" Target="presProps.xml"/><Relationship Id="rId65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Villám Péter" userId="67031485-3821-4465-9c0c-3c68dcc1fd7f" providerId="ADAL" clId="{F6C37690-E76A-403B-BC8A-1D4EB9D0B041}"/>
    <pc:docChg chg="undo custSel delSld modSld">
      <pc:chgData name="Villám Péter" userId="67031485-3821-4465-9c0c-3c68dcc1fd7f" providerId="ADAL" clId="{F6C37690-E76A-403B-BC8A-1D4EB9D0B041}" dt="2026-09-07T10:21:37.508" v="1492" actId="20577"/>
      <pc:docMkLst>
        <pc:docMk/>
      </pc:docMkLst>
      <pc:sldChg chg="addSp delSp modSp mod">
        <pc:chgData name="Villám Péter" userId="67031485-3821-4465-9c0c-3c68dcc1fd7f" providerId="ADAL" clId="{F6C37690-E76A-403B-BC8A-1D4EB9D0B041}" dt="2026-09-03T05:52:10.454" v="13" actId="1076"/>
        <pc:sldMkLst>
          <pc:docMk/>
          <pc:sldMk cId="0" sldId="256"/>
        </pc:sldMkLst>
        <pc:spChg chg="mod">
          <ac:chgData name="Villám Péter" userId="67031485-3821-4465-9c0c-3c68dcc1fd7f" providerId="ADAL" clId="{F6C37690-E76A-403B-BC8A-1D4EB9D0B041}" dt="2026-09-03T05:52:00.703" v="11" actId="1076"/>
          <ac:spMkLst>
            <pc:docMk/>
            <pc:sldMk cId="0" sldId="256"/>
            <ac:spMk id="2" creationId="{00000000-0000-0000-0000-000000000000}"/>
          </ac:spMkLst>
        </pc:spChg>
        <pc:spChg chg="mod">
          <ac:chgData name="Villám Péter" userId="67031485-3821-4465-9c0c-3c68dcc1fd7f" providerId="ADAL" clId="{F6C37690-E76A-403B-BC8A-1D4EB9D0B041}" dt="2026-09-03T05:52:05.743" v="12" actId="1076"/>
          <ac:spMkLst>
            <pc:docMk/>
            <pc:sldMk cId="0" sldId="256"/>
            <ac:spMk id="5" creationId="{00000000-0000-0000-0000-000000000000}"/>
          </ac:spMkLst>
        </pc:spChg>
        <pc:spChg chg="mod">
          <ac:chgData name="Villám Péter" userId="67031485-3821-4465-9c0c-3c68dcc1fd7f" providerId="ADAL" clId="{F6C37690-E76A-403B-BC8A-1D4EB9D0B041}" dt="2026-09-03T05:52:10.454" v="13" actId="1076"/>
          <ac:spMkLst>
            <pc:docMk/>
            <pc:sldMk cId="0" sldId="256"/>
            <ac:spMk id="6" creationId="{00000000-0000-0000-0000-000000000000}"/>
          </ac:spMkLst>
        </pc:spChg>
        <pc:picChg chg="add mod">
          <ac:chgData name="Villám Péter" userId="67031485-3821-4465-9c0c-3c68dcc1fd7f" providerId="ADAL" clId="{F6C37690-E76A-403B-BC8A-1D4EB9D0B041}" dt="2026-09-03T05:51:51.834" v="9" actId="1076"/>
          <ac:picMkLst>
            <pc:docMk/>
            <pc:sldMk cId="0" sldId="256"/>
            <ac:picMk id="10" creationId="{9D2DA154-DAF1-A159-55B1-AB0FF7CA6252}"/>
          </ac:picMkLst>
        </pc:picChg>
      </pc:sldChg>
      <pc:sldChg chg="addSp delSp modSp mod">
        <pc:chgData name="Villám Péter" userId="67031485-3821-4465-9c0c-3c68dcc1fd7f" providerId="ADAL" clId="{F6C37690-E76A-403B-BC8A-1D4EB9D0B041}" dt="2026-09-03T05:54:31.272" v="43" actId="478"/>
        <pc:sldMkLst>
          <pc:docMk/>
          <pc:sldMk cId="0" sldId="257"/>
        </pc:sldMkLst>
        <pc:spChg chg="mod">
          <ac:chgData name="Villám Péter" userId="67031485-3821-4465-9c0c-3c68dcc1fd7f" providerId="ADAL" clId="{F6C37690-E76A-403B-BC8A-1D4EB9D0B041}" dt="2026-09-03T05:53:58.218" v="38" actId="27636"/>
          <ac:spMkLst>
            <pc:docMk/>
            <pc:sldMk cId="0" sldId="257"/>
            <ac:spMk id="8" creationId="{00000000-0000-0000-0000-000000000000}"/>
          </ac:spMkLst>
        </pc:spChg>
        <pc:spChg chg="mod">
          <ac:chgData name="Villám Péter" userId="67031485-3821-4465-9c0c-3c68dcc1fd7f" providerId="ADAL" clId="{F6C37690-E76A-403B-BC8A-1D4EB9D0B041}" dt="2026-09-03T05:53:41.130" v="30" actId="403"/>
          <ac:spMkLst>
            <pc:docMk/>
            <pc:sldMk cId="0" sldId="257"/>
            <ac:spMk id="13" creationId="{00000000-0000-0000-0000-000000000000}"/>
          </ac:spMkLst>
        </pc:spChg>
        <pc:spChg chg="mod">
          <ac:chgData name="Villám Péter" userId="67031485-3821-4465-9c0c-3c68dcc1fd7f" providerId="ADAL" clId="{F6C37690-E76A-403B-BC8A-1D4EB9D0B041}" dt="2026-09-03T05:54:10.323" v="42" actId="14100"/>
          <ac:spMkLst>
            <pc:docMk/>
            <pc:sldMk cId="0" sldId="257"/>
            <ac:spMk id="18" creationId="{00000000-0000-0000-0000-000000000000}"/>
          </ac:spMkLst>
        </pc:spChg>
      </pc:sldChg>
      <pc:sldChg chg="delSp modSp mod">
        <pc:chgData name="Villám Péter" userId="67031485-3821-4465-9c0c-3c68dcc1fd7f" providerId="ADAL" clId="{F6C37690-E76A-403B-BC8A-1D4EB9D0B041}" dt="2026-09-03T05:54:56.839" v="47" actId="403"/>
        <pc:sldMkLst>
          <pc:docMk/>
          <pc:sldMk cId="0" sldId="258"/>
        </pc:sldMkLst>
        <pc:spChg chg="mod">
          <ac:chgData name="Villám Péter" userId="67031485-3821-4465-9c0c-3c68dcc1fd7f" providerId="ADAL" clId="{F6C37690-E76A-403B-BC8A-1D4EB9D0B041}" dt="2026-09-03T05:54:56.839" v="47" actId="403"/>
          <ac:spMkLst>
            <pc:docMk/>
            <pc:sldMk cId="0" sldId="258"/>
            <ac:spMk id="6" creationId="{00000000-0000-0000-0000-000000000000}"/>
          </ac:spMkLst>
        </pc:spChg>
      </pc:sldChg>
      <pc:sldChg chg="delSp modSp mod">
        <pc:chgData name="Villám Péter" userId="67031485-3821-4465-9c0c-3c68dcc1fd7f" providerId="ADAL" clId="{F6C37690-E76A-403B-BC8A-1D4EB9D0B041}" dt="2026-09-03T07:59:59.109" v="1476" actId="27636"/>
        <pc:sldMkLst>
          <pc:docMk/>
          <pc:sldMk cId="0" sldId="259"/>
        </pc:sldMkLst>
        <pc:spChg chg="mod">
          <ac:chgData name="Villám Péter" userId="67031485-3821-4465-9c0c-3c68dcc1fd7f" providerId="ADAL" clId="{F6C37690-E76A-403B-BC8A-1D4EB9D0B041}" dt="2026-09-03T07:59:59.109" v="1476" actId="27636"/>
          <ac:spMkLst>
            <pc:docMk/>
            <pc:sldMk cId="0" sldId="259"/>
            <ac:spMk id="7" creationId="{00000000-0000-0000-0000-000000000000}"/>
          </ac:spMkLst>
        </pc:spChg>
        <pc:spChg chg="mod">
          <ac:chgData name="Villám Péter" userId="67031485-3821-4465-9c0c-3c68dcc1fd7f" providerId="ADAL" clId="{F6C37690-E76A-403B-BC8A-1D4EB9D0B041}" dt="2026-09-03T05:56:35.312" v="51" actId="255"/>
          <ac:spMkLst>
            <pc:docMk/>
            <pc:sldMk cId="0" sldId="259"/>
            <ac:spMk id="10" creationId="{00000000-0000-0000-0000-000000000000}"/>
          </ac:spMkLst>
        </pc:spChg>
        <pc:spChg chg="mod">
          <ac:chgData name="Villám Péter" userId="67031485-3821-4465-9c0c-3c68dcc1fd7f" providerId="ADAL" clId="{F6C37690-E76A-403B-BC8A-1D4EB9D0B041}" dt="2026-09-03T05:59:49.042" v="100" actId="20577"/>
          <ac:spMkLst>
            <pc:docMk/>
            <pc:sldMk cId="0" sldId="259"/>
            <ac:spMk id="12" creationId="{00000000-0000-0000-0000-000000000000}"/>
          </ac:spMkLst>
        </pc:spChg>
        <pc:spChg chg="mod">
          <ac:chgData name="Villám Péter" userId="67031485-3821-4465-9c0c-3c68dcc1fd7f" providerId="ADAL" clId="{F6C37690-E76A-403B-BC8A-1D4EB9D0B041}" dt="2026-09-03T05:57:10.129" v="57" actId="20577"/>
          <ac:spMkLst>
            <pc:docMk/>
            <pc:sldMk cId="0" sldId="259"/>
            <ac:spMk id="13" creationId="{00000000-0000-0000-0000-000000000000}"/>
          </ac:spMkLst>
        </pc:spChg>
      </pc:sldChg>
      <pc:sldChg chg="delSp modSp mod">
        <pc:chgData name="Villám Péter" userId="67031485-3821-4465-9c0c-3c68dcc1fd7f" providerId="ADAL" clId="{F6C37690-E76A-403B-BC8A-1D4EB9D0B041}" dt="2026-09-03T08:00:07.277" v="1478" actId="403"/>
        <pc:sldMkLst>
          <pc:docMk/>
          <pc:sldMk cId="0" sldId="260"/>
        </pc:sldMkLst>
        <pc:spChg chg="mod">
          <ac:chgData name="Villám Péter" userId="67031485-3821-4465-9c0c-3c68dcc1fd7f" providerId="ADAL" clId="{F6C37690-E76A-403B-BC8A-1D4EB9D0B041}" dt="2026-09-03T08:00:07.277" v="1478" actId="403"/>
          <ac:spMkLst>
            <pc:docMk/>
            <pc:sldMk cId="0" sldId="260"/>
            <ac:spMk id="7" creationId="{00000000-0000-0000-0000-000000000000}"/>
          </ac:spMkLst>
        </pc:spChg>
        <pc:spChg chg="mod">
          <ac:chgData name="Villám Péter" userId="67031485-3821-4465-9c0c-3c68dcc1fd7f" providerId="ADAL" clId="{F6C37690-E76A-403B-BC8A-1D4EB9D0B041}" dt="2026-09-03T05:58:28.442" v="74" actId="403"/>
          <ac:spMkLst>
            <pc:docMk/>
            <pc:sldMk cId="0" sldId="260"/>
            <ac:spMk id="10" creationId="{00000000-0000-0000-0000-000000000000}"/>
          </ac:spMkLst>
        </pc:spChg>
        <pc:spChg chg="mod">
          <ac:chgData name="Villám Péter" userId="67031485-3821-4465-9c0c-3c68dcc1fd7f" providerId="ADAL" clId="{F6C37690-E76A-403B-BC8A-1D4EB9D0B041}" dt="2026-09-03T05:59:30.425" v="88" actId="20577"/>
          <ac:spMkLst>
            <pc:docMk/>
            <pc:sldMk cId="0" sldId="260"/>
            <ac:spMk id="12" creationId="{00000000-0000-0000-0000-000000000000}"/>
          </ac:spMkLst>
        </pc:spChg>
        <pc:spChg chg="mod">
          <ac:chgData name="Villám Péter" userId="67031485-3821-4465-9c0c-3c68dcc1fd7f" providerId="ADAL" clId="{F6C37690-E76A-403B-BC8A-1D4EB9D0B041}" dt="2026-09-03T05:59:06.561" v="78" actId="403"/>
          <ac:spMkLst>
            <pc:docMk/>
            <pc:sldMk cId="0" sldId="260"/>
            <ac:spMk id="13" creationId="{00000000-0000-0000-0000-000000000000}"/>
          </ac:spMkLst>
        </pc:spChg>
      </pc:sldChg>
      <pc:sldChg chg="delSp modSp mod">
        <pc:chgData name="Villám Péter" userId="67031485-3821-4465-9c0c-3c68dcc1fd7f" providerId="ADAL" clId="{F6C37690-E76A-403B-BC8A-1D4EB9D0B041}" dt="2026-09-03T08:00:13.160" v="1480" actId="403"/>
        <pc:sldMkLst>
          <pc:docMk/>
          <pc:sldMk cId="0" sldId="261"/>
        </pc:sldMkLst>
        <pc:spChg chg="mod">
          <ac:chgData name="Villám Péter" userId="67031485-3821-4465-9c0c-3c68dcc1fd7f" providerId="ADAL" clId="{F6C37690-E76A-403B-BC8A-1D4EB9D0B041}" dt="2026-09-03T08:00:13.160" v="1480" actId="403"/>
          <ac:spMkLst>
            <pc:docMk/>
            <pc:sldMk cId="0" sldId="261"/>
            <ac:spMk id="7" creationId="{00000000-0000-0000-0000-000000000000}"/>
          </ac:spMkLst>
        </pc:spChg>
        <pc:spChg chg="mod">
          <ac:chgData name="Villám Péter" userId="67031485-3821-4465-9c0c-3c68dcc1fd7f" providerId="ADAL" clId="{F6C37690-E76A-403B-BC8A-1D4EB9D0B041}" dt="2026-09-03T06:00:25.530" v="104" actId="403"/>
          <ac:spMkLst>
            <pc:docMk/>
            <pc:sldMk cId="0" sldId="261"/>
            <ac:spMk id="10" creationId="{00000000-0000-0000-0000-000000000000}"/>
          </ac:spMkLst>
        </pc:spChg>
        <pc:spChg chg="mod">
          <ac:chgData name="Villám Péter" userId="67031485-3821-4465-9c0c-3c68dcc1fd7f" providerId="ADAL" clId="{F6C37690-E76A-403B-BC8A-1D4EB9D0B041}" dt="2026-09-03T06:01:15.639" v="120" actId="20577"/>
          <ac:spMkLst>
            <pc:docMk/>
            <pc:sldMk cId="0" sldId="261"/>
            <ac:spMk id="12" creationId="{00000000-0000-0000-0000-000000000000}"/>
          </ac:spMkLst>
        </pc:spChg>
        <pc:spChg chg="mod">
          <ac:chgData name="Villám Péter" userId="67031485-3821-4465-9c0c-3c68dcc1fd7f" providerId="ADAL" clId="{F6C37690-E76A-403B-BC8A-1D4EB9D0B041}" dt="2026-09-03T06:01:52.308" v="147" actId="20577"/>
          <ac:spMkLst>
            <pc:docMk/>
            <pc:sldMk cId="0" sldId="261"/>
            <ac:spMk id="13" creationId="{00000000-0000-0000-0000-000000000000}"/>
          </ac:spMkLst>
        </pc:spChg>
      </pc:sldChg>
      <pc:sldChg chg="delSp modSp mod">
        <pc:chgData name="Villám Péter" userId="67031485-3821-4465-9c0c-3c68dcc1fd7f" providerId="ADAL" clId="{F6C37690-E76A-403B-BC8A-1D4EB9D0B041}" dt="2026-09-03T08:00:18.208" v="1482" actId="403"/>
        <pc:sldMkLst>
          <pc:docMk/>
          <pc:sldMk cId="0" sldId="262"/>
        </pc:sldMkLst>
        <pc:spChg chg="mod">
          <ac:chgData name="Villám Péter" userId="67031485-3821-4465-9c0c-3c68dcc1fd7f" providerId="ADAL" clId="{F6C37690-E76A-403B-BC8A-1D4EB9D0B041}" dt="2026-09-03T08:00:18.208" v="1482" actId="403"/>
          <ac:spMkLst>
            <pc:docMk/>
            <pc:sldMk cId="0" sldId="262"/>
            <ac:spMk id="7" creationId="{00000000-0000-0000-0000-000000000000}"/>
          </ac:spMkLst>
        </pc:spChg>
        <pc:spChg chg="mod">
          <ac:chgData name="Villám Péter" userId="67031485-3821-4465-9c0c-3c68dcc1fd7f" providerId="ADAL" clId="{F6C37690-E76A-403B-BC8A-1D4EB9D0B041}" dt="2026-09-03T06:02:52.387" v="167" actId="20577"/>
          <ac:spMkLst>
            <pc:docMk/>
            <pc:sldMk cId="0" sldId="262"/>
            <ac:spMk id="10" creationId="{00000000-0000-0000-0000-000000000000}"/>
          </ac:spMkLst>
        </pc:spChg>
        <pc:spChg chg="mod">
          <ac:chgData name="Villám Péter" userId="67031485-3821-4465-9c0c-3c68dcc1fd7f" providerId="ADAL" clId="{F6C37690-E76A-403B-BC8A-1D4EB9D0B041}" dt="2026-09-03T06:05:09.567" v="186" actId="20577"/>
          <ac:spMkLst>
            <pc:docMk/>
            <pc:sldMk cId="0" sldId="262"/>
            <ac:spMk id="12" creationId="{00000000-0000-0000-0000-000000000000}"/>
          </ac:spMkLst>
        </pc:spChg>
        <pc:spChg chg="mod">
          <ac:chgData name="Villám Péter" userId="67031485-3821-4465-9c0c-3c68dcc1fd7f" providerId="ADAL" clId="{F6C37690-E76A-403B-BC8A-1D4EB9D0B041}" dt="2026-09-03T06:03:45.518" v="175" actId="20577"/>
          <ac:spMkLst>
            <pc:docMk/>
            <pc:sldMk cId="0" sldId="262"/>
            <ac:spMk id="13" creationId="{00000000-0000-0000-0000-000000000000}"/>
          </ac:spMkLst>
        </pc:spChg>
      </pc:sldChg>
      <pc:sldChg chg="delSp modSp mod">
        <pc:chgData name="Villám Péter" userId="67031485-3821-4465-9c0c-3c68dcc1fd7f" providerId="ADAL" clId="{F6C37690-E76A-403B-BC8A-1D4EB9D0B041}" dt="2026-09-03T08:00:26.613" v="1484" actId="403"/>
        <pc:sldMkLst>
          <pc:docMk/>
          <pc:sldMk cId="0" sldId="263"/>
        </pc:sldMkLst>
        <pc:spChg chg="mod">
          <ac:chgData name="Villám Péter" userId="67031485-3821-4465-9c0c-3c68dcc1fd7f" providerId="ADAL" clId="{F6C37690-E76A-403B-BC8A-1D4EB9D0B041}" dt="2026-09-03T08:00:26.613" v="1484" actId="403"/>
          <ac:spMkLst>
            <pc:docMk/>
            <pc:sldMk cId="0" sldId="263"/>
            <ac:spMk id="7" creationId="{00000000-0000-0000-0000-000000000000}"/>
          </ac:spMkLst>
        </pc:spChg>
        <pc:spChg chg="mod">
          <ac:chgData name="Villám Péter" userId="67031485-3821-4465-9c0c-3c68dcc1fd7f" providerId="ADAL" clId="{F6C37690-E76A-403B-BC8A-1D4EB9D0B041}" dt="2026-09-03T06:16:34.092" v="237" actId="27636"/>
          <ac:spMkLst>
            <pc:docMk/>
            <pc:sldMk cId="0" sldId="263"/>
            <ac:spMk id="10" creationId="{00000000-0000-0000-0000-000000000000}"/>
          </ac:spMkLst>
        </pc:spChg>
        <pc:spChg chg="mod">
          <ac:chgData name="Villám Péter" userId="67031485-3821-4465-9c0c-3c68dcc1fd7f" providerId="ADAL" clId="{F6C37690-E76A-403B-BC8A-1D4EB9D0B041}" dt="2026-09-03T06:05:20.890" v="196" actId="20577"/>
          <ac:spMkLst>
            <pc:docMk/>
            <pc:sldMk cId="0" sldId="263"/>
            <ac:spMk id="12" creationId="{00000000-0000-0000-0000-000000000000}"/>
          </ac:spMkLst>
        </pc:spChg>
        <pc:spChg chg="mod">
          <ac:chgData name="Villám Péter" userId="67031485-3821-4465-9c0c-3c68dcc1fd7f" providerId="ADAL" clId="{F6C37690-E76A-403B-BC8A-1D4EB9D0B041}" dt="2026-09-03T06:06:29.868" v="232" actId="20577"/>
          <ac:spMkLst>
            <pc:docMk/>
            <pc:sldMk cId="0" sldId="263"/>
            <ac:spMk id="13" creationId="{00000000-0000-0000-0000-000000000000}"/>
          </ac:spMkLst>
        </pc:spChg>
      </pc:sldChg>
      <pc:sldChg chg="delSp modSp mod">
        <pc:chgData name="Villám Péter" userId="67031485-3821-4465-9c0c-3c68dcc1fd7f" providerId="ADAL" clId="{F6C37690-E76A-403B-BC8A-1D4EB9D0B041}" dt="2026-09-03T06:24:55.895" v="438" actId="403"/>
        <pc:sldMkLst>
          <pc:docMk/>
          <pc:sldMk cId="0" sldId="264"/>
        </pc:sldMkLst>
        <pc:spChg chg="mod">
          <ac:chgData name="Villám Péter" userId="67031485-3821-4465-9c0c-3c68dcc1fd7f" providerId="ADAL" clId="{F6C37690-E76A-403B-BC8A-1D4EB9D0B041}" dt="2026-09-03T06:24:55.895" v="438" actId="403"/>
          <ac:spMkLst>
            <pc:docMk/>
            <pc:sldMk cId="0" sldId="264"/>
            <ac:spMk id="6" creationId="{00000000-0000-0000-0000-000000000000}"/>
          </ac:spMkLst>
        </pc:spChg>
      </pc:sldChg>
      <pc:sldChg chg="delSp modSp mod">
        <pc:chgData name="Villám Péter" userId="67031485-3821-4465-9c0c-3c68dcc1fd7f" providerId="ADAL" clId="{F6C37690-E76A-403B-BC8A-1D4EB9D0B041}" dt="2026-09-03T08:00:34.861" v="1486" actId="403"/>
        <pc:sldMkLst>
          <pc:docMk/>
          <pc:sldMk cId="0" sldId="265"/>
        </pc:sldMkLst>
        <pc:spChg chg="mod">
          <ac:chgData name="Villám Péter" userId="67031485-3821-4465-9c0c-3c68dcc1fd7f" providerId="ADAL" clId="{F6C37690-E76A-403B-BC8A-1D4EB9D0B041}" dt="2026-09-03T08:00:34.861" v="1486" actId="403"/>
          <ac:spMkLst>
            <pc:docMk/>
            <pc:sldMk cId="0" sldId="265"/>
            <ac:spMk id="7" creationId="{00000000-0000-0000-0000-000000000000}"/>
          </ac:spMkLst>
        </pc:spChg>
        <pc:spChg chg="mod">
          <ac:chgData name="Villám Péter" userId="67031485-3821-4465-9c0c-3c68dcc1fd7f" providerId="ADAL" clId="{F6C37690-E76A-403B-BC8A-1D4EB9D0B041}" dt="2026-09-03T06:18:04.213" v="246" actId="403"/>
          <ac:spMkLst>
            <pc:docMk/>
            <pc:sldMk cId="0" sldId="265"/>
            <ac:spMk id="10" creationId="{00000000-0000-0000-0000-000000000000}"/>
          </ac:spMkLst>
        </pc:spChg>
        <pc:spChg chg="mod">
          <ac:chgData name="Villám Péter" userId="67031485-3821-4465-9c0c-3c68dcc1fd7f" providerId="ADAL" clId="{F6C37690-E76A-403B-BC8A-1D4EB9D0B041}" dt="2026-09-03T06:18:47.439" v="261" actId="20577"/>
          <ac:spMkLst>
            <pc:docMk/>
            <pc:sldMk cId="0" sldId="265"/>
            <ac:spMk id="12" creationId="{00000000-0000-0000-0000-000000000000}"/>
          </ac:spMkLst>
        </pc:spChg>
        <pc:spChg chg="mod">
          <ac:chgData name="Villám Péter" userId="67031485-3821-4465-9c0c-3c68dcc1fd7f" providerId="ADAL" clId="{F6C37690-E76A-403B-BC8A-1D4EB9D0B041}" dt="2026-09-03T06:18:25.632" v="250" actId="403"/>
          <ac:spMkLst>
            <pc:docMk/>
            <pc:sldMk cId="0" sldId="265"/>
            <ac:spMk id="13" creationId="{00000000-0000-0000-0000-000000000000}"/>
          </ac:spMkLst>
        </pc:spChg>
      </pc:sldChg>
      <pc:sldChg chg="delSp modSp mod">
        <pc:chgData name="Villám Péter" userId="67031485-3821-4465-9c0c-3c68dcc1fd7f" providerId="ADAL" clId="{F6C37690-E76A-403B-BC8A-1D4EB9D0B041}" dt="2026-09-03T08:00:40.721" v="1487" actId="403"/>
        <pc:sldMkLst>
          <pc:docMk/>
          <pc:sldMk cId="0" sldId="266"/>
        </pc:sldMkLst>
        <pc:spChg chg="mod">
          <ac:chgData name="Villám Péter" userId="67031485-3821-4465-9c0c-3c68dcc1fd7f" providerId="ADAL" clId="{F6C37690-E76A-403B-BC8A-1D4EB9D0B041}" dt="2026-09-03T08:00:40.721" v="1487" actId="403"/>
          <ac:spMkLst>
            <pc:docMk/>
            <pc:sldMk cId="0" sldId="266"/>
            <ac:spMk id="7" creationId="{00000000-0000-0000-0000-000000000000}"/>
          </ac:spMkLst>
        </pc:spChg>
        <pc:spChg chg="mod">
          <ac:chgData name="Villám Péter" userId="67031485-3821-4465-9c0c-3c68dcc1fd7f" providerId="ADAL" clId="{F6C37690-E76A-403B-BC8A-1D4EB9D0B041}" dt="2026-09-03T06:20:45.123" v="332" actId="20577"/>
          <ac:spMkLst>
            <pc:docMk/>
            <pc:sldMk cId="0" sldId="266"/>
            <ac:spMk id="10" creationId="{00000000-0000-0000-0000-000000000000}"/>
          </ac:spMkLst>
        </pc:spChg>
        <pc:spChg chg="mod">
          <ac:chgData name="Villám Péter" userId="67031485-3821-4465-9c0c-3c68dcc1fd7f" providerId="ADAL" clId="{F6C37690-E76A-403B-BC8A-1D4EB9D0B041}" dt="2026-09-03T06:21:08.427" v="371" actId="20577"/>
          <ac:spMkLst>
            <pc:docMk/>
            <pc:sldMk cId="0" sldId="266"/>
            <ac:spMk id="12" creationId="{00000000-0000-0000-0000-000000000000}"/>
          </ac:spMkLst>
        </pc:spChg>
        <pc:spChg chg="mod">
          <ac:chgData name="Villám Péter" userId="67031485-3821-4465-9c0c-3c68dcc1fd7f" providerId="ADAL" clId="{F6C37690-E76A-403B-BC8A-1D4EB9D0B041}" dt="2026-09-03T06:20:56.604" v="359" actId="20577"/>
          <ac:spMkLst>
            <pc:docMk/>
            <pc:sldMk cId="0" sldId="266"/>
            <ac:spMk id="13" creationId="{00000000-0000-0000-0000-000000000000}"/>
          </ac:spMkLst>
        </pc:spChg>
      </pc:sldChg>
      <pc:sldChg chg="delSp modSp mod">
        <pc:chgData name="Villám Péter" userId="67031485-3821-4465-9c0c-3c68dcc1fd7f" providerId="ADAL" clId="{F6C37690-E76A-403B-BC8A-1D4EB9D0B041}" dt="2026-09-03T08:00:45.842" v="1488" actId="403"/>
        <pc:sldMkLst>
          <pc:docMk/>
          <pc:sldMk cId="0" sldId="267"/>
        </pc:sldMkLst>
        <pc:spChg chg="mod">
          <ac:chgData name="Villám Péter" userId="67031485-3821-4465-9c0c-3c68dcc1fd7f" providerId="ADAL" clId="{F6C37690-E76A-403B-BC8A-1D4EB9D0B041}" dt="2026-09-03T08:00:45.842" v="1488" actId="403"/>
          <ac:spMkLst>
            <pc:docMk/>
            <pc:sldMk cId="0" sldId="267"/>
            <ac:spMk id="7" creationId="{00000000-0000-0000-0000-000000000000}"/>
          </ac:spMkLst>
        </pc:spChg>
        <pc:spChg chg="mod">
          <ac:chgData name="Villám Péter" userId="67031485-3821-4465-9c0c-3c68dcc1fd7f" providerId="ADAL" clId="{F6C37690-E76A-403B-BC8A-1D4EB9D0B041}" dt="2026-09-03T06:21:54.995" v="389" actId="20577"/>
          <ac:spMkLst>
            <pc:docMk/>
            <pc:sldMk cId="0" sldId="267"/>
            <ac:spMk id="10" creationId="{00000000-0000-0000-0000-000000000000}"/>
          </ac:spMkLst>
        </pc:spChg>
        <pc:spChg chg="mod">
          <ac:chgData name="Villám Péter" userId="67031485-3821-4465-9c0c-3c68dcc1fd7f" providerId="ADAL" clId="{F6C37690-E76A-403B-BC8A-1D4EB9D0B041}" dt="2026-09-03T06:22:36.736" v="408" actId="20577"/>
          <ac:spMkLst>
            <pc:docMk/>
            <pc:sldMk cId="0" sldId="267"/>
            <ac:spMk id="12" creationId="{00000000-0000-0000-0000-000000000000}"/>
          </ac:spMkLst>
        </pc:spChg>
        <pc:spChg chg="mod">
          <ac:chgData name="Villám Péter" userId="67031485-3821-4465-9c0c-3c68dcc1fd7f" providerId="ADAL" clId="{F6C37690-E76A-403B-BC8A-1D4EB9D0B041}" dt="2026-09-03T06:22:23.697" v="396" actId="20577"/>
          <ac:spMkLst>
            <pc:docMk/>
            <pc:sldMk cId="0" sldId="267"/>
            <ac:spMk id="13" creationId="{00000000-0000-0000-0000-000000000000}"/>
          </ac:spMkLst>
        </pc:spChg>
      </pc:sldChg>
      <pc:sldChg chg="delSp modSp mod">
        <pc:chgData name="Villám Péter" userId="67031485-3821-4465-9c0c-3c68dcc1fd7f" providerId="ADAL" clId="{F6C37690-E76A-403B-BC8A-1D4EB9D0B041}" dt="2026-09-03T08:00:50.273" v="1489" actId="403"/>
        <pc:sldMkLst>
          <pc:docMk/>
          <pc:sldMk cId="0" sldId="268"/>
        </pc:sldMkLst>
        <pc:spChg chg="mod">
          <ac:chgData name="Villám Péter" userId="67031485-3821-4465-9c0c-3c68dcc1fd7f" providerId="ADAL" clId="{F6C37690-E76A-403B-BC8A-1D4EB9D0B041}" dt="2026-09-03T08:00:50.273" v="1489" actId="403"/>
          <ac:spMkLst>
            <pc:docMk/>
            <pc:sldMk cId="0" sldId="268"/>
            <ac:spMk id="7" creationId="{00000000-0000-0000-0000-000000000000}"/>
          </ac:spMkLst>
        </pc:spChg>
        <pc:spChg chg="mod">
          <ac:chgData name="Villám Péter" userId="67031485-3821-4465-9c0c-3c68dcc1fd7f" providerId="ADAL" clId="{F6C37690-E76A-403B-BC8A-1D4EB9D0B041}" dt="2026-09-03T06:23:16.672" v="416" actId="403"/>
          <ac:spMkLst>
            <pc:docMk/>
            <pc:sldMk cId="0" sldId="268"/>
            <ac:spMk id="10" creationId="{00000000-0000-0000-0000-000000000000}"/>
          </ac:spMkLst>
        </pc:spChg>
        <pc:spChg chg="mod">
          <ac:chgData name="Villám Péter" userId="67031485-3821-4465-9c0c-3c68dcc1fd7f" providerId="ADAL" clId="{F6C37690-E76A-403B-BC8A-1D4EB9D0B041}" dt="2026-09-03T06:23:26.825" v="428" actId="20577"/>
          <ac:spMkLst>
            <pc:docMk/>
            <pc:sldMk cId="0" sldId="268"/>
            <ac:spMk id="12" creationId="{00000000-0000-0000-0000-000000000000}"/>
          </ac:spMkLst>
        </pc:spChg>
        <pc:spChg chg="mod">
          <ac:chgData name="Villám Péter" userId="67031485-3821-4465-9c0c-3c68dcc1fd7f" providerId="ADAL" clId="{F6C37690-E76A-403B-BC8A-1D4EB9D0B041}" dt="2026-09-03T06:24:19.970" v="434" actId="20577"/>
          <ac:spMkLst>
            <pc:docMk/>
            <pc:sldMk cId="0" sldId="268"/>
            <ac:spMk id="13" creationId="{00000000-0000-0000-0000-000000000000}"/>
          </ac:spMkLst>
        </pc:spChg>
      </pc:sldChg>
      <pc:sldChg chg="delSp modSp mod">
        <pc:chgData name="Villám Péter" userId="67031485-3821-4465-9c0c-3c68dcc1fd7f" providerId="ADAL" clId="{F6C37690-E76A-403B-BC8A-1D4EB9D0B041}" dt="2026-09-03T06:25:20.099" v="441" actId="20577"/>
        <pc:sldMkLst>
          <pc:docMk/>
          <pc:sldMk cId="0" sldId="269"/>
        </pc:sldMkLst>
        <pc:spChg chg="mod">
          <ac:chgData name="Villám Péter" userId="67031485-3821-4465-9c0c-3c68dcc1fd7f" providerId="ADAL" clId="{F6C37690-E76A-403B-BC8A-1D4EB9D0B041}" dt="2026-09-03T06:25:20.099" v="441" actId="20577"/>
          <ac:spMkLst>
            <pc:docMk/>
            <pc:sldMk cId="0" sldId="269"/>
            <ac:spMk id="6" creationId="{00000000-0000-0000-0000-000000000000}"/>
          </ac:spMkLst>
        </pc:spChg>
      </pc:sldChg>
      <pc:sldChg chg="delSp modSp mod">
        <pc:chgData name="Villám Péter" userId="67031485-3821-4465-9c0c-3c68dcc1fd7f" providerId="ADAL" clId="{F6C37690-E76A-403B-BC8A-1D4EB9D0B041}" dt="2026-09-03T07:01:39.923" v="469" actId="20577"/>
        <pc:sldMkLst>
          <pc:docMk/>
          <pc:sldMk cId="0" sldId="270"/>
        </pc:sldMkLst>
        <pc:spChg chg="mod">
          <ac:chgData name="Villám Péter" userId="67031485-3821-4465-9c0c-3c68dcc1fd7f" providerId="ADAL" clId="{F6C37690-E76A-403B-BC8A-1D4EB9D0B041}" dt="2026-09-03T07:00:50.195" v="452" actId="20577"/>
          <ac:spMkLst>
            <pc:docMk/>
            <pc:sldMk cId="0" sldId="270"/>
            <ac:spMk id="7" creationId="{00000000-0000-0000-0000-000000000000}"/>
          </ac:spMkLst>
        </pc:spChg>
        <pc:spChg chg="mod">
          <ac:chgData name="Villám Péter" userId="67031485-3821-4465-9c0c-3c68dcc1fd7f" providerId="ADAL" clId="{F6C37690-E76A-403B-BC8A-1D4EB9D0B041}" dt="2026-09-03T07:00:05.942" v="449" actId="403"/>
          <ac:spMkLst>
            <pc:docMk/>
            <pc:sldMk cId="0" sldId="270"/>
            <ac:spMk id="10" creationId="{00000000-0000-0000-0000-000000000000}"/>
          </ac:spMkLst>
        </pc:spChg>
        <pc:spChg chg="mod">
          <ac:chgData name="Villám Péter" userId="67031485-3821-4465-9c0c-3c68dcc1fd7f" providerId="ADAL" clId="{F6C37690-E76A-403B-BC8A-1D4EB9D0B041}" dt="2026-09-03T07:01:20.445" v="468" actId="20577"/>
          <ac:spMkLst>
            <pc:docMk/>
            <pc:sldMk cId="0" sldId="270"/>
            <ac:spMk id="12" creationId="{00000000-0000-0000-0000-000000000000}"/>
          </ac:spMkLst>
        </pc:spChg>
        <pc:spChg chg="mod">
          <ac:chgData name="Villám Péter" userId="67031485-3821-4465-9c0c-3c68dcc1fd7f" providerId="ADAL" clId="{F6C37690-E76A-403B-BC8A-1D4EB9D0B041}" dt="2026-09-03T07:01:39.923" v="469" actId="20577"/>
          <ac:spMkLst>
            <pc:docMk/>
            <pc:sldMk cId="0" sldId="270"/>
            <ac:spMk id="13" creationId="{00000000-0000-0000-0000-000000000000}"/>
          </ac:spMkLst>
        </pc:spChg>
      </pc:sldChg>
      <pc:sldChg chg="delSp modSp mod">
        <pc:chgData name="Villám Péter" userId="67031485-3821-4465-9c0c-3c68dcc1fd7f" providerId="ADAL" clId="{F6C37690-E76A-403B-BC8A-1D4EB9D0B041}" dt="2026-09-03T07:03:51.983" v="495" actId="20577"/>
        <pc:sldMkLst>
          <pc:docMk/>
          <pc:sldMk cId="0" sldId="271"/>
        </pc:sldMkLst>
        <pc:spChg chg="mod">
          <ac:chgData name="Villám Péter" userId="67031485-3821-4465-9c0c-3c68dcc1fd7f" providerId="ADAL" clId="{F6C37690-E76A-403B-BC8A-1D4EB9D0B041}" dt="2026-09-03T07:03:07.642" v="476" actId="20577"/>
          <ac:spMkLst>
            <pc:docMk/>
            <pc:sldMk cId="0" sldId="271"/>
            <ac:spMk id="7" creationId="{00000000-0000-0000-0000-000000000000}"/>
          </ac:spMkLst>
        </pc:spChg>
        <pc:spChg chg="mod">
          <ac:chgData name="Villám Péter" userId="67031485-3821-4465-9c0c-3c68dcc1fd7f" providerId="ADAL" clId="{F6C37690-E76A-403B-BC8A-1D4EB9D0B041}" dt="2026-09-03T07:03:12.584" v="479" actId="403"/>
          <ac:spMkLst>
            <pc:docMk/>
            <pc:sldMk cId="0" sldId="271"/>
            <ac:spMk id="10" creationId="{00000000-0000-0000-0000-000000000000}"/>
          </ac:spMkLst>
        </pc:spChg>
        <pc:spChg chg="mod">
          <ac:chgData name="Villám Péter" userId="67031485-3821-4465-9c0c-3c68dcc1fd7f" providerId="ADAL" clId="{F6C37690-E76A-403B-BC8A-1D4EB9D0B041}" dt="2026-09-03T07:03:51.983" v="495" actId="20577"/>
          <ac:spMkLst>
            <pc:docMk/>
            <pc:sldMk cId="0" sldId="271"/>
            <ac:spMk id="12" creationId="{00000000-0000-0000-0000-000000000000}"/>
          </ac:spMkLst>
        </pc:spChg>
        <pc:spChg chg="mod">
          <ac:chgData name="Villám Péter" userId="67031485-3821-4465-9c0c-3c68dcc1fd7f" providerId="ADAL" clId="{F6C37690-E76A-403B-BC8A-1D4EB9D0B041}" dt="2026-09-03T07:03:29.725" v="484" actId="20577"/>
          <ac:spMkLst>
            <pc:docMk/>
            <pc:sldMk cId="0" sldId="271"/>
            <ac:spMk id="13" creationId="{00000000-0000-0000-0000-000000000000}"/>
          </ac:spMkLst>
        </pc:spChg>
      </pc:sldChg>
      <pc:sldChg chg="delSp modSp mod">
        <pc:chgData name="Villám Péter" userId="67031485-3821-4465-9c0c-3c68dcc1fd7f" providerId="ADAL" clId="{F6C37690-E76A-403B-BC8A-1D4EB9D0B041}" dt="2026-09-03T07:18:53.497" v="764"/>
        <pc:sldMkLst>
          <pc:docMk/>
          <pc:sldMk cId="0" sldId="272"/>
        </pc:sldMkLst>
        <pc:spChg chg="mod">
          <ac:chgData name="Villám Péter" userId="67031485-3821-4465-9c0c-3c68dcc1fd7f" providerId="ADAL" clId="{F6C37690-E76A-403B-BC8A-1D4EB9D0B041}" dt="2026-09-03T07:04:05.326" v="500" actId="403"/>
          <ac:spMkLst>
            <pc:docMk/>
            <pc:sldMk cId="0" sldId="272"/>
            <ac:spMk id="7" creationId="{00000000-0000-0000-0000-000000000000}"/>
          </ac:spMkLst>
        </pc:spChg>
        <pc:spChg chg="mod">
          <ac:chgData name="Villám Péter" userId="67031485-3821-4465-9c0c-3c68dcc1fd7f" providerId="ADAL" clId="{F6C37690-E76A-403B-BC8A-1D4EB9D0B041}" dt="2026-09-03T07:04:11.579" v="503" actId="403"/>
          <ac:spMkLst>
            <pc:docMk/>
            <pc:sldMk cId="0" sldId="272"/>
            <ac:spMk id="10" creationId="{00000000-0000-0000-0000-000000000000}"/>
          </ac:spMkLst>
        </pc:spChg>
        <pc:spChg chg="mod">
          <ac:chgData name="Villám Péter" userId="67031485-3821-4465-9c0c-3c68dcc1fd7f" providerId="ADAL" clId="{F6C37690-E76A-403B-BC8A-1D4EB9D0B041}" dt="2026-09-03T07:18:53.497" v="764"/>
          <ac:spMkLst>
            <pc:docMk/>
            <pc:sldMk cId="0" sldId="272"/>
            <ac:spMk id="12" creationId="{00000000-0000-0000-0000-000000000000}"/>
          </ac:spMkLst>
        </pc:spChg>
        <pc:spChg chg="mod">
          <ac:chgData name="Villám Péter" userId="67031485-3821-4465-9c0c-3c68dcc1fd7f" providerId="ADAL" clId="{F6C37690-E76A-403B-BC8A-1D4EB9D0B041}" dt="2026-09-03T07:04:20.038" v="507" actId="403"/>
          <ac:spMkLst>
            <pc:docMk/>
            <pc:sldMk cId="0" sldId="272"/>
            <ac:spMk id="13" creationId="{00000000-0000-0000-0000-000000000000}"/>
          </ac:spMkLst>
        </pc:spChg>
      </pc:sldChg>
      <pc:sldChg chg="delSp modSp mod">
        <pc:chgData name="Villám Péter" userId="67031485-3821-4465-9c0c-3c68dcc1fd7f" providerId="ADAL" clId="{F6C37690-E76A-403B-BC8A-1D4EB9D0B041}" dt="2026-09-03T07:18:57.137" v="765"/>
        <pc:sldMkLst>
          <pc:docMk/>
          <pc:sldMk cId="0" sldId="273"/>
        </pc:sldMkLst>
        <pc:spChg chg="mod">
          <ac:chgData name="Villám Péter" userId="67031485-3821-4465-9c0c-3c68dcc1fd7f" providerId="ADAL" clId="{F6C37690-E76A-403B-BC8A-1D4EB9D0B041}" dt="2026-09-03T07:05:27.312" v="520" actId="20577"/>
          <ac:spMkLst>
            <pc:docMk/>
            <pc:sldMk cId="0" sldId="273"/>
            <ac:spMk id="7" creationId="{00000000-0000-0000-0000-000000000000}"/>
          </ac:spMkLst>
        </pc:spChg>
        <pc:spChg chg="mod">
          <ac:chgData name="Villám Péter" userId="67031485-3821-4465-9c0c-3c68dcc1fd7f" providerId="ADAL" clId="{F6C37690-E76A-403B-BC8A-1D4EB9D0B041}" dt="2026-09-03T07:04:45.714" v="515" actId="403"/>
          <ac:spMkLst>
            <pc:docMk/>
            <pc:sldMk cId="0" sldId="273"/>
            <ac:spMk id="10" creationId="{00000000-0000-0000-0000-000000000000}"/>
          </ac:spMkLst>
        </pc:spChg>
        <pc:spChg chg="mod">
          <ac:chgData name="Villám Péter" userId="67031485-3821-4465-9c0c-3c68dcc1fd7f" providerId="ADAL" clId="{F6C37690-E76A-403B-BC8A-1D4EB9D0B041}" dt="2026-09-03T07:18:57.137" v="765"/>
          <ac:spMkLst>
            <pc:docMk/>
            <pc:sldMk cId="0" sldId="273"/>
            <ac:spMk id="12" creationId="{00000000-0000-0000-0000-000000000000}"/>
          </ac:spMkLst>
        </pc:spChg>
        <pc:spChg chg="mod">
          <ac:chgData name="Villám Péter" userId="67031485-3821-4465-9c0c-3c68dcc1fd7f" providerId="ADAL" clId="{F6C37690-E76A-403B-BC8A-1D4EB9D0B041}" dt="2026-09-03T07:04:52.988" v="519" actId="403"/>
          <ac:spMkLst>
            <pc:docMk/>
            <pc:sldMk cId="0" sldId="273"/>
            <ac:spMk id="13" creationId="{00000000-0000-0000-0000-000000000000}"/>
          </ac:spMkLst>
        </pc:spChg>
      </pc:sldChg>
      <pc:sldChg chg="delSp modSp mod">
        <pc:chgData name="Villám Péter" userId="67031485-3821-4465-9c0c-3c68dcc1fd7f" providerId="ADAL" clId="{F6C37690-E76A-403B-BC8A-1D4EB9D0B041}" dt="2026-09-03T07:08:02.756" v="582" actId="2"/>
        <pc:sldMkLst>
          <pc:docMk/>
          <pc:sldMk cId="0" sldId="274"/>
        </pc:sldMkLst>
        <pc:spChg chg="mod">
          <ac:chgData name="Villám Péter" userId="67031485-3821-4465-9c0c-3c68dcc1fd7f" providerId="ADAL" clId="{F6C37690-E76A-403B-BC8A-1D4EB9D0B041}" dt="2026-09-03T07:07:40.274" v="580" actId="790"/>
          <ac:spMkLst>
            <pc:docMk/>
            <pc:sldMk cId="0" sldId="274"/>
            <ac:spMk id="7" creationId="{00000000-0000-0000-0000-000000000000}"/>
          </ac:spMkLst>
        </pc:spChg>
        <pc:spChg chg="mod">
          <ac:chgData name="Villám Péter" userId="67031485-3821-4465-9c0c-3c68dcc1fd7f" providerId="ADAL" clId="{F6C37690-E76A-403B-BC8A-1D4EB9D0B041}" dt="2026-09-03T07:05:54.613" v="529" actId="403"/>
          <ac:spMkLst>
            <pc:docMk/>
            <pc:sldMk cId="0" sldId="274"/>
            <ac:spMk id="10" creationId="{00000000-0000-0000-0000-000000000000}"/>
          </ac:spMkLst>
        </pc:spChg>
        <pc:spChg chg="mod">
          <ac:chgData name="Villám Péter" userId="67031485-3821-4465-9c0c-3c68dcc1fd7f" providerId="ADAL" clId="{F6C37690-E76A-403B-BC8A-1D4EB9D0B041}" dt="2026-09-03T07:07:53.564" v="581" actId="2"/>
          <ac:spMkLst>
            <pc:docMk/>
            <pc:sldMk cId="0" sldId="274"/>
            <ac:spMk id="12" creationId="{00000000-0000-0000-0000-000000000000}"/>
          </ac:spMkLst>
        </pc:spChg>
        <pc:spChg chg="mod">
          <ac:chgData name="Villám Péter" userId="67031485-3821-4465-9c0c-3c68dcc1fd7f" providerId="ADAL" clId="{F6C37690-E76A-403B-BC8A-1D4EB9D0B041}" dt="2026-09-03T07:08:02.756" v="582" actId="2"/>
          <ac:spMkLst>
            <pc:docMk/>
            <pc:sldMk cId="0" sldId="274"/>
            <ac:spMk id="13" creationId="{00000000-0000-0000-0000-000000000000}"/>
          </ac:spMkLst>
        </pc:spChg>
      </pc:sldChg>
      <pc:sldChg chg="delSp modSp mod">
        <pc:chgData name="Villám Péter" userId="67031485-3821-4465-9c0c-3c68dcc1fd7f" providerId="ADAL" clId="{F6C37690-E76A-403B-BC8A-1D4EB9D0B041}" dt="2026-09-03T07:19:03.476" v="766"/>
        <pc:sldMkLst>
          <pc:docMk/>
          <pc:sldMk cId="0" sldId="275"/>
        </pc:sldMkLst>
        <pc:spChg chg="mod">
          <ac:chgData name="Villám Péter" userId="67031485-3821-4465-9c0c-3c68dcc1fd7f" providerId="ADAL" clId="{F6C37690-E76A-403B-BC8A-1D4EB9D0B041}" dt="2026-09-03T07:09:27.615" v="585" actId="403"/>
          <ac:spMkLst>
            <pc:docMk/>
            <pc:sldMk cId="0" sldId="275"/>
            <ac:spMk id="7" creationId="{00000000-0000-0000-0000-000000000000}"/>
          </ac:spMkLst>
        </pc:spChg>
        <pc:spChg chg="mod">
          <ac:chgData name="Villám Péter" userId="67031485-3821-4465-9c0c-3c68dcc1fd7f" providerId="ADAL" clId="{F6C37690-E76A-403B-BC8A-1D4EB9D0B041}" dt="2026-09-03T07:09:41.310" v="590" actId="403"/>
          <ac:spMkLst>
            <pc:docMk/>
            <pc:sldMk cId="0" sldId="275"/>
            <ac:spMk id="10" creationId="{00000000-0000-0000-0000-000000000000}"/>
          </ac:spMkLst>
        </pc:spChg>
        <pc:spChg chg="mod">
          <ac:chgData name="Villám Péter" userId="67031485-3821-4465-9c0c-3c68dcc1fd7f" providerId="ADAL" clId="{F6C37690-E76A-403B-BC8A-1D4EB9D0B041}" dt="2026-09-03T07:19:03.476" v="766"/>
          <ac:spMkLst>
            <pc:docMk/>
            <pc:sldMk cId="0" sldId="275"/>
            <ac:spMk id="12" creationId="{00000000-0000-0000-0000-000000000000}"/>
          </ac:spMkLst>
        </pc:spChg>
        <pc:spChg chg="mod">
          <ac:chgData name="Villám Péter" userId="67031485-3821-4465-9c0c-3c68dcc1fd7f" providerId="ADAL" clId="{F6C37690-E76A-403B-BC8A-1D4EB9D0B041}" dt="2026-09-03T07:10:08.002" v="594" actId="403"/>
          <ac:spMkLst>
            <pc:docMk/>
            <pc:sldMk cId="0" sldId="275"/>
            <ac:spMk id="13" creationId="{00000000-0000-0000-0000-000000000000}"/>
          </ac:spMkLst>
        </pc:spChg>
      </pc:sldChg>
      <pc:sldChg chg="delSp modSp mod">
        <pc:chgData name="Villám Péter" userId="67031485-3821-4465-9c0c-3c68dcc1fd7f" providerId="ADAL" clId="{F6C37690-E76A-403B-BC8A-1D4EB9D0B041}" dt="2026-09-03T07:19:06.965" v="767"/>
        <pc:sldMkLst>
          <pc:docMk/>
          <pc:sldMk cId="0" sldId="276"/>
        </pc:sldMkLst>
        <pc:spChg chg="mod">
          <ac:chgData name="Villám Péter" userId="67031485-3821-4465-9c0c-3c68dcc1fd7f" providerId="ADAL" clId="{F6C37690-E76A-403B-BC8A-1D4EB9D0B041}" dt="2026-09-03T07:10:51.793" v="600" actId="403"/>
          <ac:spMkLst>
            <pc:docMk/>
            <pc:sldMk cId="0" sldId="276"/>
            <ac:spMk id="7" creationId="{00000000-0000-0000-0000-000000000000}"/>
          </ac:spMkLst>
        </pc:spChg>
        <pc:spChg chg="mod">
          <ac:chgData name="Villám Péter" userId="67031485-3821-4465-9c0c-3c68dcc1fd7f" providerId="ADAL" clId="{F6C37690-E76A-403B-BC8A-1D4EB9D0B041}" dt="2026-09-03T07:11:05.983" v="603" actId="403"/>
          <ac:spMkLst>
            <pc:docMk/>
            <pc:sldMk cId="0" sldId="276"/>
            <ac:spMk id="10" creationId="{00000000-0000-0000-0000-000000000000}"/>
          </ac:spMkLst>
        </pc:spChg>
        <pc:spChg chg="mod">
          <ac:chgData name="Villám Péter" userId="67031485-3821-4465-9c0c-3c68dcc1fd7f" providerId="ADAL" clId="{F6C37690-E76A-403B-BC8A-1D4EB9D0B041}" dt="2026-09-03T07:19:06.965" v="767"/>
          <ac:spMkLst>
            <pc:docMk/>
            <pc:sldMk cId="0" sldId="276"/>
            <ac:spMk id="12" creationId="{00000000-0000-0000-0000-000000000000}"/>
          </ac:spMkLst>
        </pc:spChg>
        <pc:spChg chg="mod">
          <ac:chgData name="Villám Péter" userId="67031485-3821-4465-9c0c-3c68dcc1fd7f" providerId="ADAL" clId="{F6C37690-E76A-403B-BC8A-1D4EB9D0B041}" dt="2026-09-03T07:11:15.844" v="607" actId="403"/>
          <ac:spMkLst>
            <pc:docMk/>
            <pc:sldMk cId="0" sldId="276"/>
            <ac:spMk id="13" creationId="{00000000-0000-0000-0000-000000000000}"/>
          </ac:spMkLst>
        </pc:spChg>
      </pc:sldChg>
      <pc:sldChg chg="delSp modSp mod">
        <pc:chgData name="Villám Péter" userId="67031485-3821-4465-9c0c-3c68dcc1fd7f" providerId="ADAL" clId="{F6C37690-E76A-403B-BC8A-1D4EB9D0B041}" dt="2026-09-03T07:19:11.047" v="768"/>
        <pc:sldMkLst>
          <pc:docMk/>
          <pc:sldMk cId="0" sldId="277"/>
        </pc:sldMkLst>
        <pc:spChg chg="mod">
          <ac:chgData name="Villám Péter" userId="67031485-3821-4465-9c0c-3c68dcc1fd7f" providerId="ADAL" clId="{F6C37690-E76A-403B-BC8A-1D4EB9D0B041}" dt="2026-09-03T07:11:38.128" v="610" actId="403"/>
          <ac:spMkLst>
            <pc:docMk/>
            <pc:sldMk cId="0" sldId="277"/>
            <ac:spMk id="7" creationId="{00000000-0000-0000-0000-000000000000}"/>
          </ac:spMkLst>
        </pc:spChg>
        <pc:spChg chg="mod">
          <ac:chgData name="Villám Péter" userId="67031485-3821-4465-9c0c-3c68dcc1fd7f" providerId="ADAL" clId="{F6C37690-E76A-403B-BC8A-1D4EB9D0B041}" dt="2026-09-03T07:14:48.507" v="687" actId="20577"/>
          <ac:spMkLst>
            <pc:docMk/>
            <pc:sldMk cId="0" sldId="277"/>
            <ac:spMk id="10" creationId="{00000000-0000-0000-0000-000000000000}"/>
          </ac:spMkLst>
        </pc:spChg>
        <pc:spChg chg="mod">
          <ac:chgData name="Villám Péter" userId="67031485-3821-4465-9c0c-3c68dcc1fd7f" providerId="ADAL" clId="{F6C37690-E76A-403B-BC8A-1D4EB9D0B041}" dt="2026-09-03T07:19:11.047" v="768"/>
          <ac:spMkLst>
            <pc:docMk/>
            <pc:sldMk cId="0" sldId="277"/>
            <ac:spMk id="12" creationId="{00000000-0000-0000-0000-000000000000}"/>
          </ac:spMkLst>
        </pc:spChg>
        <pc:spChg chg="mod">
          <ac:chgData name="Villám Péter" userId="67031485-3821-4465-9c0c-3c68dcc1fd7f" providerId="ADAL" clId="{F6C37690-E76A-403B-BC8A-1D4EB9D0B041}" dt="2026-09-03T07:12:34.271" v="623" actId="403"/>
          <ac:spMkLst>
            <pc:docMk/>
            <pc:sldMk cId="0" sldId="277"/>
            <ac:spMk id="13" creationId="{00000000-0000-0000-0000-000000000000}"/>
          </ac:spMkLst>
        </pc:spChg>
      </pc:sldChg>
      <pc:sldChg chg="delSp modSp mod">
        <pc:chgData name="Villám Péter" userId="67031485-3821-4465-9c0c-3c68dcc1fd7f" providerId="ADAL" clId="{F6C37690-E76A-403B-BC8A-1D4EB9D0B041}" dt="2026-09-03T07:18:35.708" v="763" actId="20577"/>
        <pc:sldMkLst>
          <pc:docMk/>
          <pc:sldMk cId="0" sldId="278"/>
        </pc:sldMkLst>
        <pc:spChg chg="mod">
          <ac:chgData name="Villám Péter" userId="67031485-3821-4465-9c0c-3c68dcc1fd7f" providerId="ADAL" clId="{F6C37690-E76A-403B-BC8A-1D4EB9D0B041}" dt="2026-09-03T07:15:44.539" v="711" actId="20577"/>
          <ac:spMkLst>
            <pc:docMk/>
            <pc:sldMk cId="0" sldId="278"/>
            <ac:spMk id="7" creationId="{00000000-0000-0000-0000-000000000000}"/>
          </ac:spMkLst>
        </pc:spChg>
        <pc:spChg chg="mod">
          <ac:chgData name="Villám Péter" userId="67031485-3821-4465-9c0c-3c68dcc1fd7f" providerId="ADAL" clId="{F6C37690-E76A-403B-BC8A-1D4EB9D0B041}" dt="2026-09-03T07:16:40.622" v="723" actId="20577"/>
          <ac:spMkLst>
            <pc:docMk/>
            <pc:sldMk cId="0" sldId="278"/>
            <ac:spMk id="10" creationId="{00000000-0000-0000-0000-000000000000}"/>
          </ac:spMkLst>
        </pc:spChg>
        <pc:spChg chg="mod">
          <ac:chgData name="Villám Péter" userId="67031485-3821-4465-9c0c-3c68dcc1fd7f" providerId="ADAL" clId="{F6C37690-E76A-403B-BC8A-1D4EB9D0B041}" dt="2026-09-03T07:18:35.708" v="763" actId="20577"/>
          <ac:spMkLst>
            <pc:docMk/>
            <pc:sldMk cId="0" sldId="278"/>
            <ac:spMk id="12" creationId="{00000000-0000-0000-0000-000000000000}"/>
          </ac:spMkLst>
        </pc:spChg>
        <pc:spChg chg="mod">
          <ac:chgData name="Villám Péter" userId="67031485-3821-4465-9c0c-3c68dcc1fd7f" providerId="ADAL" clId="{F6C37690-E76A-403B-BC8A-1D4EB9D0B041}" dt="2026-09-03T07:16:48.165" v="727" actId="403"/>
          <ac:spMkLst>
            <pc:docMk/>
            <pc:sldMk cId="0" sldId="278"/>
            <ac:spMk id="13" creationId="{00000000-0000-0000-0000-000000000000}"/>
          </ac:spMkLst>
        </pc:spChg>
      </pc:sldChg>
      <pc:sldChg chg="delSp modSp mod">
        <pc:chgData name="Villám Péter" userId="67031485-3821-4465-9c0c-3c68dcc1fd7f" providerId="ADAL" clId="{F6C37690-E76A-403B-BC8A-1D4EB9D0B041}" dt="2026-09-03T07:17:24.358" v="731" actId="403"/>
        <pc:sldMkLst>
          <pc:docMk/>
          <pc:sldMk cId="0" sldId="279"/>
        </pc:sldMkLst>
        <pc:spChg chg="mod">
          <ac:chgData name="Villám Péter" userId="67031485-3821-4465-9c0c-3c68dcc1fd7f" providerId="ADAL" clId="{F6C37690-E76A-403B-BC8A-1D4EB9D0B041}" dt="2026-09-03T07:17:24.358" v="731" actId="403"/>
          <ac:spMkLst>
            <pc:docMk/>
            <pc:sldMk cId="0" sldId="279"/>
            <ac:spMk id="6" creationId="{00000000-0000-0000-0000-000000000000}"/>
          </ac:spMkLst>
        </pc:spChg>
      </pc:sldChg>
      <pc:sldChg chg="delSp modSp mod">
        <pc:chgData name="Villám Péter" userId="67031485-3821-4465-9c0c-3c68dcc1fd7f" providerId="ADAL" clId="{F6C37690-E76A-403B-BC8A-1D4EB9D0B041}" dt="2026-09-03T07:18:25.297" v="753" actId="20577"/>
        <pc:sldMkLst>
          <pc:docMk/>
          <pc:sldMk cId="0" sldId="280"/>
        </pc:sldMkLst>
        <pc:spChg chg="mod">
          <ac:chgData name="Villám Péter" userId="67031485-3821-4465-9c0c-3c68dcc1fd7f" providerId="ADAL" clId="{F6C37690-E76A-403B-BC8A-1D4EB9D0B041}" dt="2026-09-03T07:17:47.602" v="736" actId="403"/>
          <ac:spMkLst>
            <pc:docMk/>
            <pc:sldMk cId="0" sldId="280"/>
            <ac:spMk id="7" creationId="{00000000-0000-0000-0000-000000000000}"/>
          </ac:spMkLst>
        </pc:spChg>
        <pc:spChg chg="mod">
          <ac:chgData name="Villám Péter" userId="67031485-3821-4465-9c0c-3c68dcc1fd7f" providerId="ADAL" clId="{F6C37690-E76A-403B-BC8A-1D4EB9D0B041}" dt="2026-09-03T07:18:00.364" v="739" actId="403"/>
          <ac:spMkLst>
            <pc:docMk/>
            <pc:sldMk cId="0" sldId="280"/>
            <ac:spMk id="10" creationId="{00000000-0000-0000-0000-000000000000}"/>
          </ac:spMkLst>
        </pc:spChg>
        <pc:spChg chg="mod">
          <ac:chgData name="Villám Péter" userId="67031485-3821-4465-9c0c-3c68dcc1fd7f" providerId="ADAL" clId="{F6C37690-E76A-403B-BC8A-1D4EB9D0B041}" dt="2026-09-03T07:18:25.297" v="753" actId="20577"/>
          <ac:spMkLst>
            <pc:docMk/>
            <pc:sldMk cId="0" sldId="280"/>
            <ac:spMk id="12" creationId="{00000000-0000-0000-0000-000000000000}"/>
          </ac:spMkLst>
        </pc:spChg>
        <pc:spChg chg="mod">
          <ac:chgData name="Villám Péter" userId="67031485-3821-4465-9c0c-3c68dcc1fd7f" providerId="ADAL" clId="{F6C37690-E76A-403B-BC8A-1D4EB9D0B041}" dt="2026-09-03T07:18:17.772" v="743" actId="403"/>
          <ac:spMkLst>
            <pc:docMk/>
            <pc:sldMk cId="0" sldId="280"/>
            <ac:spMk id="13" creationId="{00000000-0000-0000-0000-000000000000}"/>
          </ac:spMkLst>
        </pc:spChg>
      </pc:sldChg>
      <pc:sldChg chg="delSp modSp mod">
        <pc:chgData name="Villám Péter" userId="67031485-3821-4465-9c0c-3c68dcc1fd7f" providerId="ADAL" clId="{F6C37690-E76A-403B-BC8A-1D4EB9D0B041}" dt="2026-09-03T07:20:20.503" v="783" actId="20577"/>
        <pc:sldMkLst>
          <pc:docMk/>
          <pc:sldMk cId="0" sldId="281"/>
        </pc:sldMkLst>
        <pc:spChg chg="mod">
          <ac:chgData name="Villám Péter" userId="67031485-3821-4465-9c0c-3c68dcc1fd7f" providerId="ADAL" clId="{F6C37690-E76A-403B-BC8A-1D4EB9D0B041}" dt="2026-09-03T07:19:45.142" v="772" actId="403"/>
          <ac:spMkLst>
            <pc:docMk/>
            <pc:sldMk cId="0" sldId="281"/>
            <ac:spMk id="7" creationId="{00000000-0000-0000-0000-000000000000}"/>
          </ac:spMkLst>
        </pc:spChg>
        <pc:spChg chg="mod">
          <ac:chgData name="Villám Péter" userId="67031485-3821-4465-9c0c-3c68dcc1fd7f" providerId="ADAL" clId="{F6C37690-E76A-403B-BC8A-1D4EB9D0B041}" dt="2026-09-03T07:20:01.505" v="778" actId="403"/>
          <ac:spMkLst>
            <pc:docMk/>
            <pc:sldMk cId="0" sldId="281"/>
            <ac:spMk id="10" creationId="{00000000-0000-0000-0000-000000000000}"/>
          </ac:spMkLst>
        </pc:spChg>
        <pc:spChg chg="mod">
          <ac:chgData name="Villám Péter" userId="67031485-3821-4465-9c0c-3c68dcc1fd7f" providerId="ADAL" clId="{F6C37690-E76A-403B-BC8A-1D4EB9D0B041}" dt="2026-09-03T07:19:19.247" v="769"/>
          <ac:spMkLst>
            <pc:docMk/>
            <pc:sldMk cId="0" sldId="281"/>
            <ac:spMk id="12" creationId="{00000000-0000-0000-0000-000000000000}"/>
          </ac:spMkLst>
        </pc:spChg>
        <pc:spChg chg="mod">
          <ac:chgData name="Villám Péter" userId="67031485-3821-4465-9c0c-3c68dcc1fd7f" providerId="ADAL" clId="{F6C37690-E76A-403B-BC8A-1D4EB9D0B041}" dt="2026-09-03T07:20:20.503" v="783" actId="20577"/>
          <ac:spMkLst>
            <pc:docMk/>
            <pc:sldMk cId="0" sldId="281"/>
            <ac:spMk id="13" creationId="{00000000-0000-0000-0000-000000000000}"/>
          </ac:spMkLst>
        </pc:spChg>
      </pc:sldChg>
      <pc:sldChg chg="delSp modSp mod">
        <pc:chgData name="Villám Péter" userId="67031485-3821-4465-9c0c-3c68dcc1fd7f" providerId="ADAL" clId="{F6C37690-E76A-403B-BC8A-1D4EB9D0B041}" dt="2026-09-03T07:21:31.370" v="799" actId="20577"/>
        <pc:sldMkLst>
          <pc:docMk/>
          <pc:sldMk cId="0" sldId="282"/>
        </pc:sldMkLst>
        <pc:spChg chg="mod">
          <ac:chgData name="Villám Péter" userId="67031485-3821-4465-9c0c-3c68dcc1fd7f" providerId="ADAL" clId="{F6C37690-E76A-403B-BC8A-1D4EB9D0B041}" dt="2026-09-03T07:21:04.072" v="794" actId="403"/>
          <ac:spMkLst>
            <pc:docMk/>
            <pc:sldMk cId="0" sldId="282"/>
            <ac:spMk id="7" creationId="{00000000-0000-0000-0000-000000000000}"/>
          </ac:spMkLst>
        </pc:spChg>
        <pc:spChg chg="mod">
          <ac:chgData name="Villám Péter" userId="67031485-3821-4465-9c0c-3c68dcc1fd7f" providerId="ADAL" clId="{F6C37690-E76A-403B-BC8A-1D4EB9D0B041}" dt="2026-09-03T07:21:00.557" v="792" actId="404"/>
          <ac:spMkLst>
            <pc:docMk/>
            <pc:sldMk cId="0" sldId="282"/>
            <ac:spMk id="10" creationId="{00000000-0000-0000-0000-000000000000}"/>
          </ac:spMkLst>
        </pc:spChg>
        <pc:spChg chg="mod">
          <ac:chgData name="Villám Péter" userId="67031485-3821-4465-9c0c-3c68dcc1fd7f" providerId="ADAL" clId="{F6C37690-E76A-403B-BC8A-1D4EB9D0B041}" dt="2026-09-03T07:20:53.161" v="787"/>
          <ac:spMkLst>
            <pc:docMk/>
            <pc:sldMk cId="0" sldId="282"/>
            <ac:spMk id="12" creationId="{00000000-0000-0000-0000-000000000000}"/>
          </ac:spMkLst>
        </pc:spChg>
        <pc:spChg chg="mod">
          <ac:chgData name="Villám Péter" userId="67031485-3821-4465-9c0c-3c68dcc1fd7f" providerId="ADAL" clId="{F6C37690-E76A-403B-BC8A-1D4EB9D0B041}" dt="2026-09-03T07:21:31.370" v="799" actId="20577"/>
          <ac:spMkLst>
            <pc:docMk/>
            <pc:sldMk cId="0" sldId="282"/>
            <ac:spMk id="13" creationId="{00000000-0000-0000-0000-000000000000}"/>
          </ac:spMkLst>
        </pc:spChg>
      </pc:sldChg>
      <pc:sldChg chg="delSp modSp mod">
        <pc:chgData name="Villám Péter" userId="67031485-3821-4465-9c0c-3c68dcc1fd7f" providerId="ADAL" clId="{F6C37690-E76A-403B-BC8A-1D4EB9D0B041}" dt="2026-09-03T07:24:17.516" v="846" actId="20577"/>
        <pc:sldMkLst>
          <pc:docMk/>
          <pc:sldMk cId="0" sldId="283"/>
        </pc:sldMkLst>
        <pc:spChg chg="mod">
          <ac:chgData name="Villám Péter" userId="67031485-3821-4465-9c0c-3c68dcc1fd7f" providerId="ADAL" clId="{F6C37690-E76A-403B-BC8A-1D4EB9D0B041}" dt="2026-09-03T07:22:30.964" v="813" actId="20577"/>
          <ac:spMkLst>
            <pc:docMk/>
            <pc:sldMk cId="0" sldId="283"/>
            <ac:spMk id="7" creationId="{00000000-0000-0000-0000-000000000000}"/>
          </ac:spMkLst>
        </pc:spChg>
        <pc:spChg chg="mod">
          <ac:chgData name="Villám Péter" userId="67031485-3821-4465-9c0c-3c68dcc1fd7f" providerId="ADAL" clId="{F6C37690-E76A-403B-BC8A-1D4EB9D0B041}" dt="2026-09-03T07:22:05.661" v="809" actId="403"/>
          <ac:spMkLst>
            <pc:docMk/>
            <pc:sldMk cId="0" sldId="283"/>
            <ac:spMk id="10" creationId="{00000000-0000-0000-0000-000000000000}"/>
          </ac:spMkLst>
        </pc:spChg>
        <pc:spChg chg="mod">
          <ac:chgData name="Villám Péter" userId="67031485-3821-4465-9c0c-3c68dcc1fd7f" providerId="ADAL" clId="{F6C37690-E76A-403B-BC8A-1D4EB9D0B041}" dt="2026-09-03T07:21:54.842" v="804"/>
          <ac:spMkLst>
            <pc:docMk/>
            <pc:sldMk cId="0" sldId="283"/>
            <ac:spMk id="12" creationId="{00000000-0000-0000-0000-000000000000}"/>
          </ac:spMkLst>
        </pc:spChg>
        <pc:spChg chg="mod">
          <ac:chgData name="Villám Péter" userId="67031485-3821-4465-9c0c-3c68dcc1fd7f" providerId="ADAL" clId="{F6C37690-E76A-403B-BC8A-1D4EB9D0B041}" dt="2026-09-03T07:24:17.516" v="846" actId="20577"/>
          <ac:spMkLst>
            <pc:docMk/>
            <pc:sldMk cId="0" sldId="283"/>
            <ac:spMk id="13" creationId="{00000000-0000-0000-0000-000000000000}"/>
          </ac:spMkLst>
        </pc:spChg>
      </pc:sldChg>
      <pc:sldChg chg="delSp modSp mod">
        <pc:chgData name="Villám Péter" userId="67031485-3821-4465-9c0c-3c68dcc1fd7f" providerId="ADAL" clId="{F6C37690-E76A-403B-BC8A-1D4EB9D0B041}" dt="2026-09-03T07:24:49.549" v="858" actId="403"/>
        <pc:sldMkLst>
          <pc:docMk/>
          <pc:sldMk cId="0" sldId="284"/>
        </pc:sldMkLst>
        <pc:spChg chg="mod">
          <ac:chgData name="Villám Péter" userId="67031485-3821-4465-9c0c-3c68dcc1fd7f" providerId="ADAL" clId="{F6C37690-E76A-403B-BC8A-1D4EB9D0B041}" dt="2026-09-03T07:24:34.196" v="851" actId="403"/>
          <ac:spMkLst>
            <pc:docMk/>
            <pc:sldMk cId="0" sldId="284"/>
            <ac:spMk id="7" creationId="{00000000-0000-0000-0000-000000000000}"/>
          </ac:spMkLst>
        </pc:spChg>
        <pc:spChg chg="mod">
          <ac:chgData name="Villám Péter" userId="67031485-3821-4465-9c0c-3c68dcc1fd7f" providerId="ADAL" clId="{F6C37690-E76A-403B-BC8A-1D4EB9D0B041}" dt="2026-09-03T07:24:40.764" v="854" actId="403"/>
          <ac:spMkLst>
            <pc:docMk/>
            <pc:sldMk cId="0" sldId="284"/>
            <ac:spMk id="10" creationId="{00000000-0000-0000-0000-000000000000}"/>
          </ac:spMkLst>
        </pc:spChg>
        <pc:spChg chg="mod">
          <ac:chgData name="Villám Péter" userId="67031485-3821-4465-9c0c-3c68dcc1fd7f" providerId="ADAL" clId="{F6C37690-E76A-403B-BC8A-1D4EB9D0B041}" dt="2026-09-03T07:24:49.549" v="858" actId="403"/>
          <ac:spMkLst>
            <pc:docMk/>
            <pc:sldMk cId="0" sldId="284"/>
            <ac:spMk id="13" creationId="{00000000-0000-0000-0000-000000000000}"/>
          </ac:spMkLst>
        </pc:spChg>
      </pc:sldChg>
      <pc:sldChg chg="delSp modSp mod">
        <pc:chgData name="Villám Péter" userId="67031485-3821-4465-9c0c-3c68dcc1fd7f" providerId="ADAL" clId="{F6C37690-E76A-403B-BC8A-1D4EB9D0B041}" dt="2026-09-03T07:25:33.877" v="862" actId="403"/>
        <pc:sldMkLst>
          <pc:docMk/>
          <pc:sldMk cId="0" sldId="285"/>
        </pc:sldMkLst>
        <pc:spChg chg="mod">
          <ac:chgData name="Villám Péter" userId="67031485-3821-4465-9c0c-3c68dcc1fd7f" providerId="ADAL" clId="{F6C37690-E76A-403B-BC8A-1D4EB9D0B041}" dt="2026-09-03T07:25:33.877" v="862" actId="403"/>
          <ac:spMkLst>
            <pc:docMk/>
            <pc:sldMk cId="0" sldId="285"/>
            <ac:spMk id="6" creationId="{00000000-0000-0000-0000-000000000000}"/>
          </ac:spMkLst>
        </pc:spChg>
      </pc:sldChg>
      <pc:sldChg chg="delSp modSp mod">
        <pc:chgData name="Villám Péter" userId="67031485-3821-4465-9c0c-3c68dcc1fd7f" providerId="ADAL" clId="{F6C37690-E76A-403B-BC8A-1D4EB9D0B041}" dt="2026-09-03T07:28:24.655" v="900" actId="20577"/>
        <pc:sldMkLst>
          <pc:docMk/>
          <pc:sldMk cId="0" sldId="286"/>
        </pc:sldMkLst>
        <pc:spChg chg="mod">
          <ac:chgData name="Villám Péter" userId="67031485-3821-4465-9c0c-3c68dcc1fd7f" providerId="ADAL" clId="{F6C37690-E76A-403B-BC8A-1D4EB9D0B041}" dt="2026-09-03T07:25:56.117" v="867" actId="403"/>
          <ac:spMkLst>
            <pc:docMk/>
            <pc:sldMk cId="0" sldId="286"/>
            <ac:spMk id="7" creationId="{00000000-0000-0000-0000-000000000000}"/>
          </ac:spMkLst>
        </pc:spChg>
        <pc:spChg chg="mod">
          <ac:chgData name="Villám Péter" userId="67031485-3821-4465-9c0c-3c68dcc1fd7f" providerId="ADAL" clId="{F6C37690-E76A-403B-BC8A-1D4EB9D0B041}" dt="2026-09-03T07:26:02.073" v="870" actId="403"/>
          <ac:spMkLst>
            <pc:docMk/>
            <pc:sldMk cId="0" sldId="286"/>
            <ac:spMk id="10" creationId="{00000000-0000-0000-0000-000000000000}"/>
          </ac:spMkLst>
        </pc:spChg>
        <pc:spChg chg="mod">
          <ac:chgData name="Villám Péter" userId="67031485-3821-4465-9c0c-3c68dcc1fd7f" providerId="ADAL" clId="{F6C37690-E76A-403B-BC8A-1D4EB9D0B041}" dt="2026-09-03T07:27:28.203" v="881"/>
          <ac:spMkLst>
            <pc:docMk/>
            <pc:sldMk cId="0" sldId="286"/>
            <ac:spMk id="12" creationId="{00000000-0000-0000-0000-000000000000}"/>
          </ac:spMkLst>
        </pc:spChg>
        <pc:spChg chg="mod">
          <ac:chgData name="Villám Péter" userId="67031485-3821-4465-9c0c-3c68dcc1fd7f" providerId="ADAL" clId="{F6C37690-E76A-403B-BC8A-1D4EB9D0B041}" dt="2026-09-03T07:28:24.655" v="900" actId="20577"/>
          <ac:spMkLst>
            <pc:docMk/>
            <pc:sldMk cId="0" sldId="286"/>
            <ac:spMk id="13" creationId="{00000000-0000-0000-0000-000000000000}"/>
          </ac:spMkLst>
        </pc:spChg>
      </pc:sldChg>
      <pc:sldChg chg="delSp modSp mod">
        <pc:chgData name="Villám Péter" userId="67031485-3821-4465-9c0c-3c68dcc1fd7f" providerId="ADAL" clId="{F6C37690-E76A-403B-BC8A-1D4EB9D0B041}" dt="2026-09-03T07:31:00.091" v="940"/>
        <pc:sldMkLst>
          <pc:docMk/>
          <pc:sldMk cId="0" sldId="287"/>
        </pc:sldMkLst>
        <pc:spChg chg="mod">
          <ac:chgData name="Villám Péter" userId="67031485-3821-4465-9c0c-3c68dcc1fd7f" providerId="ADAL" clId="{F6C37690-E76A-403B-BC8A-1D4EB9D0B041}" dt="2026-09-03T07:28:48.638" v="906" actId="403"/>
          <ac:spMkLst>
            <pc:docMk/>
            <pc:sldMk cId="0" sldId="287"/>
            <ac:spMk id="7" creationId="{00000000-0000-0000-0000-000000000000}"/>
          </ac:spMkLst>
        </pc:spChg>
        <pc:spChg chg="mod">
          <ac:chgData name="Villám Péter" userId="67031485-3821-4465-9c0c-3c68dcc1fd7f" providerId="ADAL" clId="{F6C37690-E76A-403B-BC8A-1D4EB9D0B041}" dt="2026-09-03T07:28:59.785" v="909" actId="403"/>
          <ac:spMkLst>
            <pc:docMk/>
            <pc:sldMk cId="0" sldId="287"/>
            <ac:spMk id="10" creationId="{00000000-0000-0000-0000-000000000000}"/>
          </ac:spMkLst>
        </pc:spChg>
        <pc:spChg chg="mod">
          <ac:chgData name="Villám Péter" userId="67031485-3821-4465-9c0c-3c68dcc1fd7f" providerId="ADAL" clId="{F6C37690-E76A-403B-BC8A-1D4EB9D0B041}" dt="2026-09-03T07:31:00.091" v="940"/>
          <ac:spMkLst>
            <pc:docMk/>
            <pc:sldMk cId="0" sldId="287"/>
            <ac:spMk id="12" creationId="{00000000-0000-0000-0000-000000000000}"/>
          </ac:spMkLst>
        </pc:spChg>
        <pc:spChg chg="mod">
          <ac:chgData name="Villám Péter" userId="67031485-3821-4465-9c0c-3c68dcc1fd7f" providerId="ADAL" clId="{F6C37690-E76A-403B-BC8A-1D4EB9D0B041}" dt="2026-09-03T07:29:44.331" v="925" actId="20577"/>
          <ac:spMkLst>
            <pc:docMk/>
            <pc:sldMk cId="0" sldId="287"/>
            <ac:spMk id="13" creationId="{00000000-0000-0000-0000-000000000000}"/>
          </ac:spMkLst>
        </pc:spChg>
      </pc:sldChg>
      <pc:sldChg chg="delSp modSp mod">
        <pc:chgData name="Villám Péter" userId="67031485-3821-4465-9c0c-3c68dcc1fd7f" providerId="ADAL" clId="{F6C37690-E76A-403B-BC8A-1D4EB9D0B041}" dt="2026-09-03T07:30:46.852" v="939"/>
        <pc:sldMkLst>
          <pc:docMk/>
          <pc:sldMk cId="0" sldId="288"/>
        </pc:sldMkLst>
        <pc:spChg chg="mod">
          <ac:chgData name="Villám Péter" userId="67031485-3821-4465-9c0c-3c68dcc1fd7f" providerId="ADAL" clId="{F6C37690-E76A-403B-BC8A-1D4EB9D0B041}" dt="2026-09-03T07:30:09.330" v="931" actId="403"/>
          <ac:spMkLst>
            <pc:docMk/>
            <pc:sldMk cId="0" sldId="288"/>
            <ac:spMk id="7" creationId="{00000000-0000-0000-0000-000000000000}"/>
          </ac:spMkLst>
        </pc:spChg>
        <pc:spChg chg="mod">
          <ac:chgData name="Villám Péter" userId="67031485-3821-4465-9c0c-3c68dcc1fd7f" providerId="ADAL" clId="{F6C37690-E76A-403B-BC8A-1D4EB9D0B041}" dt="2026-09-03T07:30:22.906" v="934" actId="403"/>
          <ac:spMkLst>
            <pc:docMk/>
            <pc:sldMk cId="0" sldId="288"/>
            <ac:spMk id="10" creationId="{00000000-0000-0000-0000-000000000000}"/>
          </ac:spMkLst>
        </pc:spChg>
        <pc:spChg chg="mod">
          <ac:chgData name="Villám Péter" userId="67031485-3821-4465-9c0c-3c68dcc1fd7f" providerId="ADAL" clId="{F6C37690-E76A-403B-BC8A-1D4EB9D0B041}" dt="2026-09-03T07:30:46.852" v="939"/>
          <ac:spMkLst>
            <pc:docMk/>
            <pc:sldMk cId="0" sldId="288"/>
            <ac:spMk id="12" creationId="{00000000-0000-0000-0000-000000000000}"/>
          </ac:spMkLst>
        </pc:spChg>
        <pc:spChg chg="mod">
          <ac:chgData name="Villám Péter" userId="67031485-3821-4465-9c0c-3c68dcc1fd7f" providerId="ADAL" clId="{F6C37690-E76A-403B-BC8A-1D4EB9D0B041}" dt="2026-09-03T07:30:33.194" v="938" actId="403"/>
          <ac:spMkLst>
            <pc:docMk/>
            <pc:sldMk cId="0" sldId="288"/>
            <ac:spMk id="13" creationId="{00000000-0000-0000-0000-000000000000}"/>
          </ac:spMkLst>
        </pc:spChg>
      </pc:sldChg>
      <pc:sldChg chg="delSp modSp mod">
        <pc:chgData name="Villám Péter" userId="67031485-3821-4465-9c0c-3c68dcc1fd7f" providerId="ADAL" clId="{F6C37690-E76A-403B-BC8A-1D4EB9D0B041}" dt="2026-09-03T07:31:59.801" v="957" actId="20577"/>
        <pc:sldMkLst>
          <pc:docMk/>
          <pc:sldMk cId="0" sldId="289"/>
        </pc:sldMkLst>
        <pc:spChg chg="mod">
          <ac:chgData name="Villám Péter" userId="67031485-3821-4465-9c0c-3c68dcc1fd7f" providerId="ADAL" clId="{F6C37690-E76A-403B-BC8A-1D4EB9D0B041}" dt="2026-09-03T07:31:59.801" v="957" actId="20577"/>
          <ac:spMkLst>
            <pc:docMk/>
            <pc:sldMk cId="0" sldId="289"/>
            <ac:spMk id="7" creationId="{00000000-0000-0000-0000-000000000000}"/>
          </ac:spMkLst>
        </pc:spChg>
        <pc:spChg chg="mod">
          <ac:chgData name="Villám Péter" userId="67031485-3821-4465-9c0c-3c68dcc1fd7f" providerId="ADAL" clId="{F6C37690-E76A-403B-BC8A-1D4EB9D0B041}" dt="2026-09-03T07:31:31.713" v="951" actId="404"/>
          <ac:spMkLst>
            <pc:docMk/>
            <pc:sldMk cId="0" sldId="289"/>
            <ac:spMk id="10" creationId="{00000000-0000-0000-0000-000000000000}"/>
          </ac:spMkLst>
        </pc:spChg>
        <pc:spChg chg="mod">
          <ac:chgData name="Villám Péter" userId="67031485-3821-4465-9c0c-3c68dcc1fd7f" providerId="ADAL" clId="{F6C37690-E76A-403B-BC8A-1D4EB9D0B041}" dt="2026-09-03T07:31:55.995" v="956"/>
          <ac:spMkLst>
            <pc:docMk/>
            <pc:sldMk cId="0" sldId="289"/>
            <ac:spMk id="12" creationId="{00000000-0000-0000-0000-000000000000}"/>
          </ac:spMkLst>
        </pc:spChg>
        <pc:spChg chg="mod">
          <ac:chgData name="Villám Péter" userId="67031485-3821-4465-9c0c-3c68dcc1fd7f" providerId="ADAL" clId="{F6C37690-E76A-403B-BC8A-1D4EB9D0B041}" dt="2026-09-03T07:31:43.528" v="955" actId="403"/>
          <ac:spMkLst>
            <pc:docMk/>
            <pc:sldMk cId="0" sldId="289"/>
            <ac:spMk id="13" creationId="{00000000-0000-0000-0000-000000000000}"/>
          </ac:spMkLst>
        </pc:spChg>
      </pc:sldChg>
      <pc:sldChg chg="delSp modSp mod">
        <pc:chgData name="Villám Péter" userId="67031485-3821-4465-9c0c-3c68dcc1fd7f" providerId="ADAL" clId="{F6C37690-E76A-403B-BC8A-1D4EB9D0B041}" dt="2026-09-03T07:33:48.373" v="995"/>
        <pc:sldMkLst>
          <pc:docMk/>
          <pc:sldMk cId="0" sldId="290"/>
        </pc:sldMkLst>
        <pc:spChg chg="mod">
          <ac:chgData name="Villám Péter" userId="67031485-3821-4465-9c0c-3c68dcc1fd7f" providerId="ADAL" clId="{F6C37690-E76A-403B-BC8A-1D4EB9D0B041}" dt="2026-09-03T07:32:38.087" v="977" actId="20577"/>
          <ac:spMkLst>
            <pc:docMk/>
            <pc:sldMk cId="0" sldId="290"/>
            <ac:spMk id="10" creationId="{00000000-0000-0000-0000-000000000000}"/>
          </ac:spMkLst>
        </pc:spChg>
        <pc:spChg chg="mod">
          <ac:chgData name="Villám Péter" userId="67031485-3821-4465-9c0c-3c68dcc1fd7f" providerId="ADAL" clId="{F6C37690-E76A-403B-BC8A-1D4EB9D0B041}" dt="2026-09-03T07:33:48.373" v="995"/>
          <ac:spMkLst>
            <pc:docMk/>
            <pc:sldMk cId="0" sldId="290"/>
            <ac:spMk id="12" creationId="{00000000-0000-0000-0000-000000000000}"/>
          </ac:spMkLst>
        </pc:spChg>
        <pc:spChg chg="mod">
          <ac:chgData name="Villám Péter" userId="67031485-3821-4465-9c0c-3c68dcc1fd7f" providerId="ADAL" clId="{F6C37690-E76A-403B-BC8A-1D4EB9D0B041}" dt="2026-09-03T07:32:45.402" v="981" actId="403"/>
          <ac:spMkLst>
            <pc:docMk/>
            <pc:sldMk cId="0" sldId="290"/>
            <ac:spMk id="13" creationId="{00000000-0000-0000-0000-000000000000}"/>
          </ac:spMkLst>
        </pc:spChg>
      </pc:sldChg>
      <pc:sldChg chg="delSp modSp mod">
        <pc:chgData name="Villám Péter" userId="67031485-3821-4465-9c0c-3c68dcc1fd7f" providerId="ADAL" clId="{F6C37690-E76A-403B-BC8A-1D4EB9D0B041}" dt="2026-09-07T10:21:37.508" v="1492" actId="20577"/>
        <pc:sldMkLst>
          <pc:docMk/>
          <pc:sldMk cId="0" sldId="291"/>
        </pc:sldMkLst>
        <pc:spChg chg="mod">
          <ac:chgData name="Villám Péter" userId="67031485-3821-4465-9c0c-3c68dcc1fd7f" providerId="ADAL" clId="{F6C37690-E76A-403B-BC8A-1D4EB9D0B041}" dt="2026-09-03T07:33:24.977" v="986" actId="403"/>
          <ac:spMkLst>
            <pc:docMk/>
            <pc:sldMk cId="0" sldId="291"/>
            <ac:spMk id="7" creationId="{00000000-0000-0000-0000-000000000000}"/>
          </ac:spMkLst>
        </pc:spChg>
        <pc:spChg chg="mod">
          <ac:chgData name="Villám Péter" userId="67031485-3821-4465-9c0c-3c68dcc1fd7f" providerId="ADAL" clId="{F6C37690-E76A-403B-BC8A-1D4EB9D0B041}" dt="2026-09-03T07:33:31.068" v="989" actId="403"/>
          <ac:spMkLst>
            <pc:docMk/>
            <pc:sldMk cId="0" sldId="291"/>
            <ac:spMk id="10" creationId="{00000000-0000-0000-0000-000000000000}"/>
          </ac:spMkLst>
        </pc:spChg>
        <pc:spChg chg="mod">
          <ac:chgData name="Villám Péter" userId="67031485-3821-4465-9c0c-3c68dcc1fd7f" providerId="ADAL" clId="{F6C37690-E76A-403B-BC8A-1D4EB9D0B041}" dt="2026-09-03T07:33:43.929" v="994"/>
          <ac:spMkLst>
            <pc:docMk/>
            <pc:sldMk cId="0" sldId="291"/>
            <ac:spMk id="12" creationId="{00000000-0000-0000-0000-000000000000}"/>
          </ac:spMkLst>
        </pc:spChg>
        <pc:spChg chg="mod">
          <ac:chgData name="Villám Péter" userId="67031485-3821-4465-9c0c-3c68dcc1fd7f" providerId="ADAL" clId="{F6C37690-E76A-403B-BC8A-1D4EB9D0B041}" dt="2026-09-07T10:21:37.508" v="1492" actId="20577"/>
          <ac:spMkLst>
            <pc:docMk/>
            <pc:sldMk cId="0" sldId="291"/>
            <ac:spMk id="13" creationId="{00000000-0000-0000-0000-000000000000}"/>
          </ac:spMkLst>
        </pc:spChg>
      </pc:sldChg>
      <pc:sldChg chg="delSp modSp mod">
        <pc:chgData name="Villám Péter" userId="67031485-3821-4465-9c0c-3c68dcc1fd7f" providerId="ADAL" clId="{F6C37690-E76A-403B-BC8A-1D4EB9D0B041}" dt="2026-09-03T07:35:51.339" v="1035"/>
        <pc:sldMkLst>
          <pc:docMk/>
          <pc:sldMk cId="0" sldId="292"/>
        </pc:sldMkLst>
        <pc:spChg chg="mod">
          <ac:chgData name="Villám Péter" userId="67031485-3821-4465-9c0c-3c68dcc1fd7f" providerId="ADAL" clId="{F6C37690-E76A-403B-BC8A-1D4EB9D0B041}" dt="2026-09-03T07:34:05.035" v="998" actId="403"/>
          <ac:spMkLst>
            <pc:docMk/>
            <pc:sldMk cId="0" sldId="292"/>
            <ac:spMk id="7" creationId="{00000000-0000-0000-0000-000000000000}"/>
          </ac:spMkLst>
        </pc:spChg>
        <pc:spChg chg="mod">
          <ac:chgData name="Villám Péter" userId="67031485-3821-4465-9c0c-3c68dcc1fd7f" providerId="ADAL" clId="{F6C37690-E76A-403B-BC8A-1D4EB9D0B041}" dt="2026-09-03T07:35:16.835" v="1034" actId="6549"/>
          <ac:spMkLst>
            <pc:docMk/>
            <pc:sldMk cId="0" sldId="292"/>
            <ac:spMk id="10" creationId="{00000000-0000-0000-0000-000000000000}"/>
          </ac:spMkLst>
        </pc:spChg>
        <pc:spChg chg="mod">
          <ac:chgData name="Villám Péter" userId="67031485-3821-4465-9c0c-3c68dcc1fd7f" providerId="ADAL" clId="{F6C37690-E76A-403B-BC8A-1D4EB9D0B041}" dt="2026-09-03T07:35:51.339" v="1035"/>
          <ac:spMkLst>
            <pc:docMk/>
            <pc:sldMk cId="0" sldId="292"/>
            <ac:spMk id="12" creationId="{00000000-0000-0000-0000-000000000000}"/>
          </ac:spMkLst>
        </pc:spChg>
        <pc:spChg chg="mod">
          <ac:chgData name="Villám Péter" userId="67031485-3821-4465-9c0c-3c68dcc1fd7f" providerId="ADAL" clId="{F6C37690-E76A-403B-BC8A-1D4EB9D0B041}" dt="2026-09-03T07:34:49.775" v="1011" actId="20577"/>
          <ac:spMkLst>
            <pc:docMk/>
            <pc:sldMk cId="0" sldId="292"/>
            <ac:spMk id="13" creationId="{00000000-0000-0000-0000-000000000000}"/>
          </ac:spMkLst>
        </pc:spChg>
      </pc:sldChg>
      <pc:sldChg chg="delSp modSp mod">
        <pc:chgData name="Villám Péter" userId="67031485-3821-4465-9c0c-3c68dcc1fd7f" providerId="ADAL" clId="{F6C37690-E76A-403B-BC8A-1D4EB9D0B041}" dt="2026-09-03T07:36:04.259" v="1038" actId="403"/>
        <pc:sldMkLst>
          <pc:docMk/>
          <pc:sldMk cId="0" sldId="293"/>
        </pc:sldMkLst>
        <pc:spChg chg="mod">
          <ac:chgData name="Villám Péter" userId="67031485-3821-4465-9c0c-3c68dcc1fd7f" providerId="ADAL" clId="{F6C37690-E76A-403B-BC8A-1D4EB9D0B041}" dt="2026-09-03T07:36:04.259" v="1038" actId="403"/>
          <ac:spMkLst>
            <pc:docMk/>
            <pc:sldMk cId="0" sldId="293"/>
            <ac:spMk id="6" creationId="{00000000-0000-0000-0000-000000000000}"/>
          </ac:spMkLst>
        </pc:spChg>
      </pc:sldChg>
      <pc:sldChg chg="delSp modSp mod">
        <pc:chgData name="Villám Péter" userId="67031485-3821-4465-9c0c-3c68dcc1fd7f" providerId="ADAL" clId="{F6C37690-E76A-403B-BC8A-1D4EB9D0B041}" dt="2026-09-03T07:36:46.546" v="1051"/>
        <pc:sldMkLst>
          <pc:docMk/>
          <pc:sldMk cId="0" sldId="294"/>
        </pc:sldMkLst>
        <pc:spChg chg="mod">
          <ac:chgData name="Villám Péter" userId="67031485-3821-4465-9c0c-3c68dcc1fd7f" providerId="ADAL" clId="{F6C37690-E76A-403B-BC8A-1D4EB9D0B041}" dt="2026-09-03T07:36:25.238" v="1043" actId="403"/>
          <ac:spMkLst>
            <pc:docMk/>
            <pc:sldMk cId="0" sldId="294"/>
            <ac:spMk id="7" creationId="{00000000-0000-0000-0000-000000000000}"/>
          </ac:spMkLst>
        </pc:spChg>
        <pc:spChg chg="mod">
          <ac:chgData name="Villám Péter" userId="67031485-3821-4465-9c0c-3c68dcc1fd7f" providerId="ADAL" clId="{F6C37690-E76A-403B-BC8A-1D4EB9D0B041}" dt="2026-09-03T07:36:30.716" v="1046" actId="403"/>
          <ac:spMkLst>
            <pc:docMk/>
            <pc:sldMk cId="0" sldId="294"/>
            <ac:spMk id="10" creationId="{00000000-0000-0000-0000-000000000000}"/>
          </ac:spMkLst>
        </pc:spChg>
        <pc:spChg chg="mod">
          <ac:chgData name="Villám Péter" userId="67031485-3821-4465-9c0c-3c68dcc1fd7f" providerId="ADAL" clId="{F6C37690-E76A-403B-BC8A-1D4EB9D0B041}" dt="2026-09-03T07:36:46.546" v="1051"/>
          <ac:spMkLst>
            <pc:docMk/>
            <pc:sldMk cId="0" sldId="294"/>
            <ac:spMk id="12" creationId="{00000000-0000-0000-0000-000000000000}"/>
          </ac:spMkLst>
        </pc:spChg>
        <pc:spChg chg="mod">
          <ac:chgData name="Villám Péter" userId="67031485-3821-4465-9c0c-3c68dcc1fd7f" providerId="ADAL" clId="{F6C37690-E76A-403B-BC8A-1D4EB9D0B041}" dt="2026-09-03T07:36:36.845" v="1050" actId="403"/>
          <ac:spMkLst>
            <pc:docMk/>
            <pc:sldMk cId="0" sldId="294"/>
            <ac:spMk id="13" creationId="{00000000-0000-0000-0000-000000000000}"/>
          </ac:spMkLst>
        </pc:spChg>
      </pc:sldChg>
      <pc:sldChg chg="delSp modSp mod">
        <pc:chgData name="Villám Péter" userId="67031485-3821-4465-9c0c-3c68dcc1fd7f" providerId="ADAL" clId="{F6C37690-E76A-403B-BC8A-1D4EB9D0B041}" dt="2026-09-03T07:37:22.243" v="1064"/>
        <pc:sldMkLst>
          <pc:docMk/>
          <pc:sldMk cId="0" sldId="295"/>
        </pc:sldMkLst>
        <pc:spChg chg="mod">
          <ac:chgData name="Villám Péter" userId="67031485-3821-4465-9c0c-3c68dcc1fd7f" providerId="ADAL" clId="{F6C37690-E76A-403B-BC8A-1D4EB9D0B041}" dt="2026-09-03T07:36:56.433" v="1054" actId="403"/>
          <ac:spMkLst>
            <pc:docMk/>
            <pc:sldMk cId="0" sldId="295"/>
            <ac:spMk id="7" creationId="{00000000-0000-0000-0000-000000000000}"/>
          </ac:spMkLst>
        </pc:spChg>
        <pc:spChg chg="mod">
          <ac:chgData name="Villám Péter" userId="67031485-3821-4465-9c0c-3c68dcc1fd7f" providerId="ADAL" clId="{F6C37690-E76A-403B-BC8A-1D4EB9D0B041}" dt="2026-09-03T07:37:00.029" v="1057" actId="403"/>
          <ac:spMkLst>
            <pc:docMk/>
            <pc:sldMk cId="0" sldId="295"/>
            <ac:spMk id="10" creationId="{00000000-0000-0000-0000-000000000000}"/>
          </ac:spMkLst>
        </pc:spChg>
        <pc:spChg chg="mod">
          <ac:chgData name="Villám Péter" userId="67031485-3821-4465-9c0c-3c68dcc1fd7f" providerId="ADAL" clId="{F6C37690-E76A-403B-BC8A-1D4EB9D0B041}" dt="2026-09-03T07:37:22.243" v="1064"/>
          <ac:spMkLst>
            <pc:docMk/>
            <pc:sldMk cId="0" sldId="295"/>
            <ac:spMk id="12" creationId="{00000000-0000-0000-0000-000000000000}"/>
          </ac:spMkLst>
        </pc:spChg>
        <pc:spChg chg="mod">
          <ac:chgData name="Villám Péter" userId="67031485-3821-4465-9c0c-3c68dcc1fd7f" providerId="ADAL" clId="{F6C37690-E76A-403B-BC8A-1D4EB9D0B041}" dt="2026-09-03T07:37:05.461" v="1061" actId="403"/>
          <ac:spMkLst>
            <pc:docMk/>
            <pc:sldMk cId="0" sldId="295"/>
            <ac:spMk id="13" creationId="{00000000-0000-0000-0000-000000000000}"/>
          </ac:spMkLst>
        </pc:spChg>
      </pc:sldChg>
      <pc:sldChg chg="delSp modSp mod">
        <pc:chgData name="Villám Péter" userId="67031485-3821-4465-9c0c-3c68dcc1fd7f" providerId="ADAL" clId="{F6C37690-E76A-403B-BC8A-1D4EB9D0B041}" dt="2026-09-03T07:39:53.838" v="1106" actId="20577"/>
        <pc:sldMkLst>
          <pc:docMk/>
          <pc:sldMk cId="0" sldId="296"/>
        </pc:sldMkLst>
        <pc:spChg chg="mod">
          <ac:chgData name="Villám Péter" userId="67031485-3821-4465-9c0c-3c68dcc1fd7f" providerId="ADAL" clId="{F6C37690-E76A-403B-BC8A-1D4EB9D0B041}" dt="2026-09-03T07:37:42.021" v="1074" actId="403"/>
          <ac:spMkLst>
            <pc:docMk/>
            <pc:sldMk cId="0" sldId="296"/>
            <ac:spMk id="7" creationId="{00000000-0000-0000-0000-000000000000}"/>
          </ac:spMkLst>
        </pc:spChg>
        <pc:spChg chg="mod">
          <ac:chgData name="Villám Péter" userId="67031485-3821-4465-9c0c-3c68dcc1fd7f" providerId="ADAL" clId="{F6C37690-E76A-403B-BC8A-1D4EB9D0B041}" dt="2026-09-03T07:37:38.235" v="1072" actId="403"/>
          <ac:spMkLst>
            <pc:docMk/>
            <pc:sldMk cId="0" sldId="296"/>
            <ac:spMk id="10" creationId="{00000000-0000-0000-0000-000000000000}"/>
          </ac:spMkLst>
        </pc:spChg>
        <pc:spChg chg="mod">
          <ac:chgData name="Villám Péter" userId="67031485-3821-4465-9c0c-3c68dcc1fd7f" providerId="ADAL" clId="{F6C37690-E76A-403B-BC8A-1D4EB9D0B041}" dt="2026-09-03T07:37:28.642" v="1065"/>
          <ac:spMkLst>
            <pc:docMk/>
            <pc:sldMk cId="0" sldId="296"/>
            <ac:spMk id="12" creationId="{00000000-0000-0000-0000-000000000000}"/>
          </ac:spMkLst>
        </pc:spChg>
        <pc:spChg chg="mod">
          <ac:chgData name="Villám Péter" userId="67031485-3821-4465-9c0c-3c68dcc1fd7f" providerId="ADAL" clId="{F6C37690-E76A-403B-BC8A-1D4EB9D0B041}" dt="2026-09-03T07:39:53.838" v="1106" actId="20577"/>
          <ac:spMkLst>
            <pc:docMk/>
            <pc:sldMk cId="0" sldId="296"/>
            <ac:spMk id="13" creationId="{00000000-0000-0000-0000-000000000000}"/>
          </ac:spMkLst>
        </pc:spChg>
      </pc:sldChg>
      <pc:sldChg chg="delSp modSp mod">
        <pc:chgData name="Villám Péter" userId="67031485-3821-4465-9c0c-3c68dcc1fd7f" providerId="ADAL" clId="{F6C37690-E76A-403B-BC8A-1D4EB9D0B041}" dt="2026-09-03T07:39:08.456" v="1104"/>
        <pc:sldMkLst>
          <pc:docMk/>
          <pc:sldMk cId="0" sldId="297"/>
        </pc:sldMkLst>
        <pc:spChg chg="mod">
          <ac:chgData name="Villám Péter" userId="67031485-3821-4465-9c0c-3c68dcc1fd7f" providerId="ADAL" clId="{F6C37690-E76A-403B-BC8A-1D4EB9D0B041}" dt="2026-09-03T07:38:16.260" v="1083" actId="403"/>
          <ac:spMkLst>
            <pc:docMk/>
            <pc:sldMk cId="0" sldId="297"/>
            <ac:spMk id="7" creationId="{00000000-0000-0000-0000-000000000000}"/>
          </ac:spMkLst>
        </pc:spChg>
        <pc:spChg chg="mod">
          <ac:chgData name="Villám Péter" userId="67031485-3821-4465-9c0c-3c68dcc1fd7f" providerId="ADAL" clId="{F6C37690-E76A-403B-BC8A-1D4EB9D0B041}" dt="2026-09-03T07:38:21.321" v="1086" actId="403"/>
          <ac:spMkLst>
            <pc:docMk/>
            <pc:sldMk cId="0" sldId="297"/>
            <ac:spMk id="10" creationId="{00000000-0000-0000-0000-000000000000}"/>
          </ac:spMkLst>
        </pc:spChg>
        <pc:spChg chg="mod">
          <ac:chgData name="Villám Péter" userId="67031485-3821-4465-9c0c-3c68dcc1fd7f" providerId="ADAL" clId="{F6C37690-E76A-403B-BC8A-1D4EB9D0B041}" dt="2026-09-03T07:39:08.456" v="1104"/>
          <ac:spMkLst>
            <pc:docMk/>
            <pc:sldMk cId="0" sldId="297"/>
            <ac:spMk id="12" creationId="{00000000-0000-0000-0000-000000000000}"/>
          </ac:spMkLst>
        </pc:spChg>
        <pc:spChg chg="mod">
          <ac:chgData name="Villám Péter" userId="67031485-3821-4465-9c0c-3c68dcc1fd7f" providerId="ADAL" clId="{F6C37690-E76A-403B-BC8A-1D4EB9D0B041}" dt="2026-09-03T07:38:35.120" v="1092" actId="20577"/>
          <ac:spMkLst>
            <pc:docMk/>
            <pc:sldMk cId="0" sldId="297"/>
            <ac:spMk id="13" creationId="{00000000-0000-0000-0000-000000000000}"/>
          </ac:spMkLst>
        </pc:spChg>
      </pc:sldChg>
      <pc:sldChg chg="delSp modSp mod">
        <pc:chgData name="Villám Péter" userId="67031485-3821-4465-9c0c-3c68dcc1fd7f" providerId="ADAL" clId="{F6C37690-E76A-403B-BC8A-1D4EB9D0B041}" dt="2026-09-03T07:40:30.104" v="1108" actId="403"/>
        <pc:sldMkLst>
          <pc:docMk/>
          <pc:sldMk cId="0" sldId="298"/>
        </pc:sldMkLst>
        <pc:spChg chg="mod">
          <ac:chgData name="Villám Péter" userId="67031485-3821-4465-9c0c-3c68dcc1fd7f" providerId="ADAL" clId="{F6C37690-E76A-403B-BC8A-1D4EB9D0B041}" dt="2026-09-03T07:40:30.104" v="1108" actId="403"/>
          <ac:spMkLst>
            <pc:docMk/>
            <pc:sldMk cId="0" sldId="298"/>
            <ac:spMk id="7" creationId="{00000000-0000-0000-0000-000000000000}"/>
          </ac:spMkLst>
        </pc:spChg>
        <pc:spChg chg="mod">
          <ac:chgData name="Villám Péter" userId="67031485-3821-4465-9c0c-3c68dcc1fd7f" providerId="ADAL" clId="{F6C37690-E76A-403B-BC8A-1D4EB9D0B041}" dt="2026-09-03T07:38:53.500" v="1098" actId="403"/>
          <ac:spMkLst>
            <pc:docMk/>
            <pc:sldMk cId="0" sldId="298"/>
            <ac:spMk id="10" creationId="{00000000-0000-0000-0000-000000000000}"/>
          </ac:spMkLst>
        </pc:spChg>
        <pc:spChg chg="mod">
          <ac:chgData name="Villám Péter" userId="67031485-3821-4465-9c0c-3c68dcc1fd7f" providerId="ADAL" clId="{F6C37690-E76A-403B-BC8A-1D4EB9D0B041}" dt="2026-09-03T07:39:04.993" v="1103"/>
          <ac:spMkLst>
            <pc:docMk/>
            <pc:sldMk cId="0" sldId="298"/>
            <ac:spMk id="12" creationId="{00000000-0000-0000-0000-000000000000}"/>
          </ac:spMkLst>
        </pc:spChg>
        <pc:spChg chg="mod">
          <ac:chgData name="Villám Péter" userId="67031485-3821-4465-9c0c-3c68dcc1fd7f" providerId="ADAL" clId="{F6C37690-E76A-403B-BC8A-1D4EB9D0B041}" dt="2026-09-03T07:39:00.579" v="1102" actId="403"/>
          <ac:spMkLst>
            <pc:docMk/>
            <pc:sldMk cId="0" sldId="298"/>
            <ac:spMk id="13" creationId="{00000000-0000-0000-0000-000000000000}"/>
          </ac:spMkLst>
        </pc:spChg>
      </pc:sldChg>
      <pc:sldChg chg="delSp modSp mod">
        <pc:chgData name="Villám Péter" userId="67031485-3821-4465-9c0c-3c68dcc1fd7f" providerId="ADAL" clId="{F6C37690-E76A-403B-BC8A-1D4EB9D0B041}" dt="2026-09-03T07:41:30.546" v="1129"/>
        <pc:sldMkLst>
          <pc:docMk/>
          <pc:sldMk cId="0" sldId="299"/>
        </pc:sldMkLst>
        <pc:spChg chg="mod">
          <ac:chgData name="Villám Péter" userId="67031485-3821-4465-9c0c-3c68dcc1fd7f" providerId="ADAL" clId="{F6C37690-E76A-403B-BC8A-1D4EB9D0B041}" dt="2026-09-03T07:41:01.488" v="1115" actId="403"/>
          <ac:spMkLst>
            <pc:docMk/>
            <pc:sldMk cId="0" sldId="299"/>
            <ac:spMk id="7" creationId="{00000000-0000-0000-0000-000000000000}"/>
          </ac:spMkLst>
        </pc:spChg>
        <pc:spChg chg="mod">
          <ac:chgData name="Villám Péter" userId="67031485-3821-4465-9c0c-3c68dcc1fd7f" providerId="ADAL" clId="{F6C37690-E76A-403B-BC8A-1D4EB9D0B041}" dt="2026-09-03T07:41:07.515" v="1118" actId="403"/>
          <ac:spMkLst>
            <pc:docMk/>
            <pc:sldMk cId="0" sldId="299"/>
            <ac:spMk id="10" creationId="{00000000-0000-0000-0000-000000000000}"/>
          </ac:spMkLst>
        </pc:spChg>
        <pc:spChg chg="mod">
          <ac:chgData name="Villám Péter" userId="67031485-3821-4465-9c0c-3c68dcc1fd7f" providerId="ADAL" clId="{F6C37690-E76A-403B-BC8A-1D4EB9D0B041}" dt="2026-09-03T07:41:30.546" v="1129"/>
          <ac:spMkLst>
            <pc:docMk/>
            <pc:sldMk cId="0" sldId="299"/>
            <ac:spMk id="12" creationId="{00000000-0000-0000-0000-000000000000}"/>
          </ac:spMkLst>
        </pc:spChg>
        <pc:spChg chg="mod">
          <ac:chgData name="Villám Péter" userId="67031485-3821-4465-9c0c-3c68dcc1fd7f" providerId="ADAL" clId="{F6C37690-E76A-403B-BC8A-1D4EB9D0B041}" dt="2026-09-03T07:41:26.514" v="1128" actId="20577"/>
          <ac:spMkLst>
            <pc:docMk/>
            <pc:sldMk cId="0" sldId="299"/>
            <ac:spMk id="13" creationId="{00000000-0000-0000-0000-000000000000}"/>
          </ac:spMkLst>
        </pc:spChg>
      </pc:sldChg>
      <pc:sldChg chg="delSp modSp mod">
        <pc:chgData name="Villám Péter" userId="67031485-3821-4465-9c0c-3c68dcc1fd7f" providerId="ADAL" clId="{F6C37690-E76A-403B-BC8A-1D4EB9D0B041}" dt="2026-09-03T07:42:08.871" v="1143"/>
        <pc:sldMkLst>
          <pc:docMk/>
          <pc:sldMk cId="0" sldId="300"/>
        </pc:sldMkLst>
        <pc:spChg chg="mod">
          <ac:chgData name="Villám Péter" userId="67031485-3821-4465-9c0c-3c68dcc1fd7f" providerId="ADAL" clId="{F6C37690-E76A-403B-BC8A-1D4EB9D0B041}" dt="2026-09-03T07:41:49.831" v="1135" actId="403"/>
          <ac:spMkLst>
            <pc:docMk/>
            <pc:sldMk cId="0" sldId="300"/>
            <ac:spMk id="7" creationId="{00000000-0000-0000-0000-000000000000}"/>
          </ac:spMkLst>
        </pc:spChg>
        <pc:spChg chg="mod">
          <ac:chgData name="Villám Péter" userId="67031485-3821-4465-9c0c-3c68dcc1fd7f" providerId="ADAL" clId="{F6C37690-E76A-403B-BC8A-1D4EB9D0B041}" dt="2026-09-03T07:41:55.635" v="1138" actId="403"/>
          <ac:spMkLst>
            <pc:docMk/>
            <pc:sldMk cId="0" sldId="300"/>
            <ac:spMk id="10" creationId="{00000000-0000-0000-0000-000000000000}"/>
          </ac:spMkLst>
        </pc:spChg>
        <pc:spChg chg="mod">
          <ac:chgData name="Villám Péter" userId="67031485-3821-4465-9c0c-3c68dcc1fd7f" providerId="ADAL" clId="{F6C37690-E76A-403B-BC8A-1D4EB9D0B041}" dt="2026-09-03T07:42:08.871" v="1143"/>
          <ac:spMkLst>
            <pc:docMk/>
            <pc:sldMk cId="0" sldId="300"/>
            <ac:spMk id="12" creationId="{00000000-0000-0000-0000-000000000000}"/>
          </ac:spMkLst>
        </pc:spChg>
        <pc:spChg chg="mod">
          <ac:chgData name="Villám Péter" userId="67031485-3821-4465-9c0c-3c68dcc1fd7f" providerId="ADAL" clId="{F6C37690-E76A-403B-BC8A-1D4EB9D0B041}" dt="2026-09-03T07:41:59.982" v="1142" actId="403"/>
          <ac:spMkLst>
            <pc:docMk/>
            <pc:sldMk cId="0" sldId="300"/>
            <ac:spMk id="13" creationId="{00000000-0000-0000-0000-000000000000}"/>
          </ac:spMkLst>
        </pc:spChg>
      </pc:sldChg>
      <pc:sldChg chg="delSp modSp mod">
        <pc:chgData name="Villám Péter" userId="67031485-3821-4465-9c0c-3c68dcc1fd7f" providerId="ADAL" clId="{F6C37690-E76A-403B-BC8A-1D4EB9D0B041}" dt="2026-09-03T07:42:54.363" v="1158"/>
        <pc:sldMkLst>
          <pc:docMk/>
          <pc:sldMk cId="0" sldId="301"/>
        </pc:sldMkLst>
        <pc:spChg chg="mod">
          <ac:chgData name="Villám Péter" userId="67031485-3821-4465-9c0c-3c68dcc1fd7f" providerId="ADAL" clId="{F6C37690-E76A-403B-BC8A-1D4EB9D0B041}" dt="2026-09-03T07:42:25.936" v="1149" actId="403"/>
          <ac:spMkLst>
            <pc:docMk/>
            <pc:sldMk cId="0" sldId="301"/>
            <ac:spMk id="7" creationId="{00000000-0000-0000-0000-000000000000}"/>
          </ac:spMkLst>
        </pc:spChg>
        <pc:spChg chg="mod">
          <ac:chgData name="Villám Péter" userId="67031485-3821-4465-9c0c-3c68dcc1fd7f" providerId="ADAL" clId="{F6C37690-E76A-403B-BC8A-1D4EB9D0B041}" dt="2026-09-03T07:42:32.012" v="1152" actId="403"/>
          <ac:spMkLst>
            <pc:docMk/>
            <pc:sldMk cId="0" sldId="301"/>
            <ac:spMk id="10" creationId="{00000000-0000-0000-0000-000000000000}"/>
          </ac:spMkLst>
        </pc:spChg>
        <pc:spChg chg="mod">
          <ac:chgData name="Villám Péter" userId="67031485-3821-4465-9c0c-3c68dcc1fd7f" providerId="ADAL" clId="{F6C37690-E76A-403B-BC8A-1D4EB9D0B041}" dt="2026-09-03T07:42:54.363" v="1158"/>
          <ac:spMkLst>
            <pc:docMk/>
            <pc:sldMk cId="0" sldId="301"/>
            <ac:spMk id="12" creationId="{00000000-0000-0000-0000-000000000000}"/>
          </ac:spMkLst>
        </pc:spChg>
        <pc:spChg chg="mod">
          <ac:chgData name="Villám Péter" userId="67031485-3821-4465-9c0c-3c68dcc1fd7f" providerId="ADAL" clId="{F6C37690-E76A-403B-BC8A-1D4EB9D0B041}" dt="2026-09-03T07:42:47.524" v="1157" actId="20577"/>
          <ac:spMkLst>
            <pc:docMk/>
            <pc:sldMk cId="0" sldId="301"/>
            <ac:spMk id="13" creationId="{00000000-0000-0000-0000-000000000000}"/>
          </ac:spMkLst>
        </pc:spChg>
      </pc:sldChg>
      <pc:sldChg chg="delSp modSp mod">
        <pc:chgData name="Villám Péter" userId="67031485-3821-4465-9c0c-3c68dcc1fd7f" providerId="ADAL" clId="{F6C37690-E76A-403B-BC8A-1D4EB9D0B041}" dt="2026-09-03T07:43:52.270" v="1171"/>
        <pc:sldMkLst>
          <pc:docMk/>
          <pc:sldMk cId="0" sldId="302"/>
        </pc:sldMkLst>
        <pc:spChg chg="mod">
          <ac:chgData name="Villám Péter" userId="67031485-3821-4465-9c0c-3c68dcc1fd7f" providerId="ADAL" clId="{F6C37690-E76A-403B-BC8A-1D4EB9D0B041}" dt="2026-09-03T07:43:18.047" v="1163" actId="403"/>
          <ac:spMkLst>
            <pc:docMk/>
            <pc:sldMk cId="0" sldId="302"/>
            <ac:spMk id="7" creationId="{00000000-0000-0000-0000-000000000000}"/>
          </ac:spMkLst>
        </pc:spChg>
        <pc:spChg chg="mod">
          <ac:chgData name="Villám Péter" userId="67031485-3821-4465-9c0c-3c68dcc1fd7f" providerId="ADAL" clId="{F6C37690-E76A-403B-BC8A-1D4EB9D0B041}" dt="2026-09-03T07:43:26.267" v="1166" actId="403"/>
          <ac:spMkLst>
            <pc:docMk/>
            <pc:sldMk cId="0" sldId="302"/>
            <ac:spMk id="10" creationId="{00000000-0000-0000-0000-000000000000}"/>
          </ac:spMkLst>
        </pc:spChg>
        <pc:spChg chg="mod">
          <ac:chgData name="Villám Péter" userId="67031485-3821-4465-9c0c-3c68dcc1fd7f" providerId="ADAL" clId="{F6C37690-E76A-403B-BC8A-1D4EB9D0B041}" dt="2026-09-03T07:43:52.270" v="1171"/>
          <ac:spMkLst>
            <pc:docMk/>
            <pc:sldMk cId="0" sldId="302"/>
            <ac:spMk id="12" creationId="{00000000-0000-0000-0000-000000000000}"/>
          </ac:spMkLst>
        </pc:spChg>
        <pc:spChg chg="mod">
          <ac:chgData name="Villám Péter" userId="67031485-3821-4465-9c0c-3c68dcc1fd7f" providerId="ADAL" clId="{F6C37690-E76A-403B-BC8A-1D4EB9D0B041}" dt="2026-09-03T07:43:48.457" v="1170" actId="403"/>
          <ac:spMkLst>
            <pc:docMk/>
            <pc:sldMk cId="0" sldId="302"/>
            <ac:spMk id="13" creationId="{00000000-0000-0000-0000-000000000000}"/>
          </ac:spMkLst>
        </pc:spChg>
      </pc:sldChg>
      <pc:sldChg chg="delSp modSp mod">
        <pc:chgData name="Villám Péter" userId="67031485-3821-4465-9c0c-3c68dcc1fd7f" providerId="ADAL" clId="{F6C37690-E76A-403B-BC8A-1D4EB9D0B041}" dt="2026-09-03T07:44:26.737" v="1175" actId="403"/>
        <pc:sldMkLst>
          <pc:docMk/>
          <pc:sldMk cId="0" sldId="303"/>
        </pc:sldMkLst>
        <pc:spChg chg="mod">
          <ac:chgData name="Villám Péter" userId="67031485-3821-4465-9c0c-3c68dcc1fd7f" providerId="ADAL" clId="{F6C37690-E76A-403B-BC8A-1D4EB9D0B041}" dt="2026-09-03T07:44:26.737" v="1175" actId="403"/>
          <ac:spMkLst>
            <pc:docMk/>
            <pc:sldMk cId="0" sldId="303"/>
            <ac:spMk id="6" creationId="{00000000-0000-0000-0000-000000000000}"/>
          </ac:spMkLst>
        </pc:spChg>
      </pc:sldChg>
      <pc:sldChg chg="delSp modSp mod">
        <pc:chgData name="Villám Péter" userId="67031485-3821-4465-9c0c-3c68dcc1fd7f" providerId="ADAL" clId="{F6C37690-E76A-403B-BC8A-1D4EB9D0B041}" dt="2026-09-03T07:46:18.892" v="1208" actId="20577"/>
        <pc:sldMkLst>
          <pc:docMk/>
          <pc:sldMk cId="0" sldId="304"/>
        </pc:sldMkLst>
        <pc:spChg chg="mod">
          <ac:chgData name="Villám Péter" userId="67031485-3821-4465-9c0c-3c68dcc1fd7f" providerId="ADAL" clId="{F6C37690-E76A-403B-BC8A-1D4EB9D0B041}" dt="2026-09-03T07:44:46.049" v="1180" actId="403"/>
          <ac:spMkLst>
            <pc:docMk/>
            <pc:sldMk cId="0" sldId="304"/>
            <ac:spMk id="7" creationId="{00000000-0000-0000-0000-000000000000}"/>
          </ac:spMkLst>
        </pc:spChg>
        <pc:spChg chg="mod">
          <ac:chgData name="Villám Péter" userId="67031485-3821-4465-9c0c-3c68dcc1fd7f" providerId="ADAL" clId="{F6C37690-E76A-403B-BC8A-1D4EB9D0B041}" dt="2026-09-03T07:45:11.831" v="1183" actId="403"/>
          <ac:spMkLst>
            <pc:docMk/>
            <pc:sldMk cId="0" sldId="304"/>
            <ac:spMk id="10" creationId="{00000000-0000-0000-0000-000000000000}"/>
          </ac:spMkLst>
        </pc:spChg>
        <pc:spChg chg="mod">
          <ac:chgData name="Villám Péter" userId="67031485-3821-4465-9c0c-3c68dcc1fd7f" providerId="ADAL" clId="{F6C37690-E76A-403B-BC8A-1D4EB9D0B041}" dt="2026-09-03T07:45:27.428" v="1188"/>
          <ac:spMkLst>
            <pc:docMk/>
            <pc:sldMk cId="0" sldId="304"/>
            <ac:spMk id="12" creationId="{00000000-0000-0000-0000-000000000000}"/>
          </ac:spMkLst>
        </pc:spChg>
        <pc:spChg chg="mod">
          <ac:chgData name="Villám Péter" userId="67031485-3821-4465-9c0c-3c68dcc1fd7f" providerId="ADAL" clId="{F6C37690-E76A-403B-BC8A-1D4EB9D0B041}" dt="2026-09-03T07:46:18.892" v="1208" actId="20577"/>
          <ac:spMkLst>
            <pc:docMk/>
            <pc:sldMk cId="0" sldId="304"/>
            <ac:spMk id="13" creationId="{00000000-0000-0000-0000-000000000000}"/>
          </ac:spMkLst>
        </pc:spChg>
      </pc:sldChg>
      <pc:sldChg chg="delSp modSp mod">
        <pc:chgData name="Villám Péter" userId="67031485-3821-4465-9c0c-3c68dcc1fd7f" providerId="ADAL" clId="{F6C37690-E76A-403B-BC8A-1D4EB9D0B041}" dt="2026-09-03T07:49:08.489" v="1285"/>
        <pc:sldMkLst>
          <pc:docMk/>
          <pc:sldMk cId="0" sldId="305"/>
        </pc:sldMkLst>
        <pc:spChg chg="mod">
          <ac:chgData name="Villám Péter" userId="67031485-3821-4465-9c0c-3c68dcc1fd7f" providerId="ADAL" clId="{F6C37690-E76A-403B-BC8A-1D4EB9D0B041}" dt="2026-09-03T07:46:36.369" v="1211" actId="403"/>
          <ac:spMkLst>
            <pc:docMk/>
            <pc:sldMk cId="0" sldId="305"/>
            <ac:spMk id="7" creationId="{00000000-0000-0000-0000-000000000000}"/>
          </ac:spMkLst>
        </pc:spChg>
        <pc:spChg chg="mod">
          <ac:chgData name="Villám Péter" userId="67031485-3821-4465-9c0c-3c68dcc1fd7f" providerId="ADAL" clId="{F6C37690-E76A-403B-BC8A-1D4EB9D0B041}" dt="2026-09-03T07:46:49.218" v="1217" actId="27636"/>
          <ac:spMkLst>
            <pc:docMk/>
            <pc:sldMk cId="0" sldId="305"/>
            <ac:spMk id="10" creationId="{00000000-0000-0000-0000-000000000000}"/>
          </ac:spMkLst>
        </pc:spChg>
        <pc:spChg chg="mod">
          <ac:chgData name="Villám Péter" userId="67031485-3821-4465-9c0c-3c68dcc1fd7f" providerId="ADAL" clId="{F6C37690-E76A-403B-BC8A-1D4EB9D0B041}" dt="2026-09-03T07:49:08.489" v="1285"/>
          <ac:spMkLst>
            <pc:docMk/>
            <pc:sldMk cId="0" sldId="305"/>
            <ac:spMk id="12" creationId="{00000000-0000-0000-0000-000000000000}"/>
          </ac:spMkLst>
        </pc:spChg>
        <pc:spChg chg="mod">
          <ac:chgData name="Villám Péter" userId="67031485-3821-4465-9c0c-3c68dcc1fd7f" providerId="ADAL" clId="{F6C37690-E76A-403B-BC8A-1D4EB9D0B041}" dt="2026-09-03T07:48:58.194" v="1284" actId="20577"/>
          <ac:spMkLst>
            <pc:docMk/>
            <pc:sldMk cId="0" sldId="305"/>
            <ac:spMk id="13" creationId="{00000000-0000-0000-0000-000000000000}"/>
          </ac:spMkLst>
        </pc:spChg>
      </pc:sldChg>
      <pc:sldChg chg="delSp modSp mod">
        <pc:chgData name="Villám Péter" userId="67031485-3821-4465-9c0c-3c68dcc1fd7f" providerId="ADAL" clId="{F6C37690-E76A-403B-BC8A-1D4EB9D0B041}" dt="2026-09-03T07:50:00.997" v="1298"/>
        <pc:sldMkLst>
          <pc:docMk/>
          <pc:sldMk cId="0" sldId="306"/>
        </pc:sldMkLst>
        <pc:spChg chg="mod">
          <ac:chgData name="Villám Péter" userId="67031485-3821-4465-9c0c-3c68dcc1fd7f" providerId="ADAL" clId="{F6C37690-E76A-403B-BC8A-1D4EB9D0B041}" dt="2026-09-03T07:49:24.034" v="1288" actId="403"/>
          <ac:spMkLst>
            <pc:docMk/>
            <pc:sldMk cId="0" sldId="306"/>
            <ac:spMk id="7" creationId="{00000000-0000-0000-0000-000000000000}"/>
          </ac:spMkLst>
        </pc:spChg>
        <pc:spChg chg="mod">
          <ac:chgData name="Villám Péter" userId="67031485-3821-4465-9c0c-3c68dcc1fd7f" providerId="ADAL" clId="{F6C37690-E76A-403B-BC8A-1D4EB9D0B041}" dt="2026-09-03T07:49:37.709" v="1293" actId="403"/>
          <ac:spMkLst>
            <pc:docMk/>
            <pc:sldMk cId="0" sldId="306"/>
            <ac:spMk id="10" creationId="{00000000-0000-0000-0000-000000000000}"/>
          </ac:spMkLst>
        </pc:spChg>
        <pc:spChg chg="mod">
          <ac:chgData name="Villám Péter" userId="67031485-3821-4465-9c0c-3c68dcc1fd7f" providerId="ADAL" clId="{F6C37690-E76A-403B-BC8A-1D4EB9D0B041}" dt="2026-09-03T07:50:00.997" v="1298"/>
          <ac:spMkLst>
            <pc:docMk/>
            <pc:sldMk cId="0" sldId="306"/>
            <ac:spMk id="12" creationId="{00000000-0000-0000-0000-000000000000}"/>
          </ac:spMkLst>
        </pc:spChg>
        <pc:spChg chg="mod">
          <ac:chgData name="Villám Péter" userId="67031485-3821-4465-9c0c-3c68dcc1fd7f" providerId="ADAL" clId="{F6C37690-E76A-403B-BC8A-1D4EB9D0B041}" dt="2026-09-03T07:49:52.172" v="1297" actId="403"/>
          <ac:spMkLst>
            <pc:docMk/>
            <pc:sldMk cId="0" sldId="306"/>
            <ac:spMk id="13" creationId="{00000000-0000-0000-0000-000000000000}"/>
          </ac:spMkLst>
        </pc:spChg>
      </pc:sldChg>
      <pc:sldChg chg="delSp modSp mod">
        <pc:chgData name="Villám Péter" userId="67031485-3821-4465-9c0c-3c68dcc1fd7f" providerId="ADAL" clId="{F6C37690-E76A-403B-BC8A-1D4EB9D0B041}" dt="2026-09-03T07:51:06.727" v="1317" actId="403"/>
        <pc:sldMkLst>
          <pc:docMk/>
          <pc:sldMk cId="0" sldId="307"/>
        </pc:sldMkLst>
        <pc:spChg chg="mod">
          <ac:chgData name="Villám Péter" userId="67031485-3821-4465-9c0c-3c68dcc1fd7f" providerId="ADAL" clId="{F6C37690-E76A-403B-BC8A-1D4EB9D0B041}" dt="2026-09-03T07:51:06.727" v="1317" actId="403"/>
          <ac:spMkLst>
            <pc:docMk/>
            <pc:sldMk cId="0" sldId="307"/>
            <ac:spMk id="7" creationId="{00000000-0000-0000-0000-000000000000}"/>
          </ac:spMkLst>
        </pc:spChg>
        <pc:spChg chg="mod">
          <ac:chgData name="Villám Péter" userId="67031485-3821-4465-9c0c-3c68dcc1fd7f" providerId="ADAL" clId="{F6C37690-E76A-403B-BC8A-1D4EB9D0B041}" dt="2026-09-03T07:50:24.526" v="1308" actId="403"/>
          <ac:spMkLst>
            <pc:docMk/>
            <pc:sldMk cId="0" sldId="307"/>
            <ac:spMk id="10" creationId="{00000000-0000-0000-0000-000000000000}"/>
          </ac:spMkLst>
        </pc:spChg>
        <pc:spChg chg="mod">
          <ac:chgData name="Villám Péter" userId="67031485-3821-4465-9c0c-3c68dcc1fd7f" providerId="ADAL" clId="{F6C37690-E76A-403B-BC8A-1D4EB9D0B041}" dt="2026-09-03T07:50:35.760" v="1313"/>
          <ac:spMkLst>
            <pc:docMk/>
            <pc:sldMk cId="0" sldId="307"/>
            <ac:spMk id="12" creationId="{00000000-0000-0000-0000-000000000000}"/>
          </ac:spMkLst>
        </pc:spChg>
        <pc:spChg chg="mod">
          <ac:chgData name="Villám Péter" userId="67031485-3821-4465-9c0c-3c68dcc1fd7f" providerId="ADAL" clId="{F6C37690-E76A-403B-BC8A-1D4EB9D0B041}" dt="2026-09-03T07:50:32.550" v="1312" actId="403"/>
          <ac:spMkLst>
            <pc:docMk/>
            <pc:sldMk cId="0" sldId="307"/>
            <ac:spMk id="13" creationId="{00000000-0000-0000-0000-000000000000}"/>
          </ac:spMkLst>
        </pc:spChg>
      </pc:sldChg>
      <pc:sldChg chg="delSp modSp mod">
        <pc:chgData name="Villám Péter" userId="67031485-3821-4465-9c0c-3c68dcc1fd7f" providerId="ADAL" clId="{F6C37690-E76A-403B-BC8A-1D4EB9D0B041}" dt="2026-09-03T07:54:43.911" v="1371" actId="20577"/>
        <pc:sldMkLst>
          <pc:docMk/>
          <pc:sldMk cId="0" sldId="308"/>
        </pc:sldMkLst>
        <pc:spChg chg="mod">
          <ac:chgData name="Villám Péter" userId="67031485-3821-4465-9c0c-3c68dcc1fd7f" providerId="ADAL" clId="{F6C37690-E76A-403B-BC8A-1D4EB9D0B041}" dt="2026-09-03T07:52:48.621" v="1365" actId="14100"/>
          <ac:spMkLst>
            <pc:docMk/>
            <pc:sldMk cId="0" sldId="308"/>
            <ac:spMk id="7" creationId="{00000000-0000-0000-0000-000000000000}"/>
          </ac:spMkLst>
        </pc:spChg>
        <pc:spChg chg="mod">
          <ac:chgData name="Villám Péter" userId="67031485-3821-4465-9c0c-3c68dcc1fd7f" providerId="ADAL" clId="{F6C37690-E76A-403B-BC8A-1D4EB9D0B041}" dt="2026-09-03T07:52:51.567" v="1366" actId="14100"/>
          <ac:spMkLst>
            <pc:docMk/>
            <pc:sldMk cId="0" sldId="308"/>
            <ac:spMk id="11" creationId="{00000000-0000-0000-0000-000000000000}"/>
          </ac:spMkLst>
        </pc:spChg>
        <pc:spChg chg="mod">
          <ac:chgData name="Villám Péter" userId="67031485-3821-4465-9c0c-3c68dcc1fd7f" providerId="ADAL" clId="{F6C37690-E76A-403B-BC8A-1D4EB9D0B041}" dt="2026-09-03T07:54:43.911" v="1371" actId="20577"/>
          <ac:spMkLst>
            <pc:docMk/>
            <pc:sldMk cId="0" sldId="308"/>
            <ac:spMk id="15" creationId="{00000000-0000-0000-0000-000000000000}"/>
          </ac:spMkLst>
        </pc:spChg>
        <pc:spChg chg="mod">
          <ac:chgData name="Villám Péter" userId="67031485-3821-4465-9c0c-3c68dcc1fd7f" providerId="ADAL" clId="{F6C37690-E76A-403B-BC8A-1D4EB9D0B041}" dt="2026-09-03T07:52:21.181" v="1353" actId="403"/>
          <ac:spMkLst>
            <pc:docMk/>
            <pc:sldMk cId="0" sldId="308"/>
            <ac:spMk id="19" creationId="{00000000-0000-0000-0000-000000000000}"/>
          </ac:spMkLst>
        </pc:spChg>
        <pc:spChg chg="mod">
          <ac:chgData name="Villám Péter" userId="67031485-3821-4465-9c0c-3c68dcc1fd7f" providerId="ADAL" clId="{F6C37690-E76A-403B-BC8A-1D4EB9D0B041}" dt="2026-09-03T07:52:30.381" v="1358" actId="403"/>
          <ac:spMkLst>
            <pc:docMk/>
            <pc:sldMk cId="0" sldId="308"/>
            <ac:spMk id="23" creationId="{00000000-0000-0000-0000-000000000000}"/>
          </ac:spMkLst>
        </pc:spChg>
        <pc:spChg chg="mod">
          <ac:chgData name="Villám Péter" userId="67031485-3821-4465-9c0c-3c68dcc1fd7f" providerId="ADAL" clId="{F6C37690-E76A-403B-BC8A-1D4EB9D0B041}" dt="2026-09-03T07:52:41.359" v="1364" actId="403"/>
          <ac:spMkLst>
            <pc:docMk/>
            <pc:sldMk cId="0" sldId="308"/>
            <ac:spMk id="27" creationId="{00000000-0000-0000-0000-000000000000}"/>
          </ac:spMkLst>
        </pc:spChg>
      </pc:sldChg>
      <pc:sldChg chg="addSp delSp modSp mod">
        <pc:chgData name="Villám Péter" userId="67031485-3821-4465-9c0c-3c68dcc1fd7f" providerId="ADAL" clId="{F6C37690-E76A-403B-BC8A-1D4EB9D0B041}" dt="2026-09-03T07:59:09.170" v="1468" actId="404"/>
        <pc:sldMkLst>
          <pc:docMk/>
          <pc:sldMk cId="0" sldId="309"/>
        </pc:sldMkLst>
        <pc:spChg chg="mod">
          <ac:chgData name="Villám Péter" userId="67031485-3821-4465-9c0c-3c68dcc1fd7f" providerId="ADAL" clId="{F6C37690-E76A-403B-BC8A-1D4EB9D0B041}" dt="2026-09-03T07:55:22.534" v="1374" actId="1076"/>
          <ac:spMkLst>
            <pc:docMk/>
            <pc:sldMk cId="0" sldId="309"/>
            <ac:spMk id="3" creationId="{00000000-0000-0000-0000-000000000000}"/>
          </ac:spMkLst>
        </pc:spChg>
        <pc:spChg chg="add mod">
          <ac:chgData name="Villám Péter" userId="67031485-3821-4465-9c0c-3c68dcc1fd7f" providerId="ADAL" clId="{F6C37690-E76A-403B-BC8A-1D4EB9D0B041}" dt="2026-09-03T07:59:09.170" v="1468" actId="404"/>
          <ac:spMkLst>
            <pc:docMk/>
            <pc:sldMk cId="0" sldId="309"/>
            <ac:spMk id="16" creationId="{84F2CAF3-E336-B088-CADC-E310565E127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9/7/2026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https://ppke.hu/storage/tinymce/uploads/Minosegbiztositasi-Eves-Beszamolo_2024_vegleges_elfogadva_alairt.pdf?u=1ffzyq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https://ppke.hu/storage/tinymce/uploads/Minosegbiztositasi-Eves-Beszamolo_2024_vegleges_elfogadva_alairt.pdf?u=1ffzyq
- https://jak.ppke.hu/storage/tinymce/uploads/KMB-INZEZKEDESI-TERV-2024.pdf?u=1dKKA3
- https://moodle.ppke.hu/course/index.php?categoryid=50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A felhasználó által megadott tartalom.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https://ppke.hu/storage/tinymce/uploads/Minosegbiztositasi-Eves-Beszamolo_2024_vegleges_elfogadva_alairt.pdf?u=1ffzyq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https://ppke.hu/storage/tinymce/uploads/Minosegbiztositasi-Eves-Beszamolo_2024_vegleges_elfogadva_alairt.pdf?u=1ffzyq
- https://jak.ppke.hu/storage/tinymce/uploads/KMB-INZEZKEDESI-TERV-2024.pdf?u=1dKKA3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https://moodle.ppke.hu/course/index.php?categoryid=50
- https://jak.ppke.hu/storage/tinymce/uploads/KMB-INZEZKEDESI-TERV-2024.pdf?u=1dKKA3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https://ppke.hu/storage/tinymce/uploads/Minosegbiztositasi-Eves-Beszamolo_2024_vegleges_elfogadva_alairt.pdf?u=1ffzyq
- https://jak.ppke.hu/storage/tinymce/uploads/KMB-INZEZKEDESI-TERV-2024.pdf?u=1dKKA3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https://ppke.hu/storage/tinymce/uploads/Minosegbiztositasi-Eves-Beszamolo_2024_vegleges_elfogadva_alairt.pdf?u=1ffzyq
- https://itk.ppke.hu/storage/tinymce/uploads/Szabalyzatok/Minosegbiztositasi-szabalyzat_PPKE_ITK_HU_20250815.pdf?u=1edRjH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A felhasználó által megadott tartalom.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https://ofi.oh.gov.hu/tudastar/problemak-kerdesek/oktatasi-modszerek
- https://ppke.hu/storage/tinymce/uploads/Minosegbiztositasi-Eves-Beszamolo_2024_vegleges_elfogadva_alairt.pdf?u=1ffzyq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https://ofi.oh.gov.hu/tudastar/problemak-kerdesek/oktatasi-modszerek
- https://www.kismarosioktatasfejlesztes.hu/wp-content/uploads/2025/07/Oktatasi-es-pedagogiai-modszerek-tanitas-a-gyakorlatban.pdf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A felhasználó által megadott tartalom.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A felhasználó által megadott tartalom.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A felhasználó által megadott tartalom.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A felhasználó által megadott tartalom.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A felhasználó által megadott tartalom.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A felhasználó által megadott tartalom.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A felhasználó által megadott tartalom.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A felhasználó által megadott tartalom.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A felhasználó által megadott tartalom.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A felhasználó által megadott tartalom.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A felhasználó által megadott tartalom.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A felhasználó által megadott tartalom.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A felhasználó által megadott tartalom.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A felhasználó által megadott tartalom.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A felhasználó által megadott tartalom.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https://ppke.hu/storage/tinymce/uploads/Minosegbiztositasi-Eves-Beszamolo_2024_vegleges_elfogadva_alairt.pdf?u=1ffzyq
- https://itk.ppke.hu/storage/tinymce/uploads/Szabalyzatok/Minosegbiztositasi-szabalyzat_PPKE_ITK_HU_20250815.pdf?u=1edRjH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https://itk.ppke.hu/hallgatoi-szakmai-gyakorlat
- https://jak.ppke.hu/szakmai-gyakorlat
- https://btk.ppke.hu/szakmai-gyakorlat-18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https://btk.ppke.hu/szakmai-gyakorlat-18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A felhasználó által megadott tartalom.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https://moodle.ppke.hu/course/index.php?categoryid=50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https://moodle.ppke.hu/course/index.php?categoryid=50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https://moodle.ppke.hu/course/index.php?categoryid=50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A felhasználó által megadott tartalom.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https://moodle.ppke.hu/course/index.php?categoryid=50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https://moodle.ppke.hu/course/index.php?categoryid=50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A felhasználó által megadott tartalom.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A felhasználó által megadott tartalom.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A felhasználó által megadott tartalom.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A felhasználó által megadott tartalom.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https://ppke.hu/storage/tinymce/uploads/Minosegbiztositasi-Eves-Beszamolo_2024_vegleges_elfogadva_alairt.pdf?u=1ffzyq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A felhasználó által megadott tartalom.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A felhasználó által megadott tartalom.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A felhasználó által megadott tartalom.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A felhasználó által megadott tartalom.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A felhasználó által megadott tartalom.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A felhasználó által megadott tartalom.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A felhasználó által megadott tartalom.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https://ppke.hu/storage/tinymce/uploads/Minosegbiztositasi-Eves-Beszamolo_2024_vegleges_elfogadva_alairt.pdf?u=1ffzyq
- https://jak.ppke.hu/storage/tinymce/uploads/KMB-INZEZKEDESI-TERV-2024.pdf?u=1dKKA3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https://jak.ppke.hu/storage/tinymce/uploads/KMB-INZEZKEDESI-TERV-2024.pdf?u=1dKKA3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A felhasználó által megadott tartalom.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https://btk.ppke.hu/storage/tinymce/uploads/KOMPETENCIANAP_2026_Intezmenyi_strat_RB.pdf?u=1fuhxM
- https://itk.ppke.hu/storage/tinymce/uploads/Szabalyzatok/Minosegbiztositasi-szabalyzat_PPKE_ITK_HU_20250815.pdf?u=1edRjH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https://ppke.hu/storage/tinymce/uploads/Minosegbiztositasi-Eves-Beszamolo_2024_vegleges_elfogadva_alairt.pdf?u=1ffzyq
- https://itk.ppke.hu/storage/tinymce/uploads/Szabalyzatok/Minosegbiztositasi-szabalyzat_PPKE_ITK_HU_20250815.pdf?u=1edRjH
- https://moodle.ppke.hu/course/index.php?categoryid=50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https://ppke.hu/storage/tinymce/uploads/Minosegbiztositasi-Eves-Beszamolo_2024_vegleges_elfogadva_alairt.pdf?u=1ffzyq
- https://itk.ppke.hu/storage/tinymce/uploads/Szabalyzatok/Minosegbiztositasi-szabalyzat_PPKE_ITK_HU_20250815.pdf?u=1edRjH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">
    <p:bg>
      <p:bgPr>
        <a:solidFill>
          <a:srgbClr val="F7F5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0584"/>
          </a:xfrm>
          <a:prstGeom prst="rect">
            <a:avLst/>
          </a:prstGeom>
          <a:solidFill>
            <a:srgbClr val="7A1538"/>
          </a:solidFill>
          <a:ln w="12700">
            <a:solidFill>
              <a:srgbClr val="7A1538"/>
            </a:solidFill>
            <a:prstDash val="solid"/>
          </a:ln>
        </p:spPr>
        <p:txBody>
          <a:bodyPr/>
          <a:lstStyle/>
          <a:p>
            <a:endParaRPr lang="hu-HU" dirty="0"/>
          </a:p>
        </p:txBody>
      </p:sp>
      <p:sp>
        <p:nvSpPr>
          <p:cNvPr id="3" name="Shape 1"/>
          <p:cNvSpPr/>
          <p:nvPr/>
        </p:nvSpPr>
        <p:spPr>
          <a:xfrm>
            <a:off x="502920" y="6473952"/>
            <a:ext cx="11155680" cy="9144"/>
          </a:xfrm>
          <a:prstGeom prst="line">
            <a:avLst/>
          </a:prstGeom>
          <a:noFill/>
          <a:ln w="12700">
            <a:solidFill>
              <a:srgbClr val="D8D1CB"/>
            </a:solidFill>
            <a:prstDash val="solid"/>
          </a:ln>
        </p:spPr>
        <p:txBody>
          <a:bodyPr/>
          <a:lstStyle/>
          <a:p>
            <a:endParaRPr lang="hu-HU" dirty="0"/>
          </a:p>
        </p:txBody>
      </p:sp>
      <p:sp>
        <p:nvSpPr>
          <p:cNvPr id="4" name="Text 2"/>
          <p:cNvSpPr/>
          <p:nvPr/>
        </p:nvSpPr>
        <p:spPr>
          <a:xfrm>
            <a:off x="530352" y="6519672"/>
            <a:ext cx="52120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6A6870"/>
                </a:solidFill>
              </a:rPr>
              <a:t>PPKE | Oktatásmódszertani fogalomtár</a:t>
            </a:r>
            <a:endParaRPr lang="en-US" sz="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09960" y="6510528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6A6870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09960" y="6510528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6A6870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732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Shape 0"/>
          <p:cNvSpPr/>
          <p:nvPr/>
        </p:nvSpPr>
        <p:spPr>
          <a:xfrm>
            <a:off x="0" y="0"/>
            <a:ext cx="3840480" cy="6858000"/>
          </a:xfrm>
          <a:prstGeom prst="rect">
            <a:avLst/>
          </a:prstGeom>
          <a:solidFill>
            <a:srgbClr val="7A1538"/>
          </a:solidFill>
          <a:ln w="12700">
            <a:solidFill>
              <a:srgbClr val="7A1538"/>
            </a:solidFill>
            <a:prstDash val="solid"/>
          </a:ln>
        </p:spPr>
        <p:txBody>
          <a:bodyPr/>
          <a:lstStyle/>
          <a:p>
            <a:endParaRPr lang="hu-HU" dirty="0"/>
          </a:p>
        </p:txBody>
      </p:sp>
      <p:sp>
        <p:nvSpPr>
          <p:cNvPr id="5" name="Text 3"/>
          <p:cNvSpPr/>
          <p:nvPr/>
        </p:nvSpPr>
        <p:spPr>
          <a:xfrm>
            <a:off x="4410733" y="2459736"/>
            <a:ext cx="685800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3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OKTATÁS-</a:t>
            </a:r>
            <a:endParaRPr lang="en-US" sz="3300" dirty="0"/>
          </a:p>
          <a:p>
            <a:pPr marL="0" indent="0">
              <a:buNone/>
            </a:pPr>
            <a:r>
              <a:rPr lang="en-US" sz="33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MÓDSZERTANI</a:t>
            </a:r>
            <a:endParaRPr lang="en-US" sz="3300" dirty="0"/>
          </a:p>
          <a:p>
            <a:pPr marL="0" indent="0">
              <a:buNone/>
            </a:pPr>
            <a:r>
              <a:rPr lang="en-US" sz="33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FOGALOMTÁR</a:t>
            </a:r>
            <a:endParaRPr lang="en-US" sz="3300" dirty="0"/>
          </a:p>
        </p:txBody>
      </p:sp>
      <p:sp>
        <p:nvSpPr>
          <p:cNvPr id="6" name="Text 4"/>
          <p:cNvSpPr/>
          <p:nvPr/>
        </p:nvSpPr>
        <p:spPr>
          <a:xfrm>
            <a:off x="4472247" y="4801431"/>
            <a:ext cx="5943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1D89D"/>
                </a:solidFill>
              </a:rPr>
              <a:t>A PPKE oktatási gyakorlatához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731520" y="5925312"/>
            <a:ext cx="4754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</a:rPr>
              <a:t>Pázmány Péter Katolikus Egyetem</a:t>
            </a:r>
            <a:endParaRPr lang="en-US" sz="1300" dirty="0"/>
          </a:p>
        </p:txBody>
      </p:sp>
      <p:pic>
        <p:nvPicPr>
          <p:cNvPr id="10" name="Kép 9">
            <a:extLst>
              <a:ext uri="{FF2B5EF4-FFF2-40B4-BE49-F238E27FC236}">
                <a16:creationId xmlns:a16="http://schemas.microsoft.com/office/drawing/2014/main" id="{9D2DA154-DAF1-A159-55B1-AB0FF7CA62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4295" y="3017520"/>
            <a:ext cx="2009136" cy="269443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594360" y="310896"/>
            <a:ext cx="108813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17324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Kiindulópont és értelmezési keret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713232" y="1417320"/>
            <a:ext cx="3401568" cy="3931920"/>
          </a:xfrm>
          <a:prstGeom prst="roundRect">
            <a:avLst>
              <a:gd name="adj" fmla="val 2151"/>
            </a:avLst>
          </a:prstGeom>
          <a:solidFill>
            <a:srgbClr val="F0E8EB"/>
          </a:solidFill>
          <a:ln w="12700">
            <a:solidFill>
              <a:srgbClr val="D7B8C3"/>
            </a:solidFill>
            <a:prstDash val="solid"/>
          </a:ln>
          <a:effectLst>
            <a:outerShdw blurRad="17780" dist="889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hu-HU" dirty="0"/>
          </a:p>
        </p:txBody>
      </p:sp>
      <p:sp>
        <p:nvSpPr>
          <p:cNvPr id="5" name="Shape 3"/>
          <p:cNvSpPr/>
          <p:nvPr/>
        </p:nvSpPr>
        <p:spPr>
          <a:xfrm>
            <a:off x="1947672" y="1783080"/>
            <a:ext cx="914400" cy="914400"/>
          </a:xfrm>
          <a:prstGeom prst="ellipse">
            <a:avLst/>
          </a:prstGeom>
          <a:solidFill>
            <a:srgbClr val="7A1538"/>
          </a:solidFill>
          <a:ln w="12700">
            <a:solidFill>
              <a:srgbClr val="7A1538"/>
            </a:solidFill>
            <a:prstDash val="solid"/>
          </a:ln>
        </p:spPr>
        <p:txBody>
          <a:bodyPr/>
          <a:lstStyle/>
          <a:p>
            <a:endParaRPr lang="hu-HU" dirty="0"/>
          </a:p>
        </p:txBody>
      </p:sp>
      <p:sp>
        <p:nvSpPr>
          <p:cNvPr id="6" name="Text 4"/>
          <p:cNvSpPr/>
          <p:nvPr/>
        </p:nvSpPr>
        <p:spPr>
          <a:xfrm>
            <a:off x="1947672" y="2057400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</a:rPr>
              <a:t>1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987552" y="2971800"/>
            <a:ext cx="285292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17324D"/>
                </a:solidFill>
              </a:rPr>
              <a:t>Egyetemi szint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1033272" y="3703320"/>
            <a:ext cx="2761488" cy="14588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dirty="0" err="1">
                <a:solidFill>
                  <a:srgbClr val="25272B"/>
                </a:solidFill>
              </a:rPr>
              <a:t>Minőségbiztosítási</a:t>
            </a:r>
            <a:r>
              <a:rPr lang="en-US" dirty="0">
                <a:solidFill>
                  <a:srgbClr val="25272B"/>
                </a:solidFill>
              </a:rPr>
              <a:t> </a:t>
            </a:r>
            <a:r>
              <a:rPr lang="hu-HU" dirty="0">
                <a:solidFill>
                  <a:srgbClr val="25272B"/>
                </a:solidFill>
              </a:rPr>
              <a:t>alap</a:t>
            </a:r>
            <a:r>
              <a:rPr lang="en-US" dirty="0" err="1">
                <a:solidFill>
                  <a:srgbClr val="25272B"/>
                </a:solidFill>
              </a:rPr>
              <a:t>elvek</a:t>
            </a:r>
            <a:r>
              <a:rPr lang="en-US" dirty="0">
                <a:solidFill>
                  <a:srgbClr val="25272B"/>
                </a:solidFill>
              </a:rPr>
              <a:t>, hallgatóközpontúság, képzési programok felülvizsgálata.</a:t>
            </a:r>
            <a:endParaRPr lang="en-US" dirty="0"/>
          </a:p>
        </p:txBody>
      </p:sp>
      <p:sp>
        <p:nvSpPr>
          <p:cNvPr id="9" name="Shape 7"/>
          <p:cNvSpPr/>
          <p:nvPr/>
        </p:nvSpPr>
        <p:spPr>
          <a:xfrm>
            <a:off x="4535424" y="1417320"/>
            <a:ext cx="3401568" cy="3931920"/>
          </a:xfrm>
          <a:prstGeom prst="roundRect">
            <a:avLst>
              <a:gd name="adj" fmla="val 2151"/>
            </a:avLst>
          </a:prstGeom>
          <a:solidFill>
            <a:srgbClr val="E3EEF3"/>
          </a:solidFill>
          <a:ln w="12700">
            <a:solidFill>
              <a:srgbClr val="BDD1DB"/>
            </a:solidFill>
            <a:prstDash val="solid"/>
          </a:ln>
          <a:effectLst/>
        </p:spPr>
        <p:txBody>
          <a:bodyPr/>
          <a:lstStyle/>
          <a:p>
            <a:endParaRPr lang="hu-HU"/>
          </a:p>
        </p:txBody>
      </p:sp>
      <p:sp>
        <p:nvSpPr>
          <p:cNvPr id="10" name="Shape 8"/>
          <p:cNvSpPr/>
          <p:nvPr/>
        </p:nvSpPr>
        <p:spPr>
          <a:xfrm>
            <a:off x="5769864" y="1783080"/>
            <a:ext cx="914400" cy="914400"/>
          </a:xfrm>
          <a:prstGeom prst="ellipse">
            <a:avLst/>
          </a:prstGeom>
          <a:solidFill>
            <a:srgbClr val="2F6B8A"/>
          </a:solidFill>
          <a:ln w="12700">
            <a:solidFill>
              <a:srgbClr val="2F6B8A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11" name="Text 9"/>
          <p:cNvSpPr/>
          <p:nvPr/>
        </p:nvSpPr>
        <p:spPr>
          <a:xfrm>
            <a:off x="5769864" y="2057400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</a:rPr>
              <a:t>2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4809744" y="2971800"/>
            <a:ext cx="285292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17324D"/>
                </a:solidFill>
              </a:rPr>
              <a:t>Kari és szakos szint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4855464" y="3703320"/>
            <a:ext cx="276148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dirty="0">
                <a:solidFill>
                  <a:srgbClr val="25272B"/>
                </a:solidFill>
              </a:rPr>
              <a:t>A tudományterület, képzési szint és szakmai sajátosságok szerinti alkalmazás.</a:t>
            </a:r>
            <a:endParaRPr lang="en-US" dirty="0"/>
          </a:p>
        </p:txBody>
      </p:sp>
      <p:sp>
        <p:nvSpPr>
          <p:cNvPr id="14" name="Shape 12"/>
          <p:cNvSpPr/>
          <p:nvPr/>
        </p:nvSpPr>
        <p:spPr>
          <a:xfrm>
            <a:off x="8357616" y="1417320"/>
            <a:ext cx="3401568" cy="3931920"/>
          </a:xfrm>
          <a:prstGeom prst="roundRect">
            <a:avLst>
              <a:gd name="adj" fmla="val 2151"/>
            </a:avLst>
          </a:prstGeom>
          <a:solidFill>
            <a:srgbClr val="FFFFFF"/>
          </a:solidFill>
          <a:ln w="12700">
            <a:solidFill>
              <a:srgbClr val="D8D2CC"/>
            </a:solidFill>
            <a:prstDash val="solid"/>
          </a:ln>
          <a:effectLst/>
        </p:spPr>
        <p:txBody>
          <a:bodyPr/>
          <a:lstStyle/>
          <a:p>
            <a:endParaRPr lang="hu-HU"/>
          </a:p>
        </p:txBody>
      </p:sp>
      <p:sp>
        <p:nvSpPr>
          <p:cNvPr id="15" name="Shape 13"/>
          <p:cNvSpPr/>
          <p:nvPr/>
        </p:nvSpPr>
        <p:spPr>
          <a:xfrm>
            <a:off x="9592056" y="1783080"/>
            <a:ext cx="914400" cy="914400"/>
          </a:xfrm>
          <a:prstGeom prst="ellipse">
            <a:avLst/>
          </a:prstGeom>
          <a:solidFill>
            <a:srgbClr val="4D7C67"/>
          </a:solidFill>
          <a:ln w="12700">
            <a:solidFill>
              <a:srgbClr val="4D7C67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16" name="Text 14"/>
          <p:cNvSpPr/>
          <p:nvPr/>
        </p:nvSpPr>
        <p:spPr>
          <a:xfrm>
            <a:off x="9592056" y="2057400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</a:rPr>
              <a:t>3</a:t>
            </a: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8631936" y="2971800"/>
            <a:ext cx="285292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17324D"/>
                </a:solidFill>
              </a:rPr>
              <a:t>Tantárgyi és oktatói szint</a:t>
            </a: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8677656" y="3703320"/>
            <a:ext cx="2761488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dirty="0">
                <a:solidFill>
                  <a:srgbClr val="25272B"/>
                </a:solidFill>
              </a:rPr>
              <a:t>A tanulási eredményekhez, létszámhoz és oktatási környezethez illesztett módszerkombináció.</a:t>
            </a:r>
            <a:endParaRPr lang="en-US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09960" y="6510528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6A6870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7A153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4" name="Text 2"/>
          <p:cNvSpPr/>
          <p:nvPr/>
        </p:nvSpPr>
        <p:spPr>
          <a:xfrm>
            <a:off x="731520" y="960120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150" dirty="0">
                <a:solidFill>
                  <a:srgbClr val="F2DBA1"/>
                </a:solidFill>
              </a:rPr>
              <a:t>1. RÉSZ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731520" y="1417320"/>
            <a:ext cx="731520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4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Átfogó oktatásmódszertani alapfogalmak</a:t>
            </a:r>
            <a:endParaRPr lang="en-US" sz="3400" dirty="0"/>
          </a:p>
        </p:txBody>
      </p:sp>
      <p:sp>
        <p:nvSpPr>
          <p:cNvPr id="6" name="Text 4"/>
          <p:cNvSpPr/>
          <p:nvPr/>
        </p:nvSpPr>
        <p:spPr>
          <a:xfrm>
            <a:off x="749808" y="3063240"/>
            <a:ext cx="66294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F5F1EE"/>
                </a:solidFill>
              </a:rPr>
              <a:t>Az oktatás tervezésének, megvalósításának és értékelésének fogalmi kerete.</a:t>
            </a:r>
            <a:endParaRPr lang="en-US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594360" y="310896"/>
            <a:ext cx="108813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17324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1. Oktatási módszer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658368" y="1261872"/>
            <a:ext cx="10972800" cy="1234440"/>
          </a:xfrm>
          <a:prstGeom prst="roundRect">
            <a:avLst>
              <a:gd name="adj" fmla="val 5185"/>
            </a:avLst>
          </a:prstGeom>
          <a:solidFill>
            <a:srgbClr val="17324D"/>
          </a:solidFill>
          <a:ln w="12700">
            <a:solidFill>
              <a:srgbClr val="17324D"/>
            </a:solidFill>
            <a:prstDash val="solid"/>
          </a:ln>
          <a:effectLst/>
        </p:spPr>
        <p:txBody>
          <a:bodyPr/>
          <a:lstStyle/>
          <a:p>
            <a:endParaRPr lang="hu-HU"/>
          </a:p>
        </p:txBody>
      </p:sp>
      <p:sp>
        <p:nvSpPr>
          <p:cNvPr id="7" name="Text 5"/>
          <p:cNvSpPr/>
          <p:nvPr/>
        </p:nvSpPr>
        <p:spPr>
          <a:xfrm>
            <a:off x="960120" y="1446415"/>
            <a:ext cx="10378440" cy="995033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</a:rPr>
              <a:t>Az oktató és a hallgatók tervszerű tevékenységének olyan módja, amely a tanulási célok elérését, az ismeretek elsajátítását, </a:t>
            </a:r>
            <a:endParaRPr lang="hu-HU" sz="2000" b="1" dirty="0">
              <a:solidFill>
                <a:srgbClr val="FFFFFF"/>
              </a:solidFill>
            </a:endParaRPr>
          </a:p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</a:rPr>
              <a:t>a készségek fejlesztését és az attitűdök formálását szolgálja.</a:t>
            </a:r>
            <a:endParaRPr lang="en-US" sz="2000" dirty="0"/>
          </a:p>
        </p:txBody>
      </p:sp>
      <p:sp>
        <p:nvSpPr>
          <p:cNvPr id="8" name="Shape 6"/>
          <p:cNvSpPr/>
          <p:nvPr/>
        </p:nvSpPr>
        <p:spPr>
          <a:xfrm>
            <a:off x="658368" y="2788920"/>
            <a:ext cx="6720840" cy="3246120"/>
          </a:xfrm>
          <a:prstGeom prst="roundRect">
            <a:avLst>
              <a:gd name="adj" fmla="val 1972"/>
            </a:avLst>
          </a:prstGeom>
          <a:solidFill>
            <a:srgbClr val="FFFFFF"/>
          </a:solidFill>
          <a:ln w="12700">
            <a:solidFill>
              <a:srgbClr val="D9D2CC"/>
            </a:solidFill>
            <a:prstDash val="solid"/>
          </a:ln>
          <a:effectLst/>
        </p:spPr>
        <p:txBody>
          <a:bodyPr/>
          <a:lstStyle/>
          <a:p>
            <a:endParaRPr lang="hu-HU"/>
          </a:p>
        </p:txBody>
      </p:sp>
      <p:sp>
        <p:nvSpPr>
          <p:cNvPr id="9" name="Text 7"/>
          <p:cNvSpPr/>
          <p:nvPr/>
        </p:nvSpPr>
        <p:spPr>
          <a:xfrm>
            <a:off x="932688" y="3035808"/>
            <a:ext cx="6126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7A1538"/>
                </a:solidFill>
              </a:rPr>
              <a:t>Fő elemek / jellemzők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932688" y="3493008"/>
            <a:ext cx="6126480" cy="21945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177800" indent="-177800">
              <a:buSzPct val="100000"/>
              <a:buChar char="•"/>
            </a:pPr>
            <a:r>
              <a:rPr lang="en-US" dirty="0">
                <a:solidFill>
                  <a:srgbClr val="25272B"/>
                </a:solidFill>
              </a:rPr>
              <a:t>képzés szintje</a:t>
            </a:r>
            <a:endParaRPr lang="en-US" dirty="0"/>
          </a:p>
          <a:p>
            <a:pPr marL="177800" indent="-177800">
              <a:buSzPct val="100000"/>
              <a:buChar char="•"/>
            </a:pPr>
            <a:r>
              <a:rPr lang="en-US" dirty="0">
                <a:solidFill>
                  <a:srgbClr val="25272B"/>
                </a:solidFill>
              </a:rPr>
              <a:t>tantárgy jellege</a:t>
            </a:r>
            <a:endParaRPr lang="en-US" dirty="0"/>
          </a:p>
          <a:p>
            <a:pPr marL="177800" indent="-177800">
              <a:buSzPct val="100000"/>
              <a:buChar char="•"/>
            </a:pPr>
            <a:r>
              <a:rPr lang="en-US" dirty="0">
                <a:solidFill>
                  <a:srgbClr val="25272B"/>
                </a:solidFill>
              </a:rPr>
              <a:t>meghatározott tanulási eredmények</a:t>
            </a:r>
            <a:endParaRPr lang="en-US" dirty="0"/>
          </a:p>
          <a:p>
            <a:pPr marL="177800" indent="-177800">
              <a:buSzPct val="100000"/>
              <a:buChar char="•"/>
            </a:pPr>
            <a:r>
              <a:rPr lang="en-US" dirty="0">
                <a:solidFill>
                  <a:srgbClr val="25272B"/>
                </a:solidFill>
              </a:rPr>
              <a:t>hallgatói létszám</a:t>
            </a:r>
            <a:endParaRPr lang="en-US" dirty="0"/>
          </a:p>
          <a:p>
            <a:pPr marL="177800" indent="-177800">
              <a:buSzPct val="100000"/>
              <a:buChar char="•"/>
            </a:pPr>
            <a:r>
              <a:rPr lang="en-US" dirty="0">
                <a:solidFill>
                  <a:srgbClr val="25272B"/>
                </a:solidFill>
              </a:rPr>
              <a:t>elméleti vagy gyakorlati orientáció</a:t>
            </a:r>
            <a:endParaRPr lang="en-US" dirty="0"/>
          </a:p>
          <a:p>
            <a:pPr marL="177800" indent="-177800">
              <a:buSzPct val="100000"/>
              <a:buChar char="•"/>
            </a:pPr>
            <a:r>
              <a:rPr lang="en-US" dirty="0">
                <a:solidFill>
                  <a:srgbClr val="25272B"/>
                </a:solidFill>
              </a:rPr>
              <a:t>jelenléti, online vagy hibrid környezet</a:t>
            </a: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7662672" y="2788920"/>
            <a:ext cx="3950208" cy="3246120"/>
          </a:xfrm>
          <a:prstGeom prst="roundRect">
            <a:avLst>
              <a:gd name="adj" fmla="val 1972"/>
            </a:avLst>
          </a:prstGeom>
          <a:solidFill>
            <a:srgbClr val="F0E8EB"/>
          </a:solidFill>
          <a:ln w="12700">
            <a:solidFill>
              <a:srgbClr val="D7B8C3"/>
            </a:solidFill>
            <a:prstDash val="solid"/>
          </a:ln>
          <a:effectLst/>
        </p:spPr>
        <p:txBody>
          <a:bodyPr/>
          <a:lstStyle/>
          <a:p>
            <a:endParaRPr lang="hu-HU"/>
          </a:p>
        </p:txBody>
      </p:sp>
      <p:sp>
        <p:nvSpPr>
          <p:cNvPr id="12" name="Text 10"/>
          <p:cNvSpPr/>
          <p:nvPr/>
        </p:nvSpPr>
        <p:spPr>
          <a:xfrm>
            <a:off x="7955280" y="3035808"/>
            <a:ext cx="336499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7A1538"/>
                </a:solidFill>
              </a:rPr>
              <a:t>PPKE</a:t>
            </a:r>
            <a:r>
              <a:rPr lang="hu-HU" sz="1500" b="1" dirty="0">
                <a:solidFill>
                  <a:srgbClr val="7A1538"/>
                </a:solidFill>
              </a:rPr>
              <a:t> </a:t>
            </a:r>
            <a:r>
              <a:rPr lang="en-US" sz="1500" b="1" dirty="0" err="1">
                <a:solidFill>
                  <a:srgbClr val="7A1538"/>
                </a:solidFill>
              </a:rPr>
              <a:t>összefüggés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7973568" y="3611880"/>
            <a:ext cx="3328416" cy="19659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l">
              <a:buNone/>
            </a:pPr>
            <a:r>
              <a:rPr lang="en-US" dirty="0">
                <a:solidFill>
                  <a:srgbClr val="25272B"/>
                </a:solidFill>
              </a:rPr>
              <a:t>A PPKE minőségfejlesztésében önálló </a:t>
            </a:r>
            <a:r>
              <a:rPr lang="en-US" dirty="0" err="1">
                <a:solidFill>
                  <a:srgbClr val="25272B"/>
                </a:solidFill>
              </a:rPr>
              <a:t>követelmény</a:t>
            </a:r>
            <a:r>
              <a:rPr lang="en-US" dirty="0">
                <a:solidFill>
                  <a:srgbClr val="25272B"/>
                </a:solidFill>
              </a:rPr>
              <a:t> </a:t>
            </a:r>
            <a:endParaRPr lang="hu-HU" dirty="0">
              <a:solidFill>
                <a:srgbClr val="25272B"/>
              </a:solidFill>
            </a:endParaRPr>
          </a:p>
          <a:p>
            <a:pPr marL="0" indent="0" algn="l">
              <a:buNone/>
            </a:pPr>
            <a:r>
              <a:rPr lang="en-US" dirty="0">
                <a:solidFill>
                  <a:srgbClr val="25272B"/>
                </a:solidFill>
              </a:rPr>
              <a:t>a hallgatóközpontú tanulás, tanítás és értékelés, </a:t>
            </a:r>
            <a:r>
              <a:rPr lang="en-US" dirty="0" err="1">
                <a:solidFill>
                  <a:srgbClr val="25272B"/>
                </a:solidFill>
              </a:rPr>
              <a:t>továbbá</a:t>
            </a:r>
            <a:r>
              <a:rPr lang="en-US" dirty="0">
                <a:solidFill>
                  <a:srgbClr val="25272B"/>
                </a:solidFill>
              </a:rPr>
              <a:t> </a:t>
            </a:r>
            <a:endParaRPr lang="hu-HU" dirty="0">
              <a:solidFill>
                <a:srgbClr val="25272B"/>
              </a:solidFill>
            </a:endParaRPr>
          </a:p>
          <a:p>
            <a:pPr marL="0" indent="0" algn="l">
              <a:buNone/>
            </a:pPr>
            <a:r>
              <a:rPr lang="en-US" dirty="0">
                <a:solidFill>
                  <a:srgbClr val="25272B"/>
                </a:solidFill>
              </a:rPr>
              <a:t>a képzési programok rendszeres felülvizsgálata.</a:t>
            </a:r>
            <a:endParaRPr lang="en-US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09960" y="6510528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6A6870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594360" y="310896"/>
            <a:ext cx="108813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17324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2. Tanulási eredmény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658368" y="1261872"/>
            <a:ext cx="10972800" cy="1234440"/>
          </a:xfrm>
          <a:prstGeom prst="roundRect">
            <a:avLst>
              <a:gd name="adj" fmla="val 5185"/>
            </a:avLst>
          </a:prstGeom>
          <a:solidFill>
            <a:srgbClr val="17324D"/>
          </a:solidFill>
          <a:ln w="12700">
            <a:solidFill>
              <a:srgbClr val="17324D"/>
            </a:solidFill>
            <a:prstDash val="solid"/>
          </a:ln>
          <a:effectLst/>
        </p:spPr>
        <p:txBody>
          <a:bodyPr/>
          <a:lstStyle/>
          <a:p>
            <a:endParaRPr lang="hu-HU"/>
          </a:p>
        </p:txBody>
      </p:sp>
      <p:sp>
        <p:nvSpPr>
          <p:cNvPr id="7" name="Text 5"/>
          <p:cNvSpPr/>
          <p:nvPr/>
        </p:nvSpPr>
        <p:spPr>
          <a:xfrm>
            <a:off x="960120" y="1536192"/>
            <a:ext cx="10378440" cy="6858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</a:rPr>
              <a:t>Annak meghatározása, hogy a hallgató a tanulási folyamat végére mit tud, mit ért, mire képes, illetve milyen szakmai és személyes attitűddel rendelkezik.</a:t>
            </a:r>
            <a:endParaRPr lang="en-US" sz="2000" dirty="0"/>
          </a:p>
        </p:txBody>
      </p:sp>
      <p:sp>
        <p:nvSpPr>
          <p:cNvPr id="8" name="Shape 6"/>
          <p:cNvSpPr/>
          <p:nvPr/>
        </p:nvSpPr>
        <p:spPr>
          <a:xfrm>
            <a:off x="658368" y="2788920"/>
            <a:ext cx="6720840" cy="3246120"/>
          </a:xfrm>
          <a:prstGeom prst="roundRect">
            <a:avLst>
              <a:gd name="adj" fmla="val 1972"/>
            </a:avLst>
          </a:prstGeom>
          <a:solidFill>
            <a:srgbClr val="FFFFFF"/>
          </a:solidFill>
          <a:ln w="12700">
            <a:solidFill>
              <a:srgbClr val="D9D2CC"/>
            </a:solidFill>
            <a:prstDash val="solid"/>
          </a:ln>
          <a:effectLst/>
        </p:spPr>
        <p:txBody>
          <a:bodyPr/>
          <a:lstStyle/>
          <a:p>
            <a:endParaRPr lang="hu-HU"/>
          </a:p>
        </p:txBody>
      </p:sp>
      <p:sp>
        <p:nvSpPr>
          <p:cNvPr id="9" name="Text 7"/>
          <p:cNvSpPr/>
          <p:nvPr/>
        </p:nvSpPr>
        <p:spPr>
          <a:xfrm>
            <a:off x="932688" y="3035808"/>
            <a:ext cx="6126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7A1538"/>
                </a:solidFill>
              </a:rPr>
              <a:t>Fő elemek / jellemzők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932688" y="3493008"/>
            <a:ext cx="6126480" cy="21945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177800" indent="-177800">
              <a:buSzPct val="100000"/>
              <a:buChar char="•"/>
            </a:pPr>
            <a:r>
              <a:rPr lang="en-US" dirty="0">
                <a:solidFill>
                  <a:srgbClr val="25272B"/>
                </a:solidFill>
              </a:rPr>
              <a:t>tudás: fogalmak, elméletek, tények és összefüggések</a:t>
            </a:r>
            <a:endParaRPr lang="en-US" dirty="0"/>
          </a:p>
          <a:p>
            <a:pPr marL="177800" indent="-177800">
              <a:buSzPct val="100000"/>
              <a:buChar char="•"/>
            </a:pPr>
            <a:r>
              <a:rPr lang="en-US" dirty="0">
                <a:solidFill>
                  <a:srgbClr val="25272B"/>
                </a:solidFill>
              </a:rPr>
              <a:t>képesség: alkalmazás, elemzés, problémamegoldás</a:t>
            </a:r>
            <a:endParaRPr lang="en-US" dirty="0"/>
          </a:p>
          <a:p>
            <a:pPr marL="177800" indent="-177800">
              <a:buSzPct val="100000"/>
              <a:buChar char="•"/>
            </a:pPr>
            <a:r>
              <a:rPr lang="en-US" dirty="0">
                <a:solidFill>
                  <a:srgbClr val="25272B"/>
                </a:solidFill>
              </a:rPr>
              <a:t>attitűd: szakmai értékrend, felelősség, nyitottság</a:t>
            </a:r>
            <a:endParaRPr lang="en-US" dirty="0"/>
          </a:p>
          <a:p>
            <a:pPr marL="177800" indent="-177800">
              <a:buSzPct val="100000"/>
              <a:buChar char="•"/>
            </a:pPr>
            <a:r>
              <a:rPr lang="en-US" dirty="0">
                <a:solidFill>
                  <a:srgbClr val="25272B"/>
                </a:solidFill>
              </a:rPr>
              <a:t>autonómia és felelősség: önálló döntés és felelősségvállalás</a:t>
            </a: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7662672" y="2788920"/>
            <a:ext cx="3950208" cy="3246120"/>
          </a:xfrm>
          <a:prstGeom prst="roundRect">
            <a:avLst>
              <a:gd name="adj" fmla="val 1972"/>
            </a:avLst>
          </a:prstGeom>
          <a:solidFill>
            <a:srgbClr val="F0E8EB"/>
          </a:solidFill>
          <a:ln w="12700">
            <a:solidFill>
              <a:srgbClr val="D7B8C3"/>
            </a:solidFill>
            <a:prstDash val="solid"/>
          </a:ln>
          <a:effectLst/>
        </p:spPr>
        <p:txBody>
          <a:bodyPr/>
          <a:lstStyle/>
          <a:p>
            <a:endParaRPr lang="hu-HU"/>
          </a:p>
        </p:txBody>
      </p:sp>
      <p:sp>
        <p:nvSpPr>
          <p:cNvPr id="12" name="Text 10"/>
          <p:cNvSpPr/>
          <p:nvPr/>
        </p:nvSpPr>
        <p:spPr>
          <a:xfrm>
            <a:off x="7955280" y="3035808"/>
            <a:ext cx="336499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7A1538"/>
                </a:solidFill>
              </a:rPr>
              <a:t>PPKE </a:t>
            </a:r>
            <a:r>
              <a:rPr lang="en-US" sz="1500" b="1" dirty="0" err="1">
                <a:solidFill>
                  <a:srgbClr val="7A1538"/>
                </a:solidFill>
              </a:rPr>
              <a:t>összefüggés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7973568" y="3611880"/>
            <a:ext cx="3328416" cy="19659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l">
              <a:buNone/>
            </a:pPr>
            <a:r>
              <a:rPr lang="en-US" dirty="0">
                <a:solidFill>
                  <a:srgbClr val="25272B"/>
                </a:solidFill>
              </a:rPr>
              <a:t>A képzési és kimeneti követelményekhez igazodó kompetenciák, tantárgyleírások és értékelési formák összehangolása minőségbiztosítási követelmény.</a:t>
            </a:r>
            <a:endParaRPr lang="en-US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09960" y="6510528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6A6870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5</a:t>
            </a:fld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594360" y="310896"/>
            <a:ext cx="108813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17324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3. Kompetenciaalapú oktatás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658368" y="1261872"/>
            <a:ext cx="10972800" cy="1234440"/>
          </a:xfrm>
          <a:prstGeom prst="roundRect">
            <a:avLst>
              <a:gd name="adj" fmla="val 5185"/>
            </a:avLst>
          </a:prstGeom>
          <a:solidFill>
            <a:srgbClr val="17324D"/>
          </a:solidFill>
          <a:ln w="12700">
            <a:solidFill>
              <a:srgbClr val="17324D"/>
            </a:solidFill>
            <a:prstDash val="solid"/>
          </a:ln>
          <a:effectLst/>
        </p:spPr>
        <p:txBody>
          <a:bodyPr/>
          <a:lstStyle/>
          <a:p>
            <a:endParaRPr lang="hu-HU"/>
          </a:p>
        </p:txBody>
      </p:sp>
      <p:sp>
        <p:nvSpPr>
          <p:cNvPr id="7" name="Text 5"/>
          <p:cNvSpPr/>
          <p:nvPr/>
        </p:nvSpPr>
        <p:spPr>
          <a:xfrm>
            <a:off x="960120" y="1536192"/>
            <a:ext cx="10378440" cy="6858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</a:rPr>
              <a:t>Nem kizárólag az ismeretek átadására, hanem azok alkalmazására, a szakmai képességek kialakítására, az attitűdök fejlesztésére és az önálló felelősségvállalásra irányul.</a:t>
            </a:r>
            <a:endParaRPr lang="en-US" sz="2000" dirty="0"/>
          </a:p>
        </p:txBody>
      </p:sp>
      <p:sp>
        <p:nvSpPr>
          <p:cNvPr id="8" name="Shape 6"/>
          <p:cNvSpPr/>
          <p:nvPr/>
        </p:nvSpPr>
        <p:spPr>
          <a:xfrm>
            <a:off x="658368" y="2788920"/>
            <a:ext cx="6720840" cy="3246120"/>
          </a:xfrm>
          <a:prstGeom prst="roundRect">
            <a:avLst>
              <a:gd name="adj" fmla="val 1972"/>
            </a:avLst>
          </a:prstGeom>
          <a:solidFill>
            <a:srgbClr val="FFFFFF"/>
          </a:solidFill>
          <a:ln w="12700">
            <a:solidFill>
              <a:srgbClr val="D9D2CC"/>
            </a:solidFill>
            <a:prstDash val="solid"/>
          </a:ln>
          <a:effectLst/>
        </p:spPr>
        <p:txBody>
          <a:bodyPr/>
          <a:lstStyle/>
          <a:p>
            <a:endParaRPr lang="hu-HU"/>
          </a:p>
        </p:txBody>
      </p:sp>
      <p:sp>
        <p:nvSpPr>
          <p:cNvPr id="9" name="Text 7"/>
          <p:cNvSpPr/>
          <p:nvPr/>
        </p:nvSpPr>
        <p:spPr>
          <a:xfrm>
            <a:off x="932688" y="3035808"/>
            <a:ext cx="6126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7A1538"/>
                </a:solidFill>
              </a:rPr>
              <a:t>Fő elemek / jellemzők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932688" y="3493008"/>
            <a:ext cx="6126480" cy="21945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177800" indent="-177800">
              <a:buSzPct val="100000"/>
              <a:buChar char="•"/>
            </a:pPr>
            <a:r>
              <a:rPr lang="en-US" dirty="0">
                <a:solidFill>
                  <a:srgbClr val="25272B"/>
                </a:solidFill>
              </a:rPr>
              <a:t>jogi érvelés és jogesetmegoldás</a:t>
            </a:r>
            <a:endParaRPr lang="en-US" dirty="0"/>
          </a:p>
          <a:p>
            <a:pPr marL="177800" indent="-177800">
              <a:buSzPct val="100000"/>
              <a:buChar char="•"/>
            </a:pPr>
            <a:r>
              <a:rPr lang="en-US" dirty="0">
                <a:solidFill>
                  <a:srgbClr val="25272B"/>
                </a:solidFill>
              </a:rPr>
              <a:t>forráskritika és szövegértelmezés</a:t>
            </a:r>
            <a:endParaRPr lang="en-US" dirty="0"/>
          </a:p>
          <a:p>
            <a:pPr marL="177800" indent="-177800">
              <a:buSzPct val="100000"/>
              <a:buChar char="•"/>
            </a:pPr>
            <a:r>
              <a:rPr lang="en-US" dirty="0">
                <a:solidFill>
                  <a:srgbClr val="25272B"/>
                </a:solidFill>
              </a:rPr>
              <a:t>laboratóriumi mérési képesség</a:t>
            </a:r>
            <a:endParaRPr lang="en-US" dirty="0"/>
          </a:p>
          <a:p>
            <a:pPr marL="177800" indent="-177800">
              <a:buSzPct val="100000"/>
              <a:buChar char="•"/>
            </a:pPr>
            <a:r>
              <a:rPr lang="en-US" dirty="0">
                <a:solidFill>
                  <a:srgbClr val="25272B"/>
                </a:solidFill>
              </a:rPr>
              <a:t>kutatástervezés</a:t>
            </a:r>
            <a:endParaRPr lang="en-US" dirty="0"/>
          </a:p>
          <a:p>
            <a:pPr marL="177800" indent="-177800">
              <a:buSzPct val="100000"/>
              <a:buChar char="•"/>
            </a:pPr>
            <a:r>
              <a:rPr lang="en-US" dirty="0">
                <a:solidFill>
                  <a:srgbClr val="25272B"/>
                </a:solidFill>
              </a:rPr>
              <a:t>idegen nyelvű szakmai kommunikáció</a:t>
            </a:r>
            <a:endParaRPr lang="en-US" dirty="0"/>
          </a:p>
          <a:p>
            <a:pPr marL="177800" indent="-177800">
              <a:buSzPct val="100000"/>
              <a:buChar char="•"/>
            </a:pPr>
            <a:r>
              <a:rPr lang="en-US" dirty="0">
                <a:solidFill>
                  <a:srgbClr val="25272B"/>
                </a:solidFill>
              </a:rPr>
              <a:t>etikai, társadalmi és digitális kompetencia</a:t>
            </a: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7662672" y="2788920"/>
            <a:ext cx="3950208" cy="3246120"/>
          </a:xfrm>
          <a:prstGeom prst="roundRect">
            <a:avLst>
              <a:gd name="adj" fmla="val 1972"/>
            </a:avLst>
          </a:prstGeom>
          <a:solidFill>
            <a:srgbClr val="F0E8EB"/>
          </a:solidFill>
          <a:ln w="12700">
            <a:solidFill>
              <a:srgbClr val="D7B8C3"/>
            </a:solidFill>
            <a:prstDash val="solid"/>
          </a:ln>
          <a:effectLst/>
        </p:spPr>
        <p:txBody>
          <a:bodyPr/>
          <a:lstStyle/>
          <a:p>
            <a:endParaRPr lang="hu-HU" dirty="0"/>
          </a:p>
        </p:txBody>
      </p:sp>
      <p:sp>
        <p:nvSpPr>
          <p:cNvPr id="12" name="Text 10"/>
          <p:cNvSpPr/>
          <p:nvPr/>
        </p:nvSpPr>
        <p:spPr>
          <a:xfrm>
            <a:off x="7955280" y="3035808"/>
            <a:ext cx="336499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7A1538"/>
                </a:solidFill>
              </a:rPr>
              <a:t>PPKE</a:t>
            </a:r>
            <a:r>
              <a:rPr lang="hu-HU" sz="1500" b="1" dirty="0">
                <a:solidFill>
                  <a:srgbClr val="7A1538"/>
                </a:solidFill>
              </a:rPr>
              <a:t> </a:t>
            </a:r>
            <a:r>
              <a:rPr lang="en-US" sz="1500" b="1" dirty="0" err="1">
                <a:solidFill>
                  <a:srgbClr val="7A1538"/>
                </a:solidFill>
              </a:rPr>
              <a:t>összefüggés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7973568" y="3611880"/>
            <a:ext cx="3328416" cy="19659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l">
              <a:buNone/>
            </a:pPr>
            <a:r>
              <a:rPr lang="hu-HU" dirty="0">
                <a:solidFill>
                  <a:srgbClr val="25272B"/>
                </a:solidFill>
              </a:rPr>
              <a:t>T</a:t>
            </a:r>
            <a:r>
              <a:rPr lang="en-US" dirty="0" err="1">
                <a:solidFill>
                  <a:srgbClr val="25272B"/>
                </a:solidFill>
              </a:rPr>
              <a:t>eológiai</a:t>
            </a:r>
            <a:r>
              <a:rPr lang="en-US" dirty="0">
                <a:solidFill>
                  <a:srgbClr val="25272B"/>
                </a:solidFill>
              </a:rPr>
              <a:t> és filozófiai érvelés, műszaki-laboratóriumi kompetenciák, </a:t>
            </a:r>
            <a:endParaRPr lang="hu-HU" dirty="0">
              <a:solidFill>
                <a:srgbClr val="25272B"/>
              </a:solidFill>
            </a:endParaRPr>
          </a:p>
          <a:p>
            <a:pPr marL="0" indent="0" algn="l">
              <a:buNone/>
            </a:pPr>
            <a:r>
              <a:rPr lang="en-US" dirty="0" err="1">
                <a:solidFill>
                  <a:srgbClr val="25272B"/>
                </a:solidFill>
              </a:rPr>
              <a:t>jogi</a:t>
            </a:r>
            <a:r>
              <a:rPr lang="en-US" dirty="0">
                <a:solidFill>
                  <a:srgbClr val="25272B"/>
                </a:solidFill>
              </a:rPr>
              <a:t> </a:t>
            </a:r>
            <a:r>
              <a:rPr lang="hu-HU" dirty="0">
                <a:solidFill>
                  <a:srgbClr val="25272B"/>
                </a:solidFill>
              </a:rPr>
              <a:t>eset és </a:t>
            </a:r>
            <a:r>
              <a:rPr lang="en-US" dirty="0" err="1">
                <a:solidFill>
                  <a:srgbClr val="25272B"/>
                </a:solidFill>
              </a:rPr>
              <a:t>problémamegoldás</a:t>
            </a:r>
            <a:r>
              <a:rPr lang="en-US" dirty="0">
                <a:solidFill>
                  <a:srgbClr val="25272B"/>
                </a:solidFill>
              </a:rPr>
              <a:t>. </a:t>
            </a:r>
            <a:endParaRPr lang="hu-HU" dirty="0">
              <a:solidFill>
                <a:srgbClr val="25272B"/>
              </a:solidFill>
            </a:endParaRPr>
          </a:p>
          <a:p>
            <a:pPr marL="0" indent="0" algn="l">
              <a:buNone/>
            </a:pPr>
            <a:r>
              <a:rPr lang="en-US" dirty="0">
                <a:solidFill>
                  <a:srgbClr val="25272B"/>
                </a:solidFill>
              </a:rPr>
              <a:t>A kompetenciamérés fejlesztése intézményi célként is megjelenik.</a:t>
            </a:r>
            <a:endParaRPr lang="en-US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09960" y="6510528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6A6870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594360" y="310896"/>
            <a:ext cx="108813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17324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4. Hallgatóközpontú tanulás és tanítás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658368" y="1261872"/>
            <a:ext cx="10972800" cy="1234440"/>
          </a:xfrm>
          <a:prstGeom prst="roundRect">
            <a:avLst>
              <a:gd name="adj" fmla="val 5185"/>
            </a:avLst>
          </a:prstGeom>
          <a:solidFill>
            <a:srgbClr val="17324D"/>
          </a:solidFill>
          <a:ln w="12700">
            <a:solidFill>
              <a:srgbClr val="17324D"/>
            </a:solidFill>
            <a:prstDash val="solid"/>
          </a:ln>
          <a:effectLst/>
        </p:spPr>
        <p:txBody>
          <a:bodyPr/>
          <a:lstStyle/>
          <a:p>
            <a:endParaRPr lang="hu-HU"/>
          </a:p>
        </p:txBody>
      </p:sp>
      <p:sp>
        <p:nvSpPr>
          <p:cNvPr id="7" name="Text 5"/>
          <p:cNvSpPr/>
          <p:nvPr/>
        </p:nvSpPr>
        <p:spPr>
          <a:xfrm>
            <a:off x="960120" y="1536192"/>
            <a:ext cx="10378440" cy="6858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</a:rPr>
              <a:t>Olyan megközelítés, amelyben a hallgató nem csupán passzív befogadó, </a:t>
            </a:r>
            <a:endParaRPr lang="hu-HU" sz="2000" b="1" dirty="0">
              <a:solidFill>
                <a:srgbClr val="FFFFFF"/>
              </a:solidFill>
            </a:endParaRPr>
          </a:p>
          <a:p>
            <a:pPr marL="0" indent="0" algn="ctr">
              <a:buNone/>
            </a:pPr>
            <a:r>
              <a:rPr lang="en-US" sz="2000" b="1" dirty="0" err="1">
                <a:solidFill>
                  <a:srgbClr val="FFFFFF"/>
                </a:solidFill>
              </a:rPr>
              <a:t>hanem</a:t>
            </a:r>
            <a:r>
              <a:rPr lang="en-US" sz="2000" b="1" dirty="0">
                <a:solidFill>
                  <a:srgbClr val="FFFFFF"/>
                </a:solidFill>
              </a:rPr>
              <a:t> a tanulási folyamat aktív és felelős résztvevője.</a:t>
            </a:r>
            <a:endParaRPr lang="en-US" sz="2000" dirty="0"/>
          </a:p>
        </p:txBody>
      </p:sp>
      <p:sp>
        <p:nvSpPr>
          <p:cNvPr id="8" name="Shape 6"/>
          <p:cNvSpPr/>
          <p:nvPr/>
        </p:nvSpPr>
        <p:spPr>
          <a:xfrm>
            <a:off x="658368" y="2788920"/>
            <a:ext cx="6720840" cy="3246120"/>
          </a:xfrm>
          <a:prstGeom prst="roundRect">
            <a:avLst>
              <a:gd name="adj" fmla="val 1972"/>
            </a:avLst>
          </a:prstGeom>
          <a:solidFill>
            <a:srgbClr val="FFFFFF"/>
          </a:solidFill>
          <a:ln w="12700">
            <a:solidFill>
              <a:srgbClr val="D9D2CC"/>
            </a:solidFill>
            <a:prstDash val="solid"/>
          </a:ln>
          <a:effectLst/>
        </p:spPr>
        <p:txBody>
          <a:bodyPr/>
          <a:lstStyle/>
          <a:p>
            <a:endParaRPr lang="hu-HU"/>
          </a:p>
        </p:txBody>
      </p:sp>
      <p:sp>
        <p:nvSpPr>
          <p:cNvPr id="9" name="Text 7"/>
          <p:cNvSpPr/>
          <p:nvPr/>
        </p:nvSpPr>
        <p:spPr>
          <a:xfrm>
            <a:off x="932688" y="3035808"/>
            <a:ext cx="6126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7A1538"/>
                </a:solidFill>
              </a:rPr>
              <a:t>Fő elemek / jellemzők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932688" y="3493008"/>
            <a:ext cx="6126480" cy="21945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177800" indent="-177800">
              <a:buSzPct val="100000"/>
              <a:buChar char="•"/>
            </a:pPr>
            <a:r>
              <a:rPr lang="en-US" dirty="0">
                <a:solidFill>
                  <a:srgbClr val="25272B"/>
                </a:solidFill>
              </a:rPr>
              <a:t>előzetes </a:t>
            </a:r>
            <a:r>
              <a:rPr lang="en-US" dirty="0" err="1">
                <a:solidFill>
                  <a:srgbClr val="25272B"/>
                </a:solidFill>
              </a:rPr>
              <a:t>tudás</a:t>
            </a:r>
            <a:r>
              <a:rPr lang="en-US" dirty="0">
                <a:solidFill>
                  <a:srgbClr val="25272B"/>
                </a:solidFill>
              </a:rPr>
              <a:t> </a:t>
            </a:r>
            <a:r>
              <a:rPr lang="en-US" dirty="0" err="1">
                <a:solidFill>
                  <a:srgbClr val="25272B"/>
                </a:solidFill>
              </a:rPr>
              <a:t>figyelembevétele</a:t>
            </a:r>
            <a:r>
              <a:rPr lang="hu-HU" dirty="0">
                <a:solidFill>
                  <a:srgbClr val="25272B"/>
                </a:solidFill>
              </a:rPr>
              <a:t>, alkalmazása</a:t>
            </a:r>
            <a:endParaRPr lang="en-US" dirty="0"/>
          </a:p>
          <a:p>
            <a:pPr marL="177800" indent="-177800">
              <a:buSzPct val="100000"/>
              <a:buChar char="•"/>
            </a:pPr>
            <a:r>
              <a:rPr lang="en-US" dirty="0">
                <a:solidFill>
                  <a:srgbClr val="25272B"/>
                </a:solidFill>
              </a:rPr>
              <a:t>aktív hallgatói részvétel</a:t>
            </a:r>
            <a:endParaRPr lang="en-US" dirty="0"/>
          </a:p>
          <a:p>
            <a:pPr marL="177800" indent="-177800">
              <a:buSzPct val="100000"/>
              <a:buChar char="•"/>
            </a:pPr>
            <a:r>
              <a:rPr lang="en-US" dirty="0">
                <a:solidFill>
                  <a:srgbClr val="25272B"/>
                </a:solidFill>
              </a:rPr>
              <a:t>változatos tanítási módszerek</a:t>
            </a:r>
            <a:endParaRPr lang="en-US" dirty="0"/>
          </a:p>
          <a:p>
            <a:pPr marL="177800" indent="-177800">
              <a:buSzPct val="100000"/>
              <a:buChar char="•"/>
            </a:pPr>
            <a:r>
              <a:rPr lang="en-US" dirty="0">
                <a:solidFill>
                  <a:srgbClr val="25272B"/>
                </a:solidFill>
              </a:rPr>
              <a:t>rendszeres visszajelzés</a:t>
            </a:r>
            <a:endParaRPr lang="en-US" dirty="0"/>
          </a:p>
          <a:p>
            <a:pPr marL="177800" indent="-177800">
              <a:buSzPct val="100000"/>
              <a:buChar char="•"/>
            </a:pPr>
            <a:r>
              <a:rPr lang="en-US" dirty="0">
                <a:solidFill>
                  <a:srgbClr val="25272B"/>
                </a:solidFill>
              </a:rPr>
              <a:t>önálló és csoportos feladatok</a:t>
            </a:r>
            <a:endParaRPr lang="en-US" dirty="0"/>
          </a:p>
          <a:p>
            <a:pPr marL="177800" indent="-177800">
              <a:buSzPct val="100000"/>
              <a:buChar char="•"/>
            </a:pPr>
            <a:r>
              <a:rPr lang="en-US" dirty="0">
                <a:solidFill>
                  <a:srgbClr val="25272B"/>
                </a:solidFill>
              </a:rPr>
              <a:t>többféle tanulási út támogatása</a:t>
            </a:r>
            <a:endParaRPr lang="en-US" dirty="0"/>
          </a:p>
          <a:p>
            <a:pPr marL="177800" indent="-177800">
              <a:buSzPct val="100000"/>
              <a:buChar char="•"/>
            </a:pPr>
            <a:r>
              <a:rPr lang="en-US" dirty="0">
                <a:solidFill>
                  <a:srgbClr val="25272B"/>
                </a:solidFill>
              </a:rPr>
              <a:t>hallgatói vélemények felhasználása</a:t>
            </a: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7662672" y="2788920"/>
            <a:ext cx="3950208" cy="3246120"/>
          </a:xfrm>
          <a:prstGeom prst="roundRect">
            <a:avLst>
              <a:gd name="adj" fmla="val 1972"/>
            </a:avLst>
          </a:prstGeom>
          <a:solidFill>
            <a:srgbClr val="F0E8EB"/>
          </a:solidFill>
          <a:ln w="12700">
            <a:solidFill>
              <a:srgbClr val="D7B8C3"/>
            </a:solidFill>
            <a:prstDash val="solid"/>
          </a:ln>
          <a:effectLst/>
        </p:spPr>
        <p:txBody>
          <a:bodyPr/>
          <a:lstStyle/>
          <a:p>
            <a:endParaRPr lang="hu-HU"/>
          </a:p>
        </p:txBody>
      </p:sp>
      <p:sp>
        <p:nvSpPr>
          <p:cNvPr id="12" name="Text 10"/>
          <p:cNvSpPr/>
          <p:nvPr/>
        </p:nvSpPr>
        <p:spPr>
          <a:xfrm>
            <a:off x="7955280" y="3035808"/>
            <a:ext cx="336499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7A1538"/>
                </a:solidFill>
              </a:rPr>
              <a:t>PPKE </a:t>
            </a:r>
            <a:r>
              <a:rPr lang="en-US" sz="1500" b="1" dirty="0" err="1">
                <a:solidFill>
                  <a:srgbClr val="7A1538"/>
                </a:solidFill>
              </a:rPr>
              <a:t>összefüggés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7973568" y="3611880"/>
            <a:ext cx="3328416" cy="19659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l">
              <a:buNone/>
            </a:pPr>
            <a:r>
              <a:rPr lang="en-US" dirty="0">
                <a:solidFill>
                  <a:srgbClr val="25272B"/>
                </a:solidFill>
              </a:rPr>
              <a:t>A PPKE rendszerében az ESG 1.3-hoz kapcsolódó </a:t>
            </a:r>
            <a:r>
              <a:rPr lang="en-US" dirty="0" err="1">
                <a:solidFill>
                  <a:srgbClr val="25272B"/>
                </a:solidFill>
              </a:rPr>
              <a:t>önálló</a:t>
            </a:r>
            <a:r>
              <a:rPr lang="en-US" dirty="0">
                <a:solidFill>
                  <a:srgbClr val="25272B"/>
                </a:solidFill>
              </a:rPr>
              <a:t> </a:t>
            </a:r>
            <a:r>
              <a:rPr lang="en-US" dirty="0" err="1">
                <a:solidFill>
                  <a:srgbClr val="25272B"/>
                </a:solidFill>
              </a:rPr>
              <a:t>terület</a:t>
            </a:r>
            <a:r>
              <a:rPr lang="hu-HU" dirty="0">
                <a:solidFill>
                  <a:srgbClr val="25272B"/>
                </a:solidFill>
              </a:rPr>
              <a:t>,</a:t>
            </a:r>
            <a:r>
              <a:rPr lang="en-US" dirty="0">
                <a:solidFill>
                  <a:srgbClr val="25272B"/>
                </a:solidFill>
              </a:rPr>
              <a:t> </a:t>
            </a:r>
            <a:endParaRPr lang="hu-HU" dirty="0">
              <a:solidFill>
                <a:srgbClr val="25272B"/>
              </a:solidFill>
            </a:endParaRPr>
          </a:p>
          <a:p>
            <a:pPr marL="0" indent="0" algn="l">
              <a:buNone/>
            </a:pPr>
            <a:r>
              <a:rPr lang="en-US" dirty="0">
                <a:solidFill>
                  <a:srgbClr val="25272B"/>
                </a:solidFill>
              </a:rPr>
              <a:t>a hallgatói visszajelzések becsatornázása kari intézkedési tervekben is megjelenik.</a:t>
            </a:r>
            <a:endParaRPr lang="en-US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09960" y="6510528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6A6870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594360" y="310896"/>
            <a:ext cx="108813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17324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5. Konstruktív összehangolás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658368" y="1261872"/>
            <a:ext cx="10972800" cy="1234440"/>
          </a:xfrm>
          <a:prstGeom prst="roundRect">
            <a:avLst>
              <a:gd name="adj" fmla="val 5185"/>
            </a:avLst>
          </a:prstGeom>
          <a:solidFill>
            <a:srgbClr val="17324D"/>
          </a:solidFill>
          <a:ln w="12700">
            <a:solidFill>
              <a:srgbClr val="17324D"/>
            </a:solidFill>
            <a:prstDash val="solid"/>
          </a:ln>
          <a:effectLst/>
        </p:spPr>
        <p:txBody>
          <a:bodyPr/>
          <a:lstStyle/>
          <a:p>
            <a:endParaRPr lang="hu-HU"/>
          </a:p>
        </p:txBody>
      </p:sp>
      <p:sp>
        <p:nvSpPr>
          <p:cNvPr id="7" name="Text 5"/>
          <p:cNvSpPr/>
          <p:nvPr/>
        </p:nvSpPr>
        <p:spPr>
          <a:xfrm>
            <a:off x="960120" y="1536192"/>
            <a:ext cx="10378440" cy="6858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</a:rPr>
              <a:t>Tantárgytervezési elv, amely szerint összhangba kell hozni a tanulási eredményeket, az oktatási módszereket, a hallgatói tevékenységeket és az értékelést.</a:t>
            </a:r>
            <a:endParaRPr lang="en-US" sz="2000" dirty="0"/>
          </a:p>
        </p:txBody>
      </p:sp>
      <p:sp>
        <p:nvSpPr>
          <p:cNvPr id="8" name="Shape 6"/>
          <p:cNvSpPr/>
          <p:nvPr/>
        </p:nvSpPr>
        <p:spPr>
          <a:xfrm>
            <a:off x="658368" y="2788920"/>
            <a:ext cx="6720840" cy="3246120"/>
          </a:xfrm>
          <a:prstGeom prst="roundRect">
            <a:avLst>
              <a:gd name="adj" fmla="val 1972"/>
            </a:avLst>
          </a:prstGeom>
          <a:solidFill>
            <a:srgbClr val="FFFFFF"/>
          </a:solidFill>
          <a:ln w="12700">
            <a:solidFill>
              <a:srgbClr val="D9D2CC"/>
            </a:solidFill>
            <a:prstDash val="solid"/>
          </a:ln>
          <a:effectLst/>
        </p:spPr>
        <p:txBody>
          <a:bodyPr/>
          <a:lstStyle/>
          <a:p>
            <a:endParaRPr lang="hu-HU"/>
          </a:p>
        </p:txBody>
      </p:sp>
      <p:sp>
        <p:nvSpPr>
          <p:cNvPr id="9" name="Text 7"/>
          <p:cNvSpPr/>
          <p:nvPr/>
        </p:nvSpPr>
        <p:spPr>
          <a:xfrm>
            <a:off x="932688" y="3035808"/>
            <a:ext cx="6126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7A1538"/>
                </a:solidFill>
              </a:rPr>
              <a:t>Fő elemek / jellemzők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932688" y="3493008"/>
            <a:ext cx="6126480" cy="21945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lnSpcReduction="10000"/>
          </a:bodyPr>
          <a:lstStyle/>
          <a:p>
            <a:pPr marL="177800" indent="-177800">
              <a:buSzPct val="100000"/>
              <a:buChar char="•"/>
            </a:pPr>
            <a:r>
              <a:rPr lang="en-US" dirty="0">
                <a:solidFill>
                  <a:srgbClr val="25272B"/>
                </a:solidFill>
              </a:rPr>
              <a:t>tanulási eredmények</a:t>
            </a:r>
            <a:endParaRPr lang="en-US" dirty="0"/>
          </a:p>
          <a:p>
            <a:pPr marL="177800" indent="-177800">
              <a:buSzPct val="100000"/>
              <a:buChar char="•"/>
            </a:pPr>
            <a:r>
              <a:rPr lang="en-US" dirty="0">
                <a:solidFill>
                  <a:srgbClr val="25272B"/>
                </a:solidFill>
              </a:rPr>
              <a:t>oktatási módszerek</a:t>
            </a:r>
            <a:endParaRPr lang="en-US" dirty="0"/>
          </a:p>
          <a:p>
            <a:pPr marL="177800" indent="-177800">
              <a:buSzPct val="100000"/>
              <a:buChar char="•"/>
            </a:pPr>
            <a:r>
              <a:rPr lang="en-US" dirty="0">
                <a:solidFill>
                  <a:srgbClr val="25272B"/>
                </a:solidFill>
              </a:rPr>
              <a:t>hallgatói tanulási tevékenységek</a:t>
            </a:r>
            <a:endParaRPr lang="en-US" dirty="0"/>
          </a:p>
          <a:p>
            <a:pPr marL="177800" indent="-177800">
              <a:buSzPct val="100000"/>
              <a:buChar char="•"/>
            </a:pPr>
            <a:r>
              <a:rPr lang="en-US" dirty="0">
                <a:solidFill>
                  <a:srgbClr val="25272B"/>
                </a:solidFill>
              </a:rPr>
              <a:t>számonkérés </a:t>
            </a:r>
            <a:r>
              <a:rPr lang="en-US" dirty="0" err="1">
                <a:solidFill>
                  <a:srgbClr val="25272B"/>
                </a:solidFill>
              </a:rPr>
              <a:t>és</a:t>
            </a:r>
            <a:r>
              <a:rPr lang="en-US" dirty="0">
                <a:solidFill>
                  <a:srgbClr val="25272B"/>
                </a:solidFill>
              </a:rPr>
              <a:t> </a:t>
            </a:r>
            <a:r>
              <a:rPr lang="en-US" dirty="0" err="1">
                <a:solidFill>
                  <a:srgbClr val="25272B"/>
                </a:solidFill>
              </a:rPr>
              <a:t>értékelés</a:t>
            </a:r>
            <a:endParaRPr lang="hu-HU" dirty="0">
              <a:solidFill>
                <a:srgbClr val="25272B"/>
              </a:solidFill>
            </a:endParaRPr>
          </a:p>
          <a:p>
            <a:pPr marL="177800" indent="-177800">
              <a:buSzPct val="100000"/>
              <a:buChar char="•"/>
            </a:pPr>
            <a:endParaRPr lang="hu-HU" dirty="0">
              <a:solidFill>
                <a:srgbClr val="25272B"/>
              </a:solidFill>
            </a:endParaRPr>
          </a:p>
          <a:p>
            <a:pPr>
              <a:buSzPct val="100000"/>
            </a:pPr>
            <a:r>
              <a:rPr lang="hu-HU" b="1" dirty="0"/>
              <a:t>„A jó tanár órát tart, a jó tanítvány megtanulja a tananyagot, a kiváló tanár megmutatja hogyan tanuljak, a kiváló tanítvány következtetéseket von le!” (Jacob </a:t>
            </a:r>
            <a:r>
              <a:rPr lang="hu-HU" b="1" dirty="0" err="1"/>
              <a:t>Neusner</a:t>
            </a:r>
            <a:r>
              <a:rPr lang="hu-HU" b="1" dirty="0"/>
              <a:t>)</a:t>
            </a: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7662672" y="2788920"/>
            <a:ext cx="3950208" cy="3246120"/>
          </a:xfrm>
          <a:prstGeom prst="roundRect">
            <a:avLst>
              <a:gd name="adj" fmla="val 1972"/>
            </a:avLst>
          </a:prstGeom>
          <a:solidFill>
            <a:srgbClr val="F0E8EB"/>
          </a:solidFill>
          <a:ln w="12700">
            <a:solidFill>
              <a:srgbClr val="D7B8C3"/>
            </a:solidFill>
            <a:prstDash val="solid"/>
          </a:ln>
          <a:effectLst/>
        </p:spPr>
        <p:txBody>
          <a:bodyPr/>
          <a:lstStyle/>
          <a:p>
            <a:endParaRPr lang="hu-HU"/>
          </a:p>
        </p:txBody>
      </p:sp>
      <p:sp>
        <p:nvSpPr>
          <p:cNvPr id="12" name="Text 10"/>
          <p:cNvSpPr/>
          <p:nvPr/>
        </p:nvSpPr>
        <p:spPr>
          <a:xfrm>
            <a:off x="7955280" y="3035808"/>
            <a:ext cx="336499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7A1538"/>
                </a:solidFill>
              </a:rPr>
              <a:t>PPKE </a:t>
            </a:r>
            <a:r>
              <a:rPr lang="en-US" sz="1500" b="1" dirty="0" err="1">
                <a:solidFill>
                  <a:srgbClr val="7A1538"/>
                </a:solidFill>
              </a:rPr>
              <a:t>összefüggés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7973568" y="3611880"/>
            <a:ext cx="3328416" cy="19659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l">
              <a:buNone/>
            </a:pPr>
            <a:r>
              <a:rPr lang="en-US" dirty="0">
                <a:solidFill>
                  <a:srgbClr val="25272B"/>
                </a:solidFill>
              </a:rPr>
              <a:t>Ha a cél a jogi érvelés, a hallgatónak jogesetet kell elemeznie és érvelést kell készítenie; az értékelésnek ugyanezt a képességet kell </a:t>
            </a:r>
            <a:r>
              <a:rPr lang="en-US" dirty="0" err="1">
                <a:solidFill>
                  <a:srgbClr val="25272B"/>
                </a:solidFill>
              </a:rPr>
              <a:t>mérnie</a:t>
            </a:r>
            <a:r>
              <a:rPr lang="en-US" dirty="0">
                <a:solidFill>
                  <a:srgbClr val="25272B"/>
                </a:solidFill>
              </a:rPr>
              <a:t>.</a:t>
            </a:r>
            <a:r>
              <a:rPr lang="hu-HU" dirty="0">
                <a:solidFill>
                  <a:srgbClr val="25272B"/>
                </a:solidFill>
              </a:rPr>
              <a:t> </a:t>
            </a:r>
          </a:p>
          <a:p>
            <a:pPr marL="0" indent="0" algn="l">
              <a:buNone/>
            </a:pPr>
            <a:r>
              <a:rPr lang="hu-HU" dirty="0">
                <a:solidFill>
                  <a:srgbClr val="25272B"/>
                </a:solidFill>
              </a:rPr>
              <a:t>Hallgatói következtetések.</a:t>
            </a:r>
            <a:endParaRPr lang="en-US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09960" y="6510528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6A6870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732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4" name="Text 2"/>
          <p:cNvSpPr/>
          <p:nvPr/>
        </p:nvSpPr>
        <p:spPr>
          <a:xfrm>
            <a:off x="731520" y="960120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150" dirty="0">
                <a:solidFill>
                  <a:srgbClr val="F2DBA1"/>
                </a:solidFill>
              </a:rPr>
              <a:t>2. RÉSZ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731520" y="1417320"/>
            <a:ext cx="731520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4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Hagyományos, oktatói irányítású módszerek</a:t>
            </a:r>
            <a:endParaRPr lang="en-US" sz="3400" dirty="0"/>
          </a:p>
        </p:txBody>
      </p:sp>
      <p:sp>
        <p:nvSpPr>
          <p:cNvPr id="6" name="Text 4"/>
          <p:cNvSpPr/>
          <p:nvPr/>
        </p:nvSpPr>
        <p:spPr>
          <a:xfrm>
            <a:off x="749808" y="3063240"/>
            <a:ext cx="66294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F5F1EE"/>
                </a:solidFill>
              </a:rPr>
              <a:t>Strukturált közlés, magyarázat és bemutatás, korszerű aktivizáló elemekkel.</a:t>
            </a:r>
            <a:endParaRPr lang="en-US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594360" y="310896"/>
            <a:ext cx="108813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17324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6. Előadás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658368" y="1261872"/>
            <a:ext cx="10972800" cy="1234440"/>
          </a:xfrm>
          <a:prstGeom prst="roundRect">
            <a:avLst>
              <a:gd name="adj" fmla="val 5185"/>
            </a:avLst>
          </a:prstGeom>
          <a:solidFill>
            <a:srgbClr val="17324D"/>
          </a:solidFill>
          <a:ln w="12700">
            <a:solidFill>
              <a:srgbClr val="17324D"/>
            </a:solidFill>
            <a:prstDash val="solid"/>
          </a:ln>
          <a:effectLst/>
        </p:spPr>
        <p:txBody>
          <a:bodyPr/>
          <a:lstStyle/>
          <a:p>
            <a:endParaRPr lang="hu-HU"/>
          </a:p>
        </p:txBody>
      </p:sp>
      <p:sp>
        <p:nvSpPr>
          <p:cNvPr id="7" name="Text 5"/>
          <p:cNvSpPr/>
          <p:nvPr/>
        </p:nvSpPr>
        <p:spPr>
          <a:xfrm>
            <a:off x="960120" y="1536192"/>
            <a:ext cx="10378440" cy="6858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</a:rPr>
              <a:t>Elsősorban oktatói közlésen alapuló módszer, amely egy témakör logikus, </a:t>
            </a:r>
            <a:endParaRPr lang="hu-HU" sz="2000" b="1" dirty="0">
              <a:solidFill>
                <a:srgbClr val="FFFFFF"/>
              </a:solidFill>
            </a:endParaRPr>
          </a:p>
          <a:p>
            <a:pPr marL="0" indent="0" algn="ctr">
              <a:buNone/>
            </a:pPr>
            <a:r>
              <a:rPr lang="en-US" sz="2000" b="1" dirty="0" err="1">
                <a:solidFill>
                  <a:srgbClr val="FFFFFF"/>
                </a:solidFill>
              </a:rPr>
              <a:t>rendszerezett</a:t>
            </a:r>
            <a:r>
              <a:rPr lang="en-US" sz="2000" b="1" dirty="0">
                <a:solidFill>
                  <a:srgbClr val="FFFFFF"/>
                </a:solidFill>
              </a:rPr>
              <a:t> és részletes bemutatására szolgál.</a:t>
            </a:r>
            <a:endParaRPr lang="en-US" sz="2000" dirty="0"/>
          </a:p>
        </p:txBody>
      </p:sp>
      <p:sp>
        <p:nvSpPr>
          <p:cNvPr id="8" name="Shape 6"/>
          <p:cNvSpPr/>
          <p:nvPr/>
        </p:nvSpPr>
        <p:spPr>
          <a:xfrm>
            <a:off x="658368" y="2788920"/>
            <a:ext cx="6720840" cy="3246120"/>
          </a:xfrm>
          <a:prstGeom prst="roundRect">
            <a:avLst>
              <a:gd name="adj" fmla="val 1972"/>
            </a:avLst>
          </a:prstGeom>
          <a:solidFill>
            <a:srgbClr val="FFFFFF"/>
          </a:solidFill>
          <a:ln w="12700">
            <a:solidFill>
              <a:srgbClr val="D9D2CC"/>
            </a:solidFill>
            <a:prstDash val="solid"/>
          </a:ln>
          <a:effectLst/>
        </p:spPr>
        <p:txBody>
          <a:bodyPr/>
          <a:lstStyle/>
          <a:p>
            <a:endParaRPr lang="hu-HU"/>
          </a:p>
        </p:txBody>
      </p:sp>
      <p:sp>
        <p:nvSpPr>
          <p:cNvPr id="9" name="Text 7"/>
          <p:cNvSpPr/>
          <p:nvPr/>
        </p:nvSpPr>
        <p:spPr>
          <a:xfrm>
            <a:off x="932688" y="3035808"/>
            <a:ext cx="6126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7A1538"/>
                </a:solidFill>
              </a:rPr>
              <a:t>Fő elemek / jellemzők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932688" y="3493008"/>
            <a:ext cx="6126480" cy="21945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177800" indent="-177800">
              <a:buSzPct val="100000"/>
              <a:buChar char="•"/>
            </a:pPr>
            <a:r>
              <a:rPr lang="en-US" dirty="0">
                <a:solidFill>
                  <a:srgbClr val="25272B"/>
                </a:solidFill>
              </a:rPr>
              <a:t>bevezetés és motiváció</a:t>
            </a:r>
            <a:endParaRPr lang="en-US" dirty="0"/>
          </a:p>
          <a:p>
            <a:pPr marL="177800" indent="-177800">
              <a:buSzPct val="100000"/>
              <a:buChar char="•"/>
            </a:pPr>
            <a:r>
              <a:rPr lang="en-US" dirty="0">
                <a:solidFill>
                  <a:srgbClr val="25272B"/>
                </a:solidFill>
              </a:rPr>
              <a:t>célok és fő kérdések kijelölése</a:t>
            </a:r>
            <a:endParaRPr lang="en-US" dirty="0"/>
          </a:p>
          <a:p>
            <a:pPr marL="177800" indent="-177800">
              <a:buSzPct val="100000"/>
              <a:buChar char="•"/>
            </a:pPr>
            <a:r>
              <a:rPr lang="en-US" dirty="0">
                <a:solidFill>
                  <a:srgbClr val="25272B"/>
                </a:solidFill>
              </a:rPr>
              <a:t>tananyag kifejtése</a:t>
            </a:r>
            <a:endParaRPr lang="en-US" dirty="0"/>
          </a:p>
          <a:p>
            <a:pPr marL="177800" indent="-177800">
              <a:buSzPct val="100000"/>
              <a:buChar char="•"/>
            </a:pPr>
            <a:r>
              <a:rPr lang="en-US" dirty="0">
                <a:solidFill>
                  <a:srgbClr val="25272B"/>
                </a:solidFill>
              </a:rPr>
              <a:t>példák és szemléltetés</a:t>
            </a:r>
            <a:endParaRPr lang="en-US" dirty="0"/>
          </a:p>
          <a:p>
            <a:pPr marL="177800" indent="-177800">
              <a:buSzPct val="100000"/>
              <a:buChar char="•"/>
            </a:pPr>
            <a:r>
              <a:rPr lang="en-US" dirty="0">
                <a:solidFill>
                  <a:srgbClr val="25272B"/>
                </a:solidFill>
              </a:rPr>
              <a:t>részösszegzések</a:t>
            </a:r>
            <a:endParaRPr lang="en-US" dirty="0"/>
          </a:p>
          <a:p>
            <a:pPr marL="177800" indent="-177800">
              <a:buSzPct val="100000"/>
              <a:buChar char="•"/>
            </a:pPr>
            <a:r>
              <a:rPr lang="en-US" dirty="0">
                <a:solidFill>
                  <a:srgbClr val="25272B"/>
                </a:solidFill>
              </a:rPr>
              <a:t>végső összefoglalás</a:t>
            </a: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7662672" y="2788920"/>
            <a:ext cx="3950208" cy="3246120"/>
          </a:xfrm>
          <a:prstGeom prst="roundRect">
            <a:avLst>
              <a:gd name="adj" fmla="val 1972"/>
            </a:avLst>
          </a:prstGeom>
          <a:solidFill>
            <a:srgbClr val="F0E8EB"/>
          </a:solidFill>
          <a:ln w="12700">
            <a:solidFill>
              <a:srgbClr val="D7B8C3"/>
            </a:solidFill>
            <a:prstDash val="solid"/>
          </a:ln>
          <a:effectLst/>
        </p:spPr>
        <p:txBody>
          <a:bodyPr/>
          <a:lstStyle/>
          <a:p>
            <a:endParaRPr lang="hu-HU"/>
          </a:p>
        </p:txBody>
      </p:sp>
      <p:sp>
        <p:nvSpPr>
          <p:cNvPr id="12" name="Text 10"/>
          <p:cNvSpPr/>
          <p:nvPr/>
        </p:nvSpPr>
        <p:spPr>
          <a:xfrm>
            <a:off x="7955280" y="3035808"/>
            <a:ext cx="336499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7A1538"/>
                </a:solidFill>
              </a:rPr>
              <a:t>PPKE</a:t>
            </a:r>
            <a:r>
              <a:rPr lang="hu-HU" sz="1500" b="1" dirty="0">
                <a:solidFill>
                  <a:srgbClr val="7A1538"/>
                </a:solidFill>
              </a:rPr>
              <a:t> </a:t>
            </a:r>
            <a:r>
              <a:rPr lang="en-US" sz="1500" b="1" dirty="0" err="1">
                <a:solidFill>
                  <a:srgbClr val="7A1538"/>
                </a:solidFill>
              </a:rPr>
              <a:t>összefüggés</a:t>
            </a:r>
            <a:r>
              <a:rPr lang="en-US" sz="1500" b="1" dirty="0">
                <a:solidFill>
                  <a:srgbClr val="7A1538"/>
                </a:solidFill>
              </a:rPr>
              <a:t> 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7973568" y="3611880"/>
            <a:ext cx="3328416" cy="19659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l">
              <a:buNone/>
            </a:pPr>
            <a:r>
              <a:rPr lang="en-US" dirty="0">
                <a:solidFill>
                  <a:srgbClr val="25272B"/>
                </a:solidFill>
              </a:rPr>
              <a:t>A PPKE elméleti alapozó, jogi, bölcsészeti, teológiai és természettudományos tárgyaiban jellemző; kérdésekkel, rövid feladatokkal és digitális elemekkel aktivizálható.</a:t>
            </a:r>
            <a:endParaRPr lang="en-US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09960" y="6510528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6A6870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594360" y="310896"/>
            <a:ext cx="108813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17324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7. Magyarázat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658368" y="1261872"/>
            <a:ext cx="10972800" cy="1234440"/>
          </a:xfrm>
          <a:prstGeom prst="roundRect">
            <a:avLst>
              <a:gd name="adj" fmla="val 5185"/>
            </a:avLst>
          </a:prstGeom>
          <a:solidFill>
            <a:srgbClr val="17324D"/>
          </a:solidFill>
          <a:ln w="12700">
            <a:solidFill>
              <a:srgbClr val="17324D"/>
            </a:solidFill>
            <a:prstDash val="solid"/>
          </a:ln>
          <a:effectLst/>
        </p:spPr>
        <p:txBody>
          <a:bodyPr/>
          <a:lstStyle/>
          <a:p>
            <a:endParaRPr lang="hu-HU"/>
          </a:p>
        </p:txBody>
      </p:sp>
      <p:sp>
        <p:nvSpPr>
          <p:cNvPr id="7" name="Text 5"/>
          <p:cNvSpPr/>
          <p:nvPr/>
        </p:nvSpPr>
        <p:spPr>
          <a:xfrm>
            <a:off x="960120" y="1536192"/>
            <a:ext cx="10378440" cy="6858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</a:rPr>
              <a:t>Fogalmak, szabályok, elméletek, </a:t>
            </a:r>
            <a:r>
              <a:rPr lang="en-US" sz="2000" b="1" dirty="0" err="1">
                <a:solidFill>
                  <a:srgbClr val="FFFFFF"/>
                </a:solidFill>
              </a:rPr>
              <a:t>törvényszerűségek</a:t>
            </a:r>
            <a:r>
              <a:rPr lang="en-US" sz="2000" b="1" dirty="0">
                <a:solidFill>
                  <a:srgbClr val="FFFFFF"/>
                </a:solidFill>
              </a:rPr>
              <a:t> </a:t>
            </a:r>
            <a:endParaRPr lang="hu-HU" sz="2000" b="1" dirty="0">
              <a:solidFill>
                <a:srgbClr val="FFFFFF"/>
              </a:solidFill>
            </a:endParaRPr>
          </a:p>
          <a:p>
            <a:pPr marL="0" indent="0" algn="ctr">
              <a:buNone/>
            </a:pPr>
            <a:r>
              <a:rPr lang="en-US" sz="2000" b="1" dirty="0" err="1">
                <a:solidFill>
                  <a:srgbClr val="FFFFFF"/>
                </a:solidFill>
              </a:rPr>
              <a:t>és</a:t>
            </a:r>
            <a:r>
              <a:rPr lang="en-US" sz="2000" b="1" dirty="0">
                <a:solidFill>
                  <a:srgbClr val="FFFFFF"/>
                </a:solidFill>
              </a:rPr>
              <a:t> összefüggések megértését segítő oktatási módszer.</a:t>
            </a:r>
            <a:endParaRPr lang="en-US" sz="2000" dirty="0"/>
          </a:p>
        </p:txBody>
      </p:sp>
      <p:sp>
        <p:nvSpPr>
          <p:cNvPr id="8" name="Shape 6"/>
          <p:cNvSpPr/>
          <p:nvPr/>
        </p:nvSpPr>
        <p:spPr>
          <a:xfrm>
            <a:off x="658368" y="2788920"/>
            <a:ext cx="6720840" cy="3246120"/>
          </a:xfrm>
          <a:prstGeom prst="roundRect">
            <a:avLst>
              <a:gd name="adj" fmla="val 1972"/>
            </a:avLst>
          </a:prstGeom>
          <a:solidFill>
            <a:srgbClr val="FFFFFF"/>
          </a:solidFill>
          <a:ln w="12700">
            <a:solidFill>
              <a:srgbClr val="D9D2CC"/>
            </a:solidFill>
            <a:prstDash val="solid"/>
          </a:ln>
          <a:effectLst/>
        </p:spPr>
        <p:txBody>
          <a:bodyPr/>
          <a:lstStyle/>
          <a:p>
            <a:endParaRPr lang="hu-HU"/>
          </a:p>
        </p:txBody>
      </p:sp>
      <p:sp>
        <p:nvSpPr>
          <p:cNvPr id="9" name="Text 7"/>
          <p:cNvSpPr/>
          <p:nvPr/>
        </p:nvSpPr>
        <p:spPr>
          <a:xfrm>
            <a:off x="932688" y="3035808"/>
            <a:ext cx="6126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7A1538"/>
                </a:solidFill>
              </a:rPr>
              <a:t>Fő elemek / jellemzők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932688" y="3493008"/>
            <a:ext cx="6126480" cy="21945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177800" indent="-177800">
              <a:buSzPct val="100000"/>
              <a:buChar char="•"/>
            </a:pPr>
            <a:r>
              <a:rPr lang="en-US" dirty="0">
                <a:solidFill>
                  <a:srgbClr val="25272B"/>
                </a:solidFill>
              </a:rPr>
              <a:t>értelmező: fogalom vagy </a:t>
            </a:r>
            <a:r>
              <a:rPr lang="en-US" dirty="0" err="1">
                <a:solidFill>
                  <a:srgbClr val="25272B"/>
                </a:solidFill>
              </a:rPr>
              <a:t>szakkifejezés</a:t>
            </a:r>
            <a:r>
              <a:rPr lang="en-US" dirty="0">
                <a:solidFill>
                  <a:srgbClr val="25272B"/>
                </a:solidFill>
              </a:rPr>
              <a:t> </a:t>
            </a:r>
            <a:r>
              <a:rPr lang="en-US" dirty="0" err="1">
                <a:solidFill>
                  <a:srgbClr val="25272B"/>
                </a:solidFill>
              </a:rPr>
              <a:t>jelentése</a:t>
            </a:r>
            <a:endParaRPr lang="en-US" dirty="0"/>
          </a:p>
          <a:p>
            <a:pPr marL="177800" indent="-177800">
              <a:buSzPct val="100000"/>
              <a:buChar char="•"/>
            </a:pPr>
            <a:r>
              <a:rPr lang="en-US" dirty="0">
                <a:solidFill>
                  <a:srgbClr val="25272B"/>
                </a:solidFill>
              </a:rPr>
              <a:t>leíró: folyamat vagy rendszer működése</a:t>
            </a:r>
            <a:endParaRPr lang="en-US" dirty="0"/>
          </a:p>
          <a:p>
            <a:pPr marL="177800" indent="-177800">
              <a:buSzPct val="100000"/>
              <a:buChar char="•"/>
            </a:pPr>
            <a:r>
              <a:rPr lang="en-US" dirty="0">
                <a:solidFill>
                  <a:srgbClr val="25272B"/>
                </a:solidFill>
              </a:rPr>
              <a:t>okfeltáró: jelenség okai és következményei</a:t>
            </a: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7662672" y="2788920"/>
            <a:ext cx="3950208" cy="3246120"/>
          </a:xfrm>
          <a:prstGeom prst="roundRect">
            <a:avLst>
              <a:gd name="adj" fmla="val 1972"/>
            </a:avLst>
          </a:prstGeom>
          <a:solidFill>
            <a:srgbClr val="F0E8EB"/>
          </a:solidFill>
          <a:ln w="12700">
            <a:solidFill>
              <a:srgbClr val="D7B8C3"/>
            </a:solidFill>
            <a:prstDash val="solid"/>
          </a:ln>
          <a:effectLst/>
        </p:spPr>
        <p:txBody>
          <a:bodyPr/>
          <a:lstStyle/>
          <a:p>
            <a:endParaRPr lang="hu-HU"/>
          </a:p>
        </p:txBody>
      </p:sp>
      <p:sp>
        <p:nvSpPr>
          <p:cNvPr id="12" name="Text 10"/>
          <p:cNvSpPr/>
          <p:nvPr/>
        </p:nvSpPr>
        <p:spPr>
          <a:xfrm>
            <a:off x="7955280" y="3035808"/>
            <a:ext cx="336499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7A1538"/>
                </a:solidFill>
              </a:rPr>
              <a:t>PPKE</a:t>
            </a:r>
            <a:r>
              <a:rPr lang="hu-HU" sz="1500" b="1" dirty="0">
                <a:solidFill>
                  <a:srgbClr val="7A1538"/>
                </a:solidFill>
              </a:rPr>
              <a:t> </a:t>
            </a:r>
            <a:r>
              <a:rPr lang="en-US" sz="1500" b="1" dirty="0" err="1">
                <a:solidFill>
                  <a:srgbClr val="7A1538"/>
                </a:solidFill>
              </a:rPr>
              <a:t>összefüggés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7973568" y="3611880"/>
            <a:ext cx="3328416" cy="19659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l">
              <a:buNone/>
            </a:pPr>
            <a:r>
              <a:rPr lang="hu-HU" dirty="0">
                <a:solidFill>
                  <a:srgbClr val="25272B"/>
                </a:solidFill>
              </a:rPr>
              <a:t>J</a:t>
            </a:r>
            <a:r>
              <a:rPr lang="en-US" dirty="0" err="1">
                <a:solidFill>
                  <a:srgbClr val="25272B"/>
                </a:solidFill>
              </a:rPr>
              <a:t>ogintézmény</a:t>
            </a:r>
            <a:r>
              <a:rPr lang="en-US" dirty="0">
                <a:solidFill>
                  <a:srgbClr val="25272B"/>
                </a:solidFill>
              </a:rPr>
              <a:t> elemeinek bemutatása, teológiai fogalom értelmezése, nyelvi szabály levezetése vagy matematikai összefüggés </a:t>
            </a:r>
            <a:r>
              <a:rPr lang="en-US" dirty="0" err="1">
                <a:solidFill>
                  <a:srgbClr val="25272B"/>
                </a:solidFill>
              </a:rPr>
              <a:t>bizonyítása</a:t>
            </a:r>
            <a:r>
              <a:rPr lang="en-US" dirty="0">
                <a:solidFill>
                  <a:srgbClr val="25272B"/>
                </a:solidFill>
              </a:rPr>
              <a:t>.</a:t>
            </a:r>
            <a:r>
              <a:rPr lang="hu-HU" dirty="0">
                <a:solidFill>
                  <a:srgbClr val="25272B"/>
                </a:solidFill>
              </a:rPr>
              <a:t> Szócikkek értelmezése elemzése, összehasonlítása.</a:t>
            </a:r>
            <a:endParaRPr lang="en-US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09960" y="6510528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6A6870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594360" y="310896"/>
            <a:ext cx="108813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17324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8. Szemléltetés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658368" y="1261872"/>
            <a:ext cx="10972800" cy="1234440"/>
          </a:xfrm>
          <a:prstGeom prst="roundRect">
            <a:avLst>
              <a:gd name="adj" fmla="val 5185"/>
            </a:avLst>
          </a:prstGeom>
          <a:solidFill>
            <a:srgbClr val="17324D"/>
          </a:solidFill>
          <a:ln w="12700">
            <a:solidFill>
              <a:srgbClr val="17324D"/>
            </a:solidFill>
            <a:prstDash val="solid"/>
          </a:ln>
          <a:effectLst/>
        </p:spPr>
        <p:txBody>
          <a:bodyPr/>
          <a:lstStyle/>
          <a:p>
            <a:endParaRPr lang="hu-HU"/>
          </a:p>
        </p:txBody>
      </p:sp>
      <p:sp>
        <p:nvSpPr>
          <p:cNvPr id="7" name="Text 5"/>
          <p:cNvSpPr/>
          <p:nvPr/>
        </p:nvSpPr>
        <p:spPr>
          <a:xfrm>
            <a:off x="960120" y="1536192"/>
            <a:ext cx="10378440" cy="6858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</a:rPr>
              <a:t>Vizuális, auditív, tárgyi vagy digitális eszközökkel teszi érthetőbbé a tananyagot.</a:t>
            </a:r>
            <a:endParaRPr lang="en-US" sz="2000" dirty="0"/>
          </a:p>
        </p:txBody>
      </p:sp>
      <p:sp>
        <p:nvSpPr>
          <p:cNvPr id="8" name="Shape 6"/>
          <p:cNvSpPr/>
          <p:nvPr/>
        </p:nvSpPr>
        <p:spPr>
          <a:xfrm>
            <a:off x="658368" y="2788920"/>
            <a:ext cx="6720840" cy="3246120"/>
          </a:xfrm>
          <a:prstGeom prst="roundRect">
            <a:avLst>
              <a:gd name="adj" fmla="val 1972"/>
            </a:avLst>
          </a:prstGeom>
          <a:solidFill>
            <a:srgbClr val="FFFFFF"/>
          </a:solidFill>
          <a:ln w="12700">
            <a:solidFill>
              <a:srgbClr val="D9D2CC"/>
            </a:solidFill>
            <a:prstDash val="solid"/>
          </a:ln>
          <a:effectLst/>
        </p:spPr>
        <p:txBody>
          <a:bodyPr/>
          <a:lstStyle/>
          <a:p>
            <a:endParaRPr lang="hu-HU"/>
          </a:p>
        </p:txBody>
      </p:sp>
      <p:sp>
        <p:nvSpPr>
          <p:cNvPr id="9" name="Text 7"/>
          <p:cNvSpPr/>
          <p:nvPr/>
        </p:nvSpPr>
        <p:spPr>
          <a:xfrm>
            <a:off x="932688" y="3035808"/>
            <a:ext cx="6126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7A1538"/>
                </a:solidFill>
              </a:rPr>
              <a:t>Fő elemek / jellemzők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932688" y="3493008"/>
            <a:ext cx="6126480" cy="21945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177800" indent="-177800">
              <a:buSzPct val="100000"/>
              <a:buChar char="•"/>
            </a:pPr>
            <a:r>
              <a:rPr lang="en-US" dirty="0">
                <a:solidFill>
                  <a:srgbClr val="25272B"/>
                </a:solidFill>
              </a:rPr>
              <a:t>prezentáció, ábra, folyamatmodell</a:t>
            </a:r>
            <a:endParaRPr lang="en-US" dirty="0"/>
          </a:p>
          <a:p>
            <a:pPr marL="177800" indent="-177800">
              <a:buSzPct val="100000"/>
              <a:buChar char="•"/>
            </a:pPr>
            <a:r>
              <a:rPr lang="en-US" dirty="0">
                <a:solidFill>
                  <a:srgbClr val="25272B"/>
                </a:solidFill>
              </a:rPr>
              <a:t>kép, térkép, műalkotás</a:t>
            </a:r>
            <a:endParaRPr lang="en-US" dirty="0"/>
          </a:p>
          <a:p>
            <a:pPr marL="177800" indent="-177800">
              <a:buSzPct val="100000"/>
              <a:buChar char="•"/>
            </a:pPr>
            <a:r>
              <a:rPr lang="en-US" dirty="0">
                <a:solidFill>
                  <a:srgbClr val="25272B"/>
                </a:solidFill>
              </a:rPr>
              <a:t>hang- és videóanyag</a:t>
            </a:r>
            <a:endParaRPr lang="en-US" dirty="0"/>
          </a:p>
          <a:p>
            <a:pPr marL="177800" indent="-177800">
              <a:buSzPct val="100000"/>
              <a:buChar char="•"/>
            </a:pPr>
            <a:r>
              <a:rPr lang="en-US" dirty="0" err="1">
                <a:solidFill>
                  <a:srgbClr val="25272B"/>
                </a:solidFill>
              </a:rPr>
              <a:t>jogi</a:t>
            </a:r>
            <a:r>
              <a:rPr lang="en-US" dirty="0">
                <a:solidFill>
                  <a:srgbClr val="25272B"/>
                </a:solidFill>
              </a:rPr>
              <a:t> </a:t>
            </a:r>
            <a:r>
              <a:rPr lang="en-US" dirty="0" err="1">
                <a:solidFill>
                  <a:srgbClr val="25272B"/>
                </a:solidFill>
              </a:rPr>
              <a:t>dokumentum</a:t>
            </a:r>
            <a:r>
              <a:rPr lang="hu-HU" dirty="0">
                <a:solidFill>
                  <a:srgbClr val="25272B"/>
                </a:solidFill>
              </a:rPr>
              <a:t>, ügyirat</a:t>
            </a:r>
            <a:endParaRPr lang="en-US" dirty="0"/>
          </a:p>
          <a:p>
            <a:pPr marL="177800" indent="-177800">
              <a:buSzPct val="100000"/>
              <a:buChar char="•"/>
            </a:pPr>
            <a:r>
              <a:rPr lang="en-US" dirty="0">
                <a:solidFill>
                  <a:srgbClr val="25272B"/>
                </a:solidFill>
              </a:rPr>
              <a:t>műszer vagy laboratóriumi eszköz</a:t>
            </a:r>
            <a:endParaRPr lang="en-US" dirty="0"/>
          </a:p>
          <a:p>
            <a:pPr marL="177800" indent="-177800">
              <a:buSzPct val="100000"/>
              <a:buChar char="•"/>
            </a:pPr>
            <a:r>
              <a:rPr lang="en-US" dirty="0">
                <a:solidFill>
                  <a:srgbClr val="25272B"/>
                </a:solidFill>
              </a:rPr>
              <a:t>digitális szimuláció és demonstráció</a:t>
            </a: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7662672" y="2788920"/>
            <a:ext cx="3950208" cy="3246120"/>
          </a:xfrm>
          <a:prstGeom prst="roundRect">
            <a:avLst>
              <a:gd name="adj" fmla="val 1972"/>
            </a:avLst>
          </a:prstGeom>
          <a:solidFill>
            <a:srgbClr val="F0E8EB"/>
          </a:solidFill>
          <a:ln w="12700">
            <a:solidFill>
              <a:srgbClr val="D7B8C3"/>
            </a:solidFill>
            <a:prstDash val="solid"/>
          </a:ln>
          <a:effectLst/>
        </p:spPr>
        <p:txBody>
          <a:bodyPr/>
          <a:lstStyle/>
          <a:p>
            <a:endParaRPr lang="hu-HU"/>
          </a:p>
        </p:txBody>
      </p:sp>
      <p:sp>
        <p:nvSpPr>
          <p:cNvPr id="12" name="Text 10"/>
          <p:cNvSpPr/>
          <p:nvPr/>
        </p:nvSpPr>
        <p:spPr>
          <a:xfrm>
            <a:off x="7955280" y="3035808"/>
            <a:ext cx="336499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7A1538"/>
                </a:solidFill>
              </a:rPr>
              <a:t>PPKE</a:t>
            </a:r>
            <a:r>
              <a:rPr lang="hu-HU" sz="1500" b="1" dirty="0">
                <a:solidFill>
                  <a:srgbClr val="7A1538"/>
                </a:solidFill>
              </a:rPr>
              <a:t> </a:t>
            </a:r>
            <a:r>
              <a:rPr lang="en-US" sz="1500" b="1" dirty="0" err="1">
                <a:solidFill>
                  <a:srgbClr val="7A1538"/>
                </a:solidFill>
              </a:rPr>
              <a:t>összefüggés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7973568" y="3611880"/>
            <a:ext cx="3328416" cy="19659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l">
              <a:buNone/>
            </a:pPr>
            <a:r>
              <a:rPr lang="en-US" dirty="0">
                <a:solidFill>
                  <a:srgbClr val="25272B"/>
                </a:solidFill>
              </a:rPr>
              <a:t>ITK: műszaki vagy bionikai folyamat; </a:t>
            </a:r>
            <a:endParaRPr lang="hu-HU" dirty="0">
              <a:solidFill>
                <a:srgbClr val="25272B"/>
              </a:solidFill>
            </a:endParaRPr>
          </a:p>
          <a:p>
            <a:pPr marL="0" indent="0" algn="l">
              <a:buNone/>
            </a:pPr>
            <a:r>
              <a:rPr lang="en-US" dirty="0">
                <a:solidFill>
                  <a:srgbClr val="25272B"/>
                </a:solidFill>
              </a:rPr>
              <a:t>BTK: történeti dokumentum vagy nyelvi jelenség; </a:t>
            </a:r>
            <a:endParaRPr lang="hu-HU" dirty="0">
              <a:solidFill>
                <a:srgbClr val="25272B"/>
              </a:solidFill>
            </a:endParaRPr>
          </a:p>
          <a:p>
            <a:pPr marL="0" indent="0" algn="l">
              <a:buNone/>
            </a:pPr>
            <a:r>
              <a:rPr lang="en-US" dirty="0">
                <a:solidFill>
                  <a:srgbClr val="25272B"/>
                </a:solidFill>
              </a:rPr>
              <a:t>JÁK: jogeset és okirati minta; </a:t>
            </a:r>
            <a:endParaRPr lang="hu-HU" dirty="0">
              <a:solidFill>
                <a:srgbClr val="25272B"/>
              </a:solidFill>
            </a:endParaRPr>
          </a:p>
          <a:p>
            <a:pPr marL="0" indent="0" algn="l">
              <a:buNone/>
            </a:pPr>
            <a:r>
              <a:rPr lang="en-US" dirty="0">
                <a:solidFill>
                  <a:srgbClr val="25272B"/>
                </a:solidFill>
              </a:rPr>
              <a:t>HTK: forrásszöveg vagy történeti összefüggés.</a:t>
            </a:r>
            <a:endParaRPr lang="en-US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09960" y="6510528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6A6870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594360" y="310896"/>
            <a:ext cx="108813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17324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9. Demonstráció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658368" y="1261872"/>
            <a:ext cx="10972800" cy="1234440"/>
          </a:xfrm>
          <a:prstGeom prst="roundRect">
            <a:avLst>
              <a:gd name="adj" fmla="val 5185"/>
            </a:avLst>
          </a:prstGeom>
          <a:solidFill>
            <a:srgbClr val="17324D"/>
          </a:solidFill>
          <a:ln w="12700">
            <a:solidFill>
              <a:srgbClr val="17324D"/>
            </a:solidFill>
            <a:prstDash val="solid"/>
          </a:ln>
          <a:effectLst/>
        </p:spPr>
        <p:txBody>
          <a:bodyPr/>
          <a:lstStyle/>
          <a:p>
            <a:endParaRPr lang="hu-HU"/>
          </a:p>
        </p:txBody>
      </p:sp>
      <p:sp>
        <p:nvSpPr>
          <p:cNvPr id="7" name="Text 5"/>
          <p:cNvSpPr/>
          <p:nvPr/>
        </p:nvSpPr>
        <p:spPr>
          <a:xfrm>
            <a:off x="960120" y="1536192"/>
            <a:ext cx="10378440" cy="6858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</a:rPr>
              <a:t>Az oktató műveletet, eljárást, problémamegoldási utat vagy eszközhasználatot mutat be, amelyet a hallgatók megfigyelnek, elemeznek, majd önállóan alkalmaznak.</a:t>
            </a:r>
            <a:endParaRPr lang="en-US" sz="2000" dirty="0"/>
          </a:p>
        </p:txBody>
      </p:sp>
      <p:sp>
        <p:nvSpPr>
          <p:cNvPr id="8" name="Shape 6"/>
          <p:cNvSpPr/>
          <p:nvPr/>
        </p:nvSpPr>
        <p:spPr>
          <a:xfrm>
            <a:off x="658368" y="2788920"/>
            <a:ext cx="6720840" cy="3246120"/>
          </a:xfrm>
          <a:prstGeom prst="roundRect">
            <a:avLst>
              <a:gd name="adj" fmla="val 1972"/>
            </a:avLst>
          </a:prstGeom>
          <a:solidFill>
            <a:srgbClr val="FFFFFF"/>
          </a:solidFill>
          <a:ln w="12700">
            <a:solidFill>
              <a:srgbClr val="D9D2CC"/>
            </a:solidFill>
            <a:prstDash val="solid"/>
          </a:ln>
          <a:effectLst/>
        </p:spPr>
        <p:txBody>
          <a:bodyPr/>
          <a:lstStyle/>
          <a:p>
            <a:endParaRPr lang="hu-HU"/>
          </a:p>
        </p:txBody>
      </p:sp>
      <p:sp>
        <p:nvSpPr>
          <p:cNvPr id="9" name="Text 7"/>
          <p:cNvSpPr/>
          <p:nvPr/>
        </p:nvSpPr>
        <p:spPr>
          <a:xfrm>
            <a:off x="932688" y="3035808"/>
            <a:ext cx="6126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7A1538"/>
                </a:solidFill>
              </a:rPr>
              <a:t>Fő elemek / jellemzők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932688" y="3493008"/>
            <a:ext cx="6126480" cy="21945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177800" indent="-177800">
              <a:buSzPct val="100000"/>
              <a:buChar char="•"/>
            </a:pPr>
            <a:r>
              <a:rPr lang="en-US" dirty="0">
                <a:solidFill>
                  <a:srgbClr val="25272B"/>
                </a:solidFill>
              </a:rPr>
              <a:t>laboratóriumi mérés bemutatása</a:t>
            </a:r>
            <a:endParaRPr lang="en-US" dirty="0"/>
          </a:p>
          <a:p>
            <a:pPr marL="177800" indent="-177800">
              <a:buSzPct val="100000"/>
              <a:buChar char="•"/>
            </a:pPr>
            <a:r>
              <a:rPr lang="en-US" dirty="0">
                <a:solidFill>
                  <a:srgbClr val="25272B"/>
                </a:solidFill>
              </a:rPr>
              <a:t>adatfeldolgozó program használata</a:t>
            </a:r>
            <a:endParaRPr lang="en-US" dirty="0"/>
          </a:p>
          <a:p>
            <a:pPr marL="177800" indent="-177800">
              <a:buSzPct val="100000"/>
              <a:buChar char="•"/>
            </a:pPr>
            <a:r>
              <a:rPr lang="en-US" dirty="0">
                <a:solidFill>
                  <a:srgbClr val="25272B"/>
                </a:solidFill>
              </a:rPr>
              <a:t>jogi adatbázisban keresés</a:t>
            </a:r>
            <a:endParaRPr lang="en-US" dirty="0"/>
          </a:p>
          <a:p>
            <a:pPr marL="177800" indent="-177800">
              <a:buSzPct val="100000"/>
              <a:buChar char="•"/>
            </a:pPr>
            <a:r>
              <a:rPr lang="en-US" dirty="0">
                <a:solidFill>
                  <a:srgbClr val="25272B"/>
                </a:solidFill>
              </a:rPr>
              <a:t>forráselemzés lépései</a:t>
            </a:r>
            <a:endParaRPr lang="en-US" dirty="0"/>
          </a:p>
          <a:p>
            <a:pPr marL="177800" indent="-177800">
              <a:buSzPct val="100000"/>
              <a:buChar char="•"/>
            </a:pPr>
            <a:r>
              <a:rPr lang="en-US" dirty="0">
                <a:solidFill>
                  <a:srgbClr val="25272B"/>
                </a:solidFill>
              </a:rPr>
              <a:t>nyelvi vagy kommunikációs technika modellezése</a:t>
            </a: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7662672" y="2788920"/>
            <a:ext cx="3950208" cy="3246120"/>
          </a:xfrm>
          <a:prstGeom prst="roundRect">
            <a:avLst>
              <a:gd name="adj" fmla="val 1972"/>
            </a:avLst>
          </a:prstGeom>
          <a:solidFill>
            <a:srgbClr val="F0E8EB"/>
          </a:solidFill>
          <a:ln w="12700">
            <a:solidFill>
              <a:srgbClr val="D7B8C3"/>
            </a:solidFill>
            <a:prstDash val="solid"/>
          </a:ln>
          <a:effectLst/>
        </p:spPr>
        <p:txBody>
          <a:bodyPr/>
          <a:lstStyle/>
          <a:p>
            <a:endParaRPr lang="hu-HU"/>
          </a:p>
        </p:txBody>
      </p:sp>
      <p:sp>
        <p:nvSpPr>
          <p:cNvPr id="12" name="Text 10"/>
          <p:cNvSpPr/>
          <p:nvPr/>
        </p:nvSpPr>
        <p:spPr>
          <a:xfrm>
            <a:off x="7955280" y="3035808"/>
            <a:ext cx="336499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7A1538"/>
                </a:solidFill>
              </a:rPr>
              <a:t>PPKE</a:t>
            </a:r>
            <a:r>
              <a:rPr lang="hu-HU" sz="1500" b="1" dirty="0">
                <a:solidFill>
                  <a:srgbClr val="7A1538"/>
                </a:solidFill>
              </a:rPr>
              <a:t> </a:t>
            </a:r>
            <a:r>
              <a:rPr lang="en-US" sz="1500" b="1" dirty="0" err="1">
                <a:solidFill>
                  <a:srgbClr val="7A1538"/>
                </a:solidFill>
              </a:rPr>
              <a:t>összefüggés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7973568" y="3611880"/>
            <a:ext cx="3328416" cy="19659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l">
              <a:buNone/>
            </a:pPr>
            <a:r>
              <a:rPr lang="en-US" dirty="0">
                <a:solidFill>
                  <a:srgbClr val="25272B"/>
                </a:solidFill>
              </a:rPr>
              <a:t>A bemutatás után szükséges </a:t>
            </a:r>
            <a:endParaRPr lang="hu-HU" dirty="0">
              <a:solidFill>
                <a:srgbClr val="25272B"/>
              </a:solidFill>
            </a:endParaRPr>
          </a:p>
          <a:p>
            <a:pPr marL="0" indent="0" algn="l">
              <a:buNone/>
            </a:pPr>
            <a:r>
              <a:rPr lang="en-US" dirty="0">
                <a:solidFill>
                  <a:srgbClr val="25272B"/>
                </a:solidFill>
              </a:rPr>
              <a:t>a hallgatói kipróbálás, </a:t>
            </a:r>
            <a:endParaRPr lang="hu-HU" dirty="0">
              <a:solidFill>
                <a:srgbClr val="25272B"/>
              </a:solidFill>
            </a:endParaRPr>
          </a:p>
          <a:p>
            <a:pPr marL="0" indent="0" algn="l">
              <a:buNone/>
            </a:pPr>
            <a:r>
              <a:rPr lang="en-US" dirty="0" err="1">
                <a:solidFill>
                  <a:srgbClr val="25272B"/>
                </a:solidFill>
              </a:rPr>
              <a:t>gyakorlás</a:t>
            </a:r>
            <a:r>
              <a:rPr lang="en-US" dirty="0">
                <a:solidFill>
                  <a:srgbClr val="25272B"/>
                </a:solidFill>
              </a:rPr>
              <a:t> és visszajelzés.</a:t>
            </a:r>
            <a:endParaRPr lang="en-US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09960" y="6510528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6A6870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2F6B8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4" name="Text 2"/>
          <p:cNvSpPr/>
          <p:nvPr/>
        </p:nvSpPr>
        <p:spPr>
          <a:xfrm>
            <a:off x="731520" y="960120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150" dirty="0">
                <a:solidFill>
                  <a:srgbClr val="F2DBA1"/>
                </a:solidFill>
              </a:rPr>
              <a:t>3. RÉSZ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731520" y="1417320"/>
            <a:ext cx="731520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4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Interaktív és hallgatói aktivitásra épülő módszerek</a:t>
            </a:r>
            <a:endParaRPr lang="en-US" sz="3400" dirty="0"/>
          </a:p>
        </p:txBody>
      </p:sp>
      <p:sp>
        <p:nvSpPr>
          <p:cNvPr id="6" name="Text 4"/>
          <p:cNvSpPr/>
          <p:nvPr/>
        </p:nvSpPr>
        <p:spPr>
          <a:xfrm>
            <a:off x="749808" y="3063240"/>
            <a:ext cx="66294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F5F1EE"/>
                </a:solidFill>
              </a:rPr>
              <a:t>Párbeszéd, együttműködés, problémamegoldás és </a:t>
            </a:r>
            <a:r>
              <a:rPr lang="en-US" sz="2000" dirty="0" err="1">
                <a:solidFill>
                  <a:srgbClr val="F5F1EE"/>
                </a:solidFill>
              </a:rPr>
              <a:t>közös</a:t>
            </a:r>
            <a:r>
              <a:rPr lang="en-US" sz="2000" dirty="0">
                <a:solidFill>
                  <a:srgbClr val="F5F1EE"/>
                </a:solidFill>
              </a:rPr>
              <a:t> </a:t>
            </a:r>
            <a:r>
              <a:rPr lang="en-US" sz="2000" dirty="0" err="1">
                <a:solidFill>
                  <a:srgbClr val="F5F1EE"/>
                </a:solidFill>
              </a:rPr>
              <a:t>tudásépítés</a:t>
            </a:r>
            <a:endParaRPr lang="en-US" sz="2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594360" y="310896"/>
            <a:ext cx="108813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17324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10. Szeminárium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658368" y="1261872"/>
            <a:ext cx="10972800" cy="1234440"/>
          </a:xfrm>
          <a:prstGeom prst="roundRect">
            <a:avLst>
              <a:gd name="adj" fmla="val 5185"/>
            </a:avLst>
          </a:prstGeom>
          <a:solidFill>
            <a:srgbClr val="17324D"/>
          </a:solidFill>
          <a:ln w="12700">
            <a:solidFill>
              <a:srgbClr val="17324D"/>
            </a:solidFill>
            <a:prstDash val="solid"/>
          </a:ln>
          <a:effectLst/>
        </p:spPr>
        <p:txBody>
          <a:bodyPr/>
          <a:lstStyle/>
          <a:p>
            <a:endParaRPr lang="hu-HU"/>
          </a:p>
        </p:txBody>
      </p:sp>
      <p:sp>
        <p:nvSpPr>
          <p:cNvPr id="7" name="Text 5"/>
          <p:cNvSpPr/>
          <p:nvPr/>
        </p:nvSpPr>
        <p:spPr>
          <a:xfrm>
            <a:off x="960120" y="1536192"/>
            <a:ext cx="10378440" cy="6858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</a:rPr>
              <a:t>Kisebb létszámú, interaktív foglalkozás, amely a tananyag közös feldolgozására, értelmezésére, megvitatására és </a:t>
            </a:r>
            <a:r>
              <a:rPr lang="en-US" sz="2000" b="1" dirty="0" err="1">
                <a:solidFill>
                  <a:srgbClr val="FFFFFF"/>
                </a:solidFill>
              </a:rPr>
              <a:t>alkalmazására</a:t>
            </a:r>
            <a:r>
              <a:rPr lang="en-US" sz="2000" b="1" dirty="0">
                <a:solidFill>
                  <a:srgbClr val="FFFFFF"/>
                </a:solidFill>
              </a:rPr>
              <a:t> </a:t>
            </a:r>
            <a:r>
              <a:rPr lang="en-US" sz="2000" b="1" dirty="0" err="1">
                <a:solidFill>
                  <a:srgbClr val="FFFFFF"/>
                </a:solidFill>
              </a:rPr>
              <a:t>épül</a:t>
            </a:r>
            <a:endParaRPr lang="en-US" sz="2000" dirty="0"/>
          </a:p>
        </p:txBody>
      </p:sp>
      <p:sp>
        <p:nvSpPr>
          <p:cNvPr id="8" name="Shape 6"/>
          <p:cNvSpPr/>
          <p:nvPr/>
        </p:nvSpPr>
        <p:spPr>
          <a:xfrm>
            <a:off x="658368" y="2788920"/>
            <a:ext cx="6720840" cy="3246120"/>
          </a:xfrm>
          <a:prstGeom prst="roundRect">
            <a:avLst>
              <a:gd name="adj" fmla="val 1972"/>
            </a:avLst>
          </a:prstGeom>
          <a:solidFill>
            <a:srgbClr val="FFFFFF"/>
          </a:solidFill>
          <a:ln w="12700">
            <a:solidFill>
              <a:srgbClr val="D9D2CC"/>
            </a:solidFill>
            <a:prstDash val="solid"/>
          </a:ln>
          <a:effectLst/>
        </p:spPr>
        <p:txBody>
          <a:bodyPr/>
          <a:lstStyle/>
          <a:p>
            <a:endParaRPr lang="hu-HU"/>
          </a:p>
        </p:txBody>
      </p:sp>
      <p:sp>
        <p:nvSpPr>
          <p:cNvPr id="9" name="Text 7"/>
          <p:cNvSpPr/>
          <p:nvPr/>
        </p:nvSpPr>
        <p:spPr>
          <a:xfrm>
            <a:off x="932688" y="3035808"/>
            <a:ext cx="6126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7A1538"/>
                </a:solidFill>
              </a:rPr>
              <a:t>Fő elemek / jellemzők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932688" y="3493008"/>
            <a:ext cx="6126480" cy="21945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177800" indent="-177800">
              <a:buSzPct val="100000"/>
              <a:buChar char="•"/>
            </a:pPr>
            <a:r>
              <a:rPr lang="en-US" dirty="0">
                <a:solidFill>
                  <a:srgbClr val="25272B"/>
                </a:solidFill>
              </a:rPr>
              <a:t>szakirodalmi szöveg feldolgozása</a:t>
            </a:r>
            <a:endParaRPr lang="en-US" dirty="0"/>
          </a:p>
          <a:p>
            <a:pPr marL="177800" indent="-177800">
              <a:buSzPct val="100000"/>
              <a:buChar char="•"/>
            </a:pPr>
            <a:r>
              <a:rPr lang="en-US" dirty="0">
                <a:solidFill>
                  <a:srgbClr val="25272B"/>
                </a:solidFill>
              </a:rPr>
              <a:t>hallgatói referátum</a:t>
            </a:r>
            <a:endParaRPr lang="en-US" dirty="0"/>
          </a:p>
          <a:p>
            <a:pPr marL="177800" indent="-177800">
              <a:buSzPct val="100000"/>
              <a:buChar char="•"/>
            </a:pPr>
            <a:r>
              <a:rPr lang="en-US" dirty="0">
                <a:solidFill>
                  <a:srgbClr val="25272B"/>
                </a:solidFill>
              </a:rPr>
              <a:t>vita és közös elemzés</a:t>
            </a:r>
            <a:endParaRPr lang="en-US" dirty="0"/>
          </a:p>
          <a:p>
            <a:pPr marL="177800" indent="-177800">
              <a:buSzPct val="100000"/>
              <a:buChar char="•"/>
            </a:pPr>
            <a:r>
              <a:rPr lang="en-US" dirty="0">
                <a:solidFill>
                  <a:srgbClr val="25272B"/>
                </a:solidFill>
              </a:rPr>
              <a:t>problémamegoldás</a:t>
            </a:r>
            <a:endParaRPr lang="en-US" dirty="0"/>
          </a:p>
          <a:p>
            <a:pPr marL="177800" indent="-177800">
              <a:buSzPct val="100000"/>
              <a:buChar char="•"/>
            </a:pPr>
            <a:r>
              <a:rPr lang="en-US" dirty="0">
                <a:solidFill>
                  <a:srgbClr val="25272B"/>
                </a:solidFill>
              </a:rPr>
              <a:t>oktatói és hallgatói kérdések</a:t>
            </a:r>
            <a:endParaRPr lang="en-US" dirty="0"/>
          </a:p>
          <a:p>
            <a:pPr marL="177800" indent="-177800">
              <a:buSzPct val="100000"/>
              <a:buChar char="•"/>
            </a:pPr>
            <a:r>
              <a:rPr lang="en-US" dirty="0">
                <a:solidFill>
                  <a:srgbClr val="25272B"/>
                </a:solidFill>
              </a:rPr>
              <a:t>írásbeli feladatok megbeszélése</a:t>
            </a: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7662672" y="2788920"/>
            <a:ext cx="3950208" cy="3246120"/>
          </a:xfrm>
          <a:prstGeom prst="roundRect">
            <a:avLst>
              <a:gd name="adj" fmla="val 1972"/>
            </a:avLst>
          </a:prstGeom>
          <a:solidFill>
            <a:srgbClr val="F0E8EB"/>
          </a:solidFill>
          <a:ln w="12700">
            <a:solidFill>
              <a:srgbClr val="D7B8C3"/>
            </a:solidFill>
            <a:prstDash val="solid"/>
          </a:ln>
          <a:effectLst/>
        </p:spPr>
        <p:txBody>
          <a:bodyPr/>
          <a:lstStyle/>
          <a:p>
            <a:endParaRPr lang="hu-HU"/>
          </a:p>
        </p:txBody>
      </p:sp>
      <p:sp>
        <p:nvSpPr>
          <p:cNvPr id="12" name="Text 10"/>
          <p:cNvSpPr/>
          <p:nvPr/>
        </p:nvSpPr>
        <p:spPr>
          <a:xfrm>
            <a:off x="7955280" y="3035808"/>
            <a:ext cx="336499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7A1538"/>
                </a:solidFill>
              </a:rPr>
              <a:t>PPKE</a:t>
            </a:r>
            <a:r>
              <a:rPr lang="hu-HU" sz="1500" b="1" dirty="0">
                <a:solidFill>
                  <a:srgbClr val="7A1538"/>
                </a:solidFill>
              </a:rPr>
              <a:t> </a:t>
            </a:r>
            <a:r>
              <a:rPr lang="en-US" sz="1500" b="1" dirty="0" err="1">
                <a:solidFill>
                  <a:srgbClr val="7A1538"/>
                </a:solidFill>
              </a:rPr>
              <a:t>összefüggés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7973568" y="3611880"/>
            <a:ext cx="3328416" cy="19659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l">
              <a:buNone/>
            </a:pPr>
            <a:r>
              <a:rPr lang="en-US" dirty="0">
                <a:solidFill>
                  <a:srgbClr val="25272B"/>
                </a:solidFill>
              </a:rPr>
              <a:t>A PPKE bölcsészeti, társadalomtudományi, </a:t>
            </a:r>
            <a:endParaRPr lang="hu-HU" dirty="0">
              <a:solidFill>
                <a:srgbClr val="25272B"/>
              </a:solidFill>
            </a:endParaRPr>
          </a:p>
          <a:p>
            <a:pPr marL="0" indent="0" algn="l">
              <a:buNone/>
            </a:pPr>
            <a:r>
              <a:rPr lang="en-US" dirty="0" err="1">
                <a:solidFill>
                  <a:srgbClr val="25272B"/>
                </a:solidFill>
              </a:rPr>
              <a:t>jogi</a:t>
            </a:r>
            <a:r>
              <a:rPr lang="en-US" dirty="0">
                <a:solidFill>
                  <a:srgbClr val="25272B"/>
                </a:solidFill>
              </a:rPr>
              <a:t> és teológiai képzéseiben különösen alkalmas kritikai gondolkodás, szakmai kommunikáció és érvelés fejlesztésére.</a:t>
            </a:r>
            <a:endParaRPr lang="en-US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09960" y="6510528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6A6870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594360" y="310896"/>
            <a:ext cx="108813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17324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11. Megbeszélés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658368" y="1261872"/>
            <a:ext cx="10972800" cy="1234440"/>
          </a:xfrm>
          <a:prstGeom prst="roundRect">
            <a:avLst>
              <a:gd name="adj" fmla="val 5185"/>
            </a:avLst>
          </a:prstGeom>
          <a:solidFill>
            <a:srgbClr val="17324D"/>
          </a:solidFill>
          <a:ln w="12700">
            <a:solidFill>
              <a:srgbClr val="17324D"/>
            </a:solidFill>
            <a:prstDash val="solid"/>
          </a:ln>
          <a:effectLst/>
        </p:spPr>
        <p:txBody>
          <a:bodyPr/>
          <a:lstStyle/>
          <a:p>
            <a:endParaRPr lang="hu-HU"/>
          </a:p>
        </p:txBody>
      </p:sp>
      <p:sp>
        <p:nvSpPr>
          <p:cNvPr id="7" name="Text 5"/>
          <p:cNvSpPr/>
          <p:nvPr/>
        </p:nvSpPr>
        <p:spPr>
          <a:xfrm>
            <a:off x="960120" y="1536192"/>
            <a:ext cx="10378440" cy="6858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</a:rPr>
              <a:t>Az oktató és a hallgatók közötti irányított párbeszéd, amelyben kérdések és válaszok segítségével dolgozzák fel a </a:t>
            </a:r>
            <a:r>
              <a:rPr lang="en-US" sz="2000" b="1" dirty="0" err="1">
                <a:solidFill>
                  <a:srgbClr val="FFFFFF"/>
                </a:solidFill>
              </a:rPr>
              <a:t>tananyagot</a:t>
            </a:r>
            <a:endParaRPr lang="en-US" sz="2000" dirty="0"/>
          </a:p>
        </p:txBody>
      </p:sp>
      <p:sp>
        <p:nvSpPr>
          <p:cNvPr id="8" name="Shape 6"/>
          <p:cNvSpPr/>
          <p:nvPr/>
        </p:nvSpPr>
        <p:spPr>
          <a:xfrm>
            <a:off x="658368" y="2788920"/>
            <a:ext cx="6720840" cy="3246120"/>
          </a:xfrm>
          <a:prstGeom prst="roundRect">
            <a:avLst>
              <a:gd name="adj" fmla="val 1972"/>
            </a:avLst>
          </a:prstGeom>
          <a:solidFill>
            <a:srgbClr val="FFFFFF"/>
          </a:solidFill>
          <a:ln w="12700">
            <a:solidFill>
              <a:srgbClr val="D9D2CC"/>
            </a:solidFill>
            <a:prstDash val="solid"/>
          </a:ln>
          <a:effectLst/>
        </p:spPr>
        <p:txBody>
          <a:bodyPr/>
          <a:lstStyle/>
          <a:p>
            <a:endParaRPr lang="hu-HU"/>
          </a:p>
        </p:txBody>
      </p:sp>
      <p:sp>
        <p:nvSpPr>
          <p:cNvPr id="9" name="Text 7"/>
          <p:cNvSpPr/>
          <p:nvPr/>
        </p:nvSpPr>
        <p:spPr>
          <a:xfrm>
            <a:off x="932688" y="3035808"/>
            <a:ext cx="6126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7A1538"/>
                </a:solidFill>
              </a:rPr>
              <a:t>Fő elemek / jellemzők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932688" y="3493008"/>
            <a:ext cx="6126480" cy="21945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177800" indent="-177800">
              <a:buSzPct val="100000"/>
              <a:buChar char="•"/>
            </a:pPr>
            <a:r>
              <a:rPr lang="en-US" dirty="0">
                <a:solidFill>
                  <a:srgbClr val="25272B"/>
                </a:solidFill>
              </a:rPr>
              <a:t>előzetes tudás feltárása</a:t>
            </a:r>
            <a:endParaRPr lang="en-US" dirty="0"/>
          </a:p>
          <a:p>
            <a:pPr marL="177800" indent="-177800">
              <a:buSzPct val="100000"/>
              <a:buChar char="•"/>
            </a:pPr>
            <a:r>
              <a:rPr lang="en-US" dirty="0">
                <a:solidFill>
                  <a:srgbClr val="25272B"/>
                </a:solidFill>
              </a:rPr>
              <a:t>fogalmak tisztázása</a:t>
            </a:r>
            <a:endParaRPr lang="en-US" dirty="0"/>
          </a:p>
          <a:p>
            <a:pPr marL="177800" indent="-177800">
              <a:buSzPct val="100000"/>
              <a:buChar char="•"/>
            </a:pPr>
            <a:r>
              <a:rPr lang="en-US" dirty="0">
                <a:solidFill>
                  <a:srgbClr val="25272B"/>
                </a:solidFill>
              </a:rPr>
              <a:t>összefüggések felismerése</a:t>
            </a:r>
            <a:endParaRPr lang="en-US" dirty="0"/>
          </a:p>
          <a:p>
            <a:pPr marL="177800" indent="-177800">
              <a:buSzPct val="100000"/>
              <a:buChar char="•"/>
            </a:pPr>
            <a:r>
              <a:rPr lang="en-US" dirty="0">
                <a:solidFill>
                  <a:srgbClr val="25272B"/>
                </a:solidFill>
              </a:rPr>
              <a:t>álláspontok ütköztetése</a:t>
            </a:r>
            <a:endParaRPr lang="en-US" dirty="0"/>
          </a:p>
          <a:p>
            <a:pPr marL="177800" indent="-177800">
              <a:buSzPct val="100000"/>
              <a:buChar char="•"/>
            </a:pPr>
            <a:r>
              <a:rPr lang="en-US" dirty="0">
                <a:solidFill>
                  <a:srgbClr val="25272B"/>
                </a:solidFill>
              </a:rPr>
              <a:t>következtetések közös megfogalmazása</a:t>
            </a: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7662672" y="2788920"/>
            <a:ext cx="3950208" cy="3246120"/>
          </a:xfrm>
          <a:prstGeom prst="roundRect">
            <a:avLst>
              <a:gd name="adj" fmla="val 1972"/>
            </a:avLst>
          </a:prstGeom>
          <a:solidFill>
            <a:srgbClr val="F0E8EB"/>
          </a:solidFill>
          <a:ln w="12700">
            <a:solidFill>
              <a:srgbClr val="D7B8C3"/>
            </a:solidFill>
            <a:prstDash val="solid"/>
          </a:ln>
          <a:effectLst/>
        </p:spPr>
        <p:txBody>
          <a:bodyPr/>
          <a:lstStyle/>
          <a:p>
            <a:endParaRPr lang="hu-HU"/>
          </a:p>
        </p:txBody>
      </p:sp>
      <p:sp>
        <p:nvSpPr>
          <p:cNvPr id="12" name="Text 10"/>
          <p:cNvSpPr/>
          <p:nvPr/>
        </p:nvSpPr>
        <p:spPr>
          <a:xfrm>
            <a:off x="7955280" y="3035808"/>
            <a:ext cx="336499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7A1538"/>
                </a:solidFill>
              </a:rPr>
              <a:t>PPKE</a:t>
            </a:r>
            <a:r>
              <a:rPr lang="hu-HU" sz="1500" b="1" dirty="0">
                <a:solidFill>
                  <a:srgbClr val="7A1538"/>
                </a:solidFill>
              </a:rPr>
              <a:t> </a:t>
            </a:r>
            <a:r>
              <a:rPr lang="en-US" sz="1500" b="1" dirty="0" err="1">
                <a:solidFill>
                  <a:srgbClr val="7A1538"/>
                </a:solidFill>
              </a:rPr>
              <a:t>összefüggés</a:t>
            </a:r>
            <a:r>
              <a:rPr lang="en-US" sz="1500" b="1" dirty="0">
                <a:solidFill>
                  <a:srgbClr val="7A1538"/>
                </a:solidFill>
              </a:rPr>
              <a:t> 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7973568" y="3611880"/>
            <a:ext cx="3328416" cy="19659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l">
              <a:buNone/>
            </a:pPr>
            <a:r>
              <a:rPr lang="en-US" dirty="0">
                <a:solidFill>
                  <a:srgbClr val="25272B"/>
                </a:solidFill>
              </a:rPr>
              <a:t>Az oktató kérdésekkel irányít, </a:t>
            </a:r>
            <a:endParaRPr lang="hu-HU" dirty="0">
              <a:solidFill>
                <a:srgbClr val="25272B"/>
              </a:solidFill>
            </a:endParaRPr>
          </a:p>
          <a:p>
            <a:pPr marL="0" indent="0" algn="l">
              <a:buNone/>
            </a:pPr>
            <a:r>
              <a:rPr lang="en-US" dirty="0">
                <a:solidFill>
                  <a:srgbClr val="25272B"/>
                </a:solidFill>
              </a:rPr>
              <a:t>de a következtetések kialakításában a hallgatók aktív szerepet kapnak.</a:t>
            </a:r>
            <a:endParaRPr lang="en-US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09960" y="6510528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6A6870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594360" y="310896"/>
            <a:ext cx="108813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17324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12. Vita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658368" y="1261872"/>
            <a:ext cx="10972800" cy="1234440"/>
          </a:xfrm>
          <a:prstGeom prst="roundRect">
            <a:avLst>
              <a:gd name="adj" fmla="val 5185"/>
            </a:avLst>
          </a:prstGeom>
          <a:solidFill>
            <a:srgbClr val="17324D"/>
          </a:solidFill>
          <a:ln w="12700">
            <a:solidFill>
              <a:srgbClr val="17324D"/>
            </a:solidFill>
            <a:prstDash val="solid"/>
          </a:ln>
          <a:effectLst/>
        </p:spPr>
        <p:txBody>
          <a:bodyPr/>
          <a:lstStyle/>
          <a:p>
            <a:endParaRPr lang="hu-HU"/>
          </a:p>
        </p:txBody>
      </p:sp>
      <p:sp>
        <p:nvSpPr>
          <p:cNvPr id="7" name="Text 5"/>
          <p:cNvSpPr/>
          <p:nvPr/>
        </p:nvSpPr>
        <p:spPr>
          <a:xfrm>
            <a:off x="960120" y="1536192"/>
            <a:ext cx="10378440" cy="6858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</a:rPr>
              <a:t>Egy kérdés vagy probléma eltérő álláspontok alapján történő, szabályozott feldolgozása.</a:t>
            </a:r>
            <a:endParaRPr lang="en-US" sz="2000" dirty="0"/>
          </a:p>
        </p:txBody>
      </p:sp>
      <p:sp>
        <p:nvSpPr>
          <p:cNvPr id="8" name="Shape 6"/>
          <p:cNvSpPr/>
          <p:nvPr/>
        </p:nvSpPr>
        <p:spPr>
          <a:xfrm>
            <a:off x="658368" y="2788920"/>
            <a:ext cx="6720840" cy="3246120"/>
          </a:xfrm>
          <a:prstGeom prst="roundRect">
            <a:avLst>
              <a:gd name="adj" fmla="val 1972"/>
            </a:avLst>
          </a:prstGeom>
          <a:solidFill>
            <a:srgbClr val="FFFFFF"/>
          </a:solidFill>
          <a:ln w="12700">
            <a:solidFill>
              <a:srgbClr val="D9D2CC"/>
            </a:solidFill>
            <a:prstDash val="solid"/>
          </a:ln>
          <a:effectLst/>
        </p:spPr>
        <p:txBody>
          <a:bodyPr/>
          <a:lstStyle/>
          <a:p>
            <a:endParaRPr lang="hu-HU"/>
          </a:p>
        </p:txBody>
      </p:sp>
      <p:sp>
        <p:nvSpPr>
          <p:cNvPr id="9" name="Text 7"/>
          <p:cNvSpPr/>
          <p:nvPr/>
        </p:nvSpPr>
        <p:spPr>
          <a:xfrm>
            <a:off x="932688" y="3035808"/>
            <a:ext cx="6126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7A1538"/>
                </a:solidFill>
              </a:rPr>
              <a:t>Fő elemek / jellemzők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932688" y="3493008"/>
            <a:ext cx="6126480" cy="21945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177800" indent="-177800">
              <a:buSzPct val="100000"/>
              <a:buChar char="•"/>
            </a:pPr>
            <a:r>
              <a:rPr lang="en-US" dirty="0">
                <a:solidFill>
                  <a:srgbClr val="25272B"/>
                </a:solidFill>
              </a:rPr>
              <a:t>érvelési képesség</a:t>
            </a:r>
            <a:endParaRPr lang="en-US" dirty="0"/>
          </a:p>
          <a:p>
            <a:pPr marL="177800" indent="-177800">
              <a:buSzPct val="100000"/>
              <a:buChar char="•"/>
            </a:pPr>
            <a:r>
              <a:rPr lang="en-US" dirty="0">
                <a:solidFill>
                  <a:srgbClr val="25272B"/>
                </a:solidFill>
              </a:rPr>
              <a:t>bizonyítékok értékelése</a:t>
            </a:r>
            <a:endParaRPr lang="en-US" dirty="0"/>
          </a:p>
          <a:p>
            <a:pPr marL="177800" indent="-177800">
              <a:buSzPct val="100000"/>
              <a:buChar char="•"/>
            </a:pPr>
            <a:r>
              <a:rPr lang="en-US" dirty="0">
                <a:solidFill>
                  <a:srgbClr val="25272B"/>
                </a:solidFill>
              </a:rPr>
              <a:t>kritikai gondolkodás</a:t>
            </a:r>
            <a:endParaRPr lang="en-US" dirty="0"/>
          </a:p>
          <a:p>
            <a:pPr marL="177800" indent="-177800">
              <a:buSzPct val="100000"/>
              <a:buChar char="•"/>
            </a:pPr>
            <a:r>
              <a:rPr lang="en-US" dirty="0">
                <a:solidFill>
                  <a:srgbClr val="25272B"/>
                </a:solidFill>
              </a:rPr>
              <a:t>szakmai kommunikáció</a:t>
            </a:r>
            <a:endParaRPr lang="en-US" dirty="0"/>
          </a:p>
          <a:p>
            <a:pPr marL="177800" indent="-177800">
              <a:buSzPct val="100000"/>
              <a:buChar char="•"/>
            </a:pPr>
            <a:r>
              <a:rPr lang="en-US" dirty="0">
                <a:solidFill>
                  <a:srgbClr val="25272B"/>
                </a:solidFill>
              </a:rPr>
              <a:t>mások álláspontjának megértése</a:t>
            </a:r>
            <a:endParaRPr lang="en-US" dirty="0"/>
          </a:p>
          <a:p>
            <a:pPr marL="177800" indent="-177800">
              <a:buSzPct val="100000"/>
              <a:buChar char="•"/>
            </a:pPr>
            <a:r>
              <a:rPr lang="en-US" dirty="0">
                <a:solidFill>
                  <a:srgbClr val="25272B"/>
                </a:solidFill>
              </a:rPr>
              <a:t>etikus és kulturált véleménykülönbség</a:t>
            </a: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7662672" y="2788920"/>
            <a:ext cx="3950208" cy="3246120"/>
          </a:xfrm>
          <a:prstGeom prst="roundRect">
            <a:avLst>
              <a:gd name="adj" fmla="val 1972"/>
            </a:avLst>
          </a:prstGeom>
          <a:solidFill>
            <a:srgbClr val="F0E8EB"/>
          </a:solidFill>
          <a:ln w="12700">
            <a:solidFill>
              <a:srgbClr val="D7B8C3"/>
            </a:solidFill>
            <a:prstDash val="solid"/>
          </a:ln>
          <a:effectLst/>
        </p:spPr>
        <p:txBody>
          <a:bodyPr/>
          <a:lstStyle/>
          <a:p>
            <a:endParaRPr lang="hu-HU"/>
          </a:p>
        </p:txBody>
      </p:sp>
      <p:sp>
        <p:nvSpPr>
          <p:cNvPr id="12" name="Text 10"/>
          <p:cNvSpPr/>
          <p:nvPr/>
        </p:nvSpPr>
        <p:spPr>
          <a:xfrm>
            <a:off x="7955280" y="3035808"/>
            <a:ext cx="336499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/>
            <a:r>
              <a:rPr lang="en-US" sz="1500" b="1" dirty="0">
                <a:solidFill>
                  <a:srgbClr val="7A1538"/>
                </a:solidFill>
              </a:rPr>
              <a:t>PPKE</a:t>
            </a:r>
            <a:r>
              <a:rPr lang="hu-HU" sz="1500" b="1" dirty="0">
                <a:solidFill>
                  <a:srgbClr val="7A1538"/>
                </a:solidFill>
              </a:rPr>
              <a:t> </a:t>
            </a:r>
            <a:r>
              <a:rPr lang="en-US" sz="1500" b="1" dirty="0" err="1">
                <a:solidFill>
                  <a:srgbClr val="7A1538"/>
                </a:solidFill>
              </a:rPr>
              <a:t>összefüggés</a:t>
            </a:r>
            <a:r>
              <a:rPr lang="en-US" sz="1500" b="1" dirty="0">
                <a:solidFill>
                  <a:srgbClr val="7A1538"/>
                </a:solidFill>
              </a:rPr>
              <a:t> 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7973568" y="3611880"/>
            <a:ext cx="3328416" cy="19659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l">
              <a:buNone/>
            </a:pPr>
            <a:r>
              <a:rPr lang="en-US" dirty="0">
                <a:solidFill>
                  <a:srgbClr val="25272B"/>
                </a:solidFill>
              </a:rPr>
              <a:t>Különösen jól alkalmazható jogi, filozófiai, teológiai, politikatudományi, etikai és társadalomtudományi kérdésekben.</a:t>
            </a:r>
            <a:endParaRPr lang="en-US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09960" y="6510528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6A6870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17</a:t>
            </a:fld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594360" y="310896"/>
            <a:ext cx="108813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17324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13. Hallgatói kiselőadás vagy referátum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658368" y="1261872"/>
            <a:ext cx="10972800" cy="1234440"/>
          </a:xfrm>
          <a:prstGeom prst="roundRect">
            <a:avLst>
              <a:gd name="adj" fmla="val 5185"/>
            </a:avLst>
          </a:prstGeom>
          <a:solidFill>
            <a:srgbClr val="17324D"/>
          </a:solidFill>
          <a:ln w="12700">
            <a:solidFill>
              <a:srgbClr val="17324D"/>
            </a:solidFill>
            <a:prstDash val="solid"/>
          </a:ln>
          <a:effectLst/>
        </p:spPr>
        <p:txBody>
          <a:bodyPr/>
          <a:lstStyle/>
          <a:p>
            <a:endParaRPr lang="hu-HU"/>
          </a:p>
        </p:txBody>
      </p:sp>
      <p:sp>
        <p:nvSpPr>
          <p:cNvPr id="7" name="Text 5"/>
          <p:cNvSpPr/>
          <p:nvPr/>
        </p:nvSpPr>
        <p:spPr>
          <a:xfrm>
            <a:off x="960120" y="1536192"/>
            <a:ext cx="10378440" cy="6858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</a:rPr>
              <a:t>A hallgató önállóan vagy csoportban feldolgoz egy témát, </a:t>
            </a:r>
            <a:endParaRPr lang="hu-HU" sz="2000" b="1" dirty="0">
              <a:solidFill>
                <a:srgbClr val="FFFFFF"/>
              </a:solidFill>
            </a:endParaRPr>
          </a:p>
          <a:p>
            <a:pPr marL="0" indent="0" algn="ctr">
              <a:buNone/>
            </a:pPr>
            <a:r>
              <a:rPr lang="en-US" sz="2000" b="1" dirty="0" err="1">
                <a:solidFill>
                  <a:srgbClr val="FFFFFF"/>
                </a:solidFill>
              </a:rPr>
              <a:t>majd</a:t>
            </a:r>
            <a:r>
              <a:rPr lang="en-US" sz="2000" b="1" dirty="0">
                <a:solidFill>
                  <a:srgbClr val="FFFFFF"/>
                </a:solidFill>
              </a:rPr>
              <a:t> strukturált formában bemutatja azt.</a:t>
            </a:r>
            <a:endParaRPr lang="en-US" sz="2000" dirty="0"/>
          </a:p>
        </p:txBody>
      </p:sp>
      <p:sp>
        <p:nvSpPr>
          <p:cNvPr id="8" name="Shape 6"/>
          <p:cNvSpPr/>
          <p:nvPr/>
        </p:nvSpPr>
        <p:spPr>
          <a:xfrm>
            <a:off x="658368" y="2788920"/>
            <a:ext cx="6720840" cy="3246120"/>
          </a:xfrm>
          <a:prstGeom prst="roundRect">
            <a:avLst>
              <a:gd name="adj" fmla="val 1972"/>
            </a:avLst>
          </a:prstGeom>
          <a:solidFill>
            <a:srgbClr val="FFFFFF"/>
          </a:solidFill>
          <a:ln w="12700">
            <a:solidFill>
              <a:srgbClr val="D9D2CC"/>
            </a:solidFill>
            <a:prstDash val="solid"/>
          </a:ln>
          <a:effectLst/>
        </p:spPr>
        <p:txBody>
          <a:bodyPr/>
          <a:lstStyle/>
          <a:p>
            <a:endParaRPr lang="hu-HU"/>
          </a:p>
        </p:txBody>
      </p:sp>
      <p:sp>
        <p:nvSpPr>
          <p:cNvPr id="9" name="Text 7"/>
          <p:cNvSpPr/>
          <p:nvPr/>
        </p:nvSpPr>
        <p:spPr>
          <a:xfrm>
            <a:off x="932688" y="3035808"/>
            <a:ext cx="6126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7A1538"/>
                </a:solidFill>
              </a:rPr>
              <a:t>Fő elemek / jellemzők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932688" y="3493008"/>
            <a:ext cx="6126480" cy="21945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177800" indent="-177800">
              <a:buSzPct val="100000"/>
              <a:buChar char="•"/>
            </a:pPr>
            <a:r>
              <a:rPr lang="en-US" dirty="0">
                <a:solidFill>
                  <a:srgbClr val="25272B"/>
                </a:solidFill>
              </a:rPr>
              <a:t>önálló információgyűjtés</a:t>
            </a:r>
            <a:endParaRPr lang="en-US" dirty="0"/>
          </a:p>
          <a:p>
            <a:pPr marL="177800" indent="-177800">
              <a:buSzPct val="100000"/>
              <a:buChar char="•"/>
            </a:pPr>
            <a:r>
              <a:rPr lang="en-US" dirty="0">
                <a:solidFill>
                  <a:srgbClr val="25272B"/>
                </a:solidFill>
              </a:rPr>
              <a:t>forráskritika</a:t>
            </a:r>
            <a:endParaRPr lang="en-US" dirty="0"/>
          </a:p>
          <a:p>
            <a:pPr marL="177800" indent="-177800">
              <a:buSzPct val="100000"/>
              <a:buChar char="•"/>
            </a:pPr>
            <a:r>
              <a:rPr lang="en-US" dirty="0">
                <a:solidFill>
                  <a:srgbClr val="25272B"/>
                </a:solidFill>
              </a:rPr>
              <a:t>lényegkiemelés</a:t>
            </a:r>
            <a:endParaRPr lang="en-US" dirty="0"/>
          </a:p>
          <a:p>
            <a:pPr marL="177800" indent="-177800">
              <a:buSzPct val="100000"/>
              <a:buChar char="•"/>
            </a:pPr>
            <a:r>
              <a:rPr lang="en-US" dirty="0">
                <a:solidFill>
                  <a:srgbClr val="25272B"/>
                </a:solidFill>
              </a:rPr>
              <a:t>szakmai kommunikáció</a:t>
            </a:r>
            <a:endParaRPr lang="en-US" dirty="0"/>
          </a:p>
          <a:p>
            <a:pPr marL="177800" indent="-177800">
              <a:buSzPct val="100000"/>
              <a:buChar char="•"/>
            </a:pPr>
            <a:r>
              <a:rPr lang="en-US" dirty="0">
                <a:solidFill>
                  <a:srgbClr val="25272B"/>
                </a:solidFill>
              </a:rPr>
              <a:t>időgazdálkodás</a:t>
            </a:r>
            <a:endParaRPr lang="en-US" dirty="0"/>
          </a:p>
          <a:p>
            <a:pPr marL="177800" indent="-177800">
              <a:buSzPct val="100000"/>
              <a:buChar char="•"/>
            </a:pPr>
            <a:r>
              <a:rPr lang="en-US" dirty="0">
                <a:solidFill>
                  <a:srgbClr val="25272B"/>
                </a:solidFill>
              </a:rPr>
              <a:t>prezentációs készség</a:t>
            </a:r>
            <a:endParaRPr lang="en-US" dirty="0"/>
          </a:p>
          <a:p>
            <a:pPr marL="177800" indent="-177800">
              <a:buSzPct val="100000"/>
              <a:buChar char="•"/>
            </a:pPr>
            <a:r>
              <a:rPr lang="en-US" dirty="0">
                <a:solidFill>
                  <a:srgbClr val="25272B"/>
                </a:solidFill>
              </a:rPr>
              <a:t>kérdések megválaszolása</a:t>
            </a: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7662672" y="2788920"/>
            <a:ext cx="3950208" cy="3246120"/>
          </a:xfrm>
          <a:prstGeom prst="roundRect">
            <a:avLst>
              <a:gd name="adj" fmla="val 1972"/>
            </a:avLst>
          </a:prstGeom>
          <a:solidFill>
            <a:srgbClr val="F0E8EB"/>
          </a:solidFill>
          <a:ln w="12700">
            <a:solidFill>
              <a:srgbClr val="D7B8C3"/>
            </a:solidFill>
            <a:prstDash val="solid"/>
          </a:ln>
          <a:effectLst/>
        </p:spPr>
        <p:txBody>
          <a:bodyPr/>
          <a:lstStyle/>
          <a:p>
            <a:endParaRPr lang="hu-HU"/>
          </a:p>
        </p:txBody>
      </p:sp>
      <p:sp>
        <p:nvSpPr>
          <p:cNvPr id="12" name="Text 10"/>
          <p:cNvSpPr/>
          <p:nvPr/>
        </p:nvSpPr>
        <p:spPr>
          <a:xfrm>
            <a:off x="7955280" y="3035808"/>
            <a:ext cx="336499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/>
            <a:r>
              <a:rPr lang="en-US" sz="1500" b="1" dirty="0">
                <a:solidFill>
                  <a:srgbClr val="7A1538"/>
                </a:solidFill>
              </a:rPr>
              <a:t>PPKE</a:t>
            </a:r>
            <a:r>
              <a:rPr lang="hu-HU" sz="1500" b="1" dirty="0">
                <a:solidFill>
                  <a:srgbClr val="7A1538"/>
                </a:solidFill>
              </a:rPr>
              <a:t> </a:t>
            </a:r>
            <a:r>
              <a:rPr lang="en-US" sz="1500" b="1" dirty="0" err="1">
                <a:solidFill>
                  <a:srgbClr val="7A1538"/>
                </a:solidFill>
              </a:rPr>
              <a:t>összefüggés</a:t>
            </a:r>
            <a:r>
              <a:rPr lang="en-US" sz="1500" b="1" dirty="0">
                <a:solidFill>
                  <a:srgbClr val="7A1538"/>
                </a:solidFill>
              </a:rPr>
              <a:t> 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7973568" y="3611880"/>
            <a:ext cx="3328416" cy="19659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l">
              <a:buNone/>
            </a:pPr>
            <a:r>
              <a:rPr lang="en-US" dirty="0">
                <a:solidFill>
                  <a:srgbClr val="25272B"/>
                </a:solidFill>
              </a:rPr>
              <a:t>Valódi tanulási módszerré az előre rögzített tartalmi és formai követelmények, valamint az érdemi visszajelzés teszi.</a:t>
            </a:r>
            <a:endParaRPr lang="en-US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09960" y="6510528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6A6870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18</a:t>
            </a:fld>
            <a:endParaRPr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594360" y="310896"/>
            <a:ext cx="108813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17324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14. Kooperatív tanulás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658368" y="1261872"/>
            <a:ext cx="10972800" cy="1234440"/>
          </a:xfrm>
          <a:prstGeom prst="roundRect">
            <a:avLst>
              <a:gd name="adj" fmla="val 5185"/>
            </a:avLst>
          </a:prstGeom>
          <a:solidFill>
            <a:srgbClr val="17324D"/>
          </a:solidFill>
          <a:ln w="12700">
            <a:solidFill>
              <a:srgbClr val="17324D"/>
            </a:solidFill>
            <a:prstDash val="solid"/>
          </a:ln>
          <a:effectLst/>
        </p:spPr>
        <p:txBody>
          <a:bodyPr/>
          <a:lstStyle/>
          <a:p>
            <a:endParaRPr lang="hu-HU" dirty="0"/>
          </a:p>
        </p:txBody>
      </p:sp>
      <p:sp>
        <p:nvSpPr>
          <p:cNvPr id="7" name="Text 5"/>
          <p:cNvSpPr/>
          <p:nvPr/>
        </p:nvSpPr>
        <p:spPr>
          <a:xfrm>
            <a:off x="960120" y="1536192"/>
            <a:ext cx="10378440" cy="6858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</a:rPr>
              <a:t>Szervezett csoportmunka, amelyben a hallgatók közös célért dolgoznak, </a:t>
            </a:r>
            <a:endParaRPr lang="hu-HU" sz="2000" b="1" dirty="0">
              <a:solidFill>
                <a:srgbClr val="FFFFFF"/>
              </a:solidFill>
            </a:endParaRPr>
          </a:p>
          <a:p>
            <a:pPr marL="0" indent="0" algn="ctr">
              <a:buNone/>
            </a:pPr>
            <a:r>
              <a:rPr lang="hu-HU" sz="2000" b="1" noProof="0" dirty="0">
                <a:solidFill>
                  <a:srgbClr val="FFFFFF"/>
                </a:solidFill>
              </a:rPr>
              <a:t>miközben</a:t>
            </a:r>
            <a:r>
              <a:rPr lang="en-US" sz="2000" b="1" dirty="0">
                <a:solidFill>
                  <a:srgbClr val="FFFFFF"/>
                </a:solidFill>
              </a:rPr>
              <a:t> mindenkinek meghatározott szerepe és egyéni felelőssége van.</a:t>
            </a:r>
            <a:endParaRPr lang="en-US" sz="2000" dirty="0"/>
          </a:p>
        </p:txBody>
      </p:sp>
      <p:sp>
        <p:nvSpPr>
          <p:cNvPr id="8" name="Shape 6"/>
          <p:cNvSpPr/>
          <p:nvPr/>
        </p:nvSpPr>
        <p:spPr>
          <a:xfrm>
            <a:off x="658368" y="2788920"/>
            <a:ext cx="6720840" cy="3246120"/>
          </a:xfrm>
          <a:prstGeom prst="roundRect">
            <a:avLst>
              <a:gd name="adj" fmla="val 1972"/>
            </a:avLst>
          </a:prstGeom>
          <a:solidFill>
            <a:srgbClr val="FFFFFF"/>
          </a:solidFill>
          <a:ln w="12700">
            <a:solidFill>
              <a:srgbClr val="D9D2CC"/>
            </a:solidFill>
            <a:prstDash val="solid"/>
          </a:ln>
          <a:effectLst/>
        </p:spPr>
        <p:txBody>
          <a:bodyPr/>
          <a:lstStyle/>
          <a:p>
            <a:endParaRPr lang="hu-HU" dirty="0"/>
          </a:p>
        </p:txBody>
      </p:sp>
      <p:sp>
        <p:nvSpPr>
          <p:cNvPr id="9" name="Text 7"/>
          <p:cNvSpPr/>
          <p:nvPr/>
        </p:nvSpPr>
        <p:spPr>
          <a:xfrm>
            <a:off x="932688" y="3035808"/>
            <a:ext cx="6126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7A1538"/>
                </a:solidFill>
              </a:rPr>
              <a:t>Fő elemek / jellemzők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932688" y="3493008"/>
            <a:ext cx="6126480" cy="21945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177800" indent="-177800">
              <a:buSzPct val="100000"/>
              <a:buChar char="•"/>
            </a:pPr>
            <a:r>
              <a:rPr lang="en-US" dirty="0">
                <a:solidFill>
                  <a:srgbClr val="25272B"/>
                </a:solidFill>
              </a:rPr>
              <a:t>közös cél</a:t>
            </a:r>
            <a:endParaRPr lang="en-US" dirty="0"/>
          </a:p>
          <a:p>
            <a:pPr marL="177800" indent="-177800">
              <a:buSzPct val="100000"/>
              <a:buChar char="•"/>
            </a:pPr>
            <a:r>
              <a:rPr lang="en-US" dirty="0">
                <a:solidFill>
                  <a:srgbClr val="25272B"/>
                </a:solidFill>
              </a:rPr>
              <a:t>pozitív egymásrautaltság</a:t>
            </a:r>
            <a:endParaRPr lang="en-US" dirty="0"/>
          </a:p>
          <a:p>
            <a:pPr marL="177800" indent="-177800">
              <a:buSzPct val="100000"/>
              <a:buChar char="•"/>
            </a:pPr>
            <a:r>
              <a:rPr lang="en-US" dirty="0">
                <a:solidFill>
                  <a:srgbClr val="25272B"/>
                </a:solidFill>
              </a:rPr>
              <a:t>egyéni számonkérhetőség</a:t>
            </a:r>
            <a:endParaRPr lang="en-US" dirty="0"/>
          </a:p>
          <a:p>
            <a:pPr marL="177800" indent="-177800">
              <a:buSzPct val="100000"/>
              <a:buChar char="•"/>
            </a:pPr>
            <a:r>
              <a:rPr lang="en-US" dirty="0">
                <a:solidFill>
                  <a:srgbClr val="25272B"/>
                </a:solidFill>
              </a:rPr>
              <a:t>feladat- vagy szerepmegosztás</a:t>
            </a:r>
            <a:endParaRPr lang="en-US" dirty="0"/>
          </a:p>
          <a:p>
            <a:pPr marL="177800" indent="-177800">
              <a:buSzPct val="100000"/>
              <a:buChar char="•"/>
            </a:pPr>
            <a:r>
              <a:rPr lang="en-US" dirty="0">
                <a:solidFill>
                  <a:srgbClr val="25272B"/>
                </a:solidFill>
              </a:rPr>
              <a:t>csoporton belüli kommunikáció</a:t>
            </a:r>
            <a:endParaRPr lang="en-US" dirty="0"/>
          </a:p>
          <a:p>
            <a:pPr marL="177800" indent="-177800">
              <a:buSzPct val="100000"/>
              <a:buChar char="•"/>
            </a:pPr>
            <a:r>
              <a:rPr lang="en-US" dirty="0">
                <a:solidFill>
                  <a:srgbClr val="25272B"/>
                </a:solidFill>
              </a:rPr>
              <a:t>közös értékelés és reflexió</a:t>
            </a: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7662672" y="2788920"/>
            <a:ext cx="3950208" cy="3246120"/>
          </a:xfrm>
          <a:prstGeom prst="roundRect">
            <a:avLst>
              <a:gd name="adj" fmla="val 1972"/>
            </a:avLst>
          </a:prstGeom>
          <a:solidFill>
            <a:srgbClr val="F0E8EB"/>
          </a:solidFill>
          <a:ln w="12700">
            <a:solidFill>
              <a:srgbClr val="D7B8C3"/>
            </a:solidFill>
            <a:prstDash val="solid"/>
          </a:ln>
          <a:effectLst/>
        </p:spPr>
        <p:txBody>
          <a:bodyPr/>
          <a:lstStyle/>
          <a:p>
            <a:endParaRPr lang="hu-HU" dirty="0"/>
          </a:p>
        </p:txBody>
      </p:sp>
      <p:sp>
        <p:nvSpPr>
          <p:cNvPr id="12" name="Text 10"/>
          <p:cNvSpPr/>
          <p:nvPr/>
        </p:nvSpPr>
        <p:spPr>
          <a:xfrm>
            <a:off x="7955280" y="3035808"/>
            <a:ext cx="336499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7A1538"/>
                </a:solidFill>
              </a:rPr>
              <a:t>PPKE</a:t>
            </a:r>
            <a:r>
              <a:rPr lang="hu-HU" sz="1500" b="1" dirty="0">
                <a:solidFill>
                  <a:srgbClr val="7A1538"/>
                </a:solidFill>
              </a:rPr>
              <a:t> </a:t>
            </a:r>
            <a:r>
              <a:rPr lang="en-US" sz="1500" b="1" dirty="0">
                <a:solidFill>
                  <a:srgbClr val="7A1538"/>
                </a:solidFill>
              </a:rPr>
              <a:t>összefüggés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7973568" y="3611880"/>
            <a:ext cx="3328416" cy="19659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l">
              <a:buNone/>
            </a:pPr>
            <a:r>
              <a:rPr lang="en-US" dirty="0">
                <a:solidFill>
                  <a:srgbClr val="25272B"/>
                </a:solidFill>
              </a:rPr>
              <a:t>Nem minden csoportmunka kooperatív</a:t>
            </a:r>
            <a:r>
              <a:rPr lang="hu-HU" dirty="0">
                <a:solidFill>
                  <a:srgbClr val="25272B"/>
                </a:solidFill>
              </a:rPr>
              <a:t>. </a:t>
            </a:r>
          </a:p>
          <a:p>
            <a:pPr marL="0" indent="0" algn="l">
              <a:buNone/>
            </a:pPr>
            <a:r>
              <a:rPr lang="hu-HU" dirty="0">
                <a:solidFill>
                  <a:srgbClr val="25272B"/>
                </a:solidFill>
              </a:rPr>
              <a:t>T</a:t>
            </a:r>
            <a:r>
              <a:rPr lang="en-US" dirty="0">
                <a:solidFill>
                  <a:srgbClr val="25272B"/>
                </a:solidFill>
              </a:rPr>
              <a:t>udatos feladattervezés és egyéni felelősség szükséges</a:t>
            </a:r>
            <a:r>
              <a:rPr lang="hu-HU" dirty="0">
                <a:solidFill>
                  <a:srgbClr val="25272B"/>
                </a:solidFill>
              </a:rPr>
              <a:t> ahhoz, hogy jól működjön.</a:t>
            </a:r>
            <a:endParaRPr lang="en-US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09960" y="6510528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6A6870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19</a:t>
            </a:fld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594360" y="310896"/>
            <a:ext cx="108813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17324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15. Projektalapú tanulás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658368" y="1261872"/>
            <a:ext cx="10972800" cy="1234440"/>
          </a:xfrm>
          <a:prstGeom prst="roundRect">
            <a:avLst>
              <a:gd name="adj" fmla="val 5185"/>
            </a:avLst>
          </a:prstGeom>
          <a:solidFill>
            <a:srgbClr val="17324D"/>
          </a:solidFill>
          <a:ln w="12700">
            <a:solidFill>
              <a:srgbClr val="17324D"/>
            </a:solidFill>
            <a:prstDash val="solid"/>
          </a:ln>
          <a:effectLst/>
        </p:spPr>
        <p:txBody>
          <a:bodyPr/>
          <a:lstStyle/>
          <a:p>
            <a:endParaRPr lang="hu-HU" dirty="0"/>
          </a:p>
        </p:txBody>
      </p:sp>
      <p:sp>
        <p:nvSpPr>
          <p:cNvPr id="7" name="Text 5"/>
          <p:cNvSpPr/>
          <p:nvPr/>
        </p:nvSpPr>
        <p:spPr>
          <a:xfrm>
            <a:off x="960120" y="1536192"/>
            <a:ext cx="10378440" cy="6858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</a:rPr>
              <a:t>A hallgatók hosszabb időn át egy összetett, gyakran valós életből származó feladaton dolgoznak, és értékelhető produktumot hoznak létre.</a:t>
            </a:r>
            <a:endParaRPr lang="en-US" sz="2000" dirty="0"/>
          </a:p>
        </p:txBody>
      </p:sp>
      <p:sp>
        <p:nvSpPr>
          <p:cNvPr id="8" name="Shape 6"/>
          <p:cNvSpPr/>
          <p:nvPr/>
        </p:nvSpPr>
        <p:spPr>
          <a:xfrm>
            <a:off x="658368" y="2788920"/>
            <a:ext cx="6720840" cy="3246120"/>
          </a:xfrm>
          <a:prstGeom prst="roundRect">
            <a:avLst>
              <a:gd name="adj" fmla="val 1972"/>
            </a:avLst>
          </a:prstGeom>
          <a:solidFill>
            <a:srgbClr val="FFFFFF"/>
          </a:solidFill>
          <a:ln w="12700">
            <a:solidFill>
              <a:srgbClr val="D9D2CC"/>
            </a:solidFill>
            <a:prstDash val="solid"/>
          </a:ln>
          <a:effectLst/>
        </p:spPr>
        <p:txBody>
          <a:bodyPr/>
          <a:lstStyle/>
          <a:p>
            <a:endParaRPr lang="hu-HU" dirty="0"/>
          </a:p>
        </p:txBody>
      </p:sp>
      <p:sp>
        <p:nvSpPr>
          <p:cNvPr id="9" name="Text 7"/>
          <p:cNvSpPr/>
          <p:nvPr/>
        </p:nvSpPr>
        <p:spPr>
          <a:xfrm>
            <a:off x="932688" y="3035808"/>
            <a:ext cx="6126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7A1538"/>
                </a:solidFill>
              </a:rPr>
              <a:t>Fő elemek / jellemzők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932688" y="3493008"/>
            <a:ext cx="6126480" cy="21945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177800" indent="-177800">
              <a:buSzPct val="100000"/>
              <a:buChar char="•"/>
            </a:pPr>
            <a:r>
              <a:rPr lang="en-US" dirty="0">
                <a:solidFill>
                  <a:srgbClr val="25272B"/>
                </a:solidFill>
              </a:rPr>
              <a:t>kutatási jelentés vagy tanulmány</a:t>
            </a:r>
            <a:endParaRPr lang="en-US" dirty="0"/>
          </a:p>
          <a:p>
            <a:pPr marL="177800" indent="-177800">
              <a:buSzPct val="100000"/>
              <a:buChar char="•"/>
            </a:pPr>
            <a:r>
              <a:rPr lang="en-US" dirty="0">
                <a:solidFill>
                  <a:srgbClr val="25272B"/>
                </a:solidFill>
              </a:rPr>
              <a:t>jogi állásfoglalás</a:t>
            </a:r>
            <a:endParaRPr lang="en-US" dirty="0"/>
          </a:p>
          <a:p>
            <a:pPr marL="177800" indent="-177800">
              <a:buSzPct val="100000"/>
              <a:buChar char="•"/>
            </a:pPr>
            <a:r>
              <a:rPr lang="en-US" dirty="0">
                <a:solidFill>
                  <a:srgbClr val="25272B"/>
                </a:solidFill>
              </a:rPr>
              <a:t>prezentáció</a:t>
            </a:r>
            <a:endParaRPr lang="en-US" dirty="0"/>
          </a:p>
          <a:p>
            <a:pPr marL="177800" indent="-177800">
              <a:buSzPct val="100000"/>
              <a:buChar char="•"/>
            </a:pPr>
            <a:r>
              <a:rPr lang="en-US" dirty="0">
                <a:solidFill>
                  <a:srgbClr val="25272B"/>
                </a:solidFill>
              </a:rPr>
              <a:t>szoftver vagy műszaki prototípus</a:t>
            </a:r>
            <a:endParaRPr lang="en-US" dirty="0"/>
          </a:p>
          <a:p>
            <a:pPr marL="177800" indent="-177800">
              <a:buSzPct val="100000"/>
              <a:buChar char="•"/>
            </a:pPr>
            <a:r>
              <a:rPr lang="en-US" dirty="0">
                <a:solidFill>
                  <a:srgbClr val="25272B"/>
                </a:solidFill>
              </a:rPr>
              <a:t>adatbázis</a:t>
            </a:r>
            <a:endParaRPr lang="en-US" dirty="0"/>
          </a:p>
          <a:p>
            <a:pPr marL="177800" indent="-177800">
              <a:buSzPct val="100000"/>
              <a:buChar char="•"/>
            </a:pPr>
            <a:r>
              <a:rPr lang="en-US" dirty="0">
                <a:solidFill>
                  <a:srgbClr val="25272B"/>
                </a:solidFill>
              </a:rPr>
              <a:t>kommunikációs terv</a:t>
            </a:r>
            <a:endParaRPr lang="en-US" dirty="0"/>
          </a:p>
          <a:p>
            <a:pPr marL="177800" indent="-177800">
              <a:buSzPct val="100000"/>
              <a:buChar char="•"/>
            </a:pPr>
            <a:r>
              <a:rPr lang="en-US" dirty="0">
                <a:solidFill>
                  <a:srgbClr val="25272B"/>
                </a:solidFill>
              </a:rPr>
              <a:t>szakpolitikai javaslat</a:t>
            </a: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7662672" y="2788920"/>
            <a:ext cx="3950208" cy="3246120"/>
          </a:xfrm>
          <a:prstGeom prst="roundRect">
            <a:avLst>
              <a:gd name="adj" fmla="val 1972"/>
            </a:avLst>
          </a:prstGeom>
          <a:solidFill>
            <a:srgbClr val="F0E8EB"/>
          </a:solidFill>
          <a:ln w="12700">
            <a:solidFill>
              <a:srgbClr val="D7B8C3"/>
            </a:solidFill>
            <a:prstDash val="solid"/>
          </a:ln>
          <a:effectLst/>
        </p:spPr>
        <p:txBody>
          <a:bodyPr/>
          <a:lstStyle/>
          <a:p>
            <a:endParaRPr lang="hu-HU" dirty="0"/>
          </a:p>
        </p:txBody>
      </p:sp>
      <p:sp>
        <p:nvSpPr>
          <p:cNvPr id="12" name="Text 10"/>
          <p:cNvSpPr/>
          <p:nvPr/>
        </p:nvSpPr>
        <p:spPr>
          <a:xfrm>
            <a:off x="7955280" y="3035808"/>
            <a:ext cx="336499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/>
            <a:r>
              <a:rPr lang="en-US" sz="1500" b="1" dirty="0">
                <a:solidFill>
                  <a:srgbClr val="7A1538"/>
                </a:solidFill>
              </a:rPr>
              <a:t>PPKE</a:t>
            </a:r>
            <a:r>
              <a:rPr lang="hu-HU" sz="1500" b="1" dirty="0">
                <a:solidFill>
                  <a:srgbClr val="7A1538"/>
                </a:solidFill>
              </a:rPr>
              <a:t> </a:t>
            </a:r>
            <a:r>
              <a:rPr lang="en-US" sz="1500" b="1" dirty="0" err="1">
                <a:solidFill>
                  <a:srgbClr val="7A1538"/>
                </a:solidFill>
              </a:rPr>
              <a:t>összefüggés</a:t>
            </a:r>
            <a:r>
              <a:rPr lang="en-US" sz="1500" b="1" dirty="0">
                <a:solidFill>
                  <a:srgbClr val="7A1538"/>
                </a:solidFill>
              </a:rPr>
              <a:t> 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7973568" y="3611880"/>
            <a:ext cx="3328416" cy="19659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l">
              <a:buNone/>
            </a:pPr>
            <a:r>
              <a:rPr lang="en-US" dirty="0">
                <a:solidFill>
                  <a:srgbClr val="25272B"/>
                </a:solidFill>
              </a:rPr>
              <a:t>Fejleszti a problémamegoldást, együttműködést, önállóságot és az elméleti tudás gyakorlati alkalmazását.</a:t>
            </a:r>
            <a:endParaRPr lang="en-US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09960" y="6510528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6A6870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20</a:t>
            </a:fld>
            <a:endParaRPr lang="en-US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594360" y="310896"/>
            <a:ext cx="108813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17324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16. Problémaalapú tanulás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658368" y="1261872"/>
            <a:ext cx="10972800" cy="1234440"/>
          </a:xfrm>
          <a:prstGeom prst="roundRect">
            <a:avLst>
              <a:gd name="adj" fmla="val 5185"/>
            </a:avLst>
          </a:prstGeom>
          <a:solidFill>
            <a:srgbClr val="17324D"/>
          </a:solidFill>
          <a:ln w="12700">
            <a:solidFill>
              <a:srgbClr val="17324D"/>
            </a:solidFill>
            <a:prstDash val="solid"/>
          </a:ln>
          <a:effectLst/>
        </p:spPr>
        <p:txBody>
          <a:bodyPr/>
          <a:lstStyle/>
          <a:p>
            <a:endParaRPr lang="hu-HU" dirty="0"/>
          </a:p>
        </p:txBody>
      </p:sp>
      <p:sp>
        <p:nvSpPr>
          <p:cNvPr id="7" name="Text 5"/>
          <p:cNvSpPr/>
          <p:nvPr/>
        </p:nvSpPr>
        <p:spPr>
          <a:xfrm>
            <a:off x="960120" y="1536192"/>
            <a:ext cx="10378440" cy="6858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</a:rPr>
              <a:t>Kiindulópontja egy összetett probléma; ennek megoldásához a hallgatók feltárják meglévő ismereteiket és a megszerzendő további tudást.</a:t>
            </a:r>
            <a:endParaRPr lang="en-US" sz="2000" dirty="0"/>
          </a:p>
        </p:txBody>
      </p:sp>
      <p:sp>
        <p:nvSpPr>
          <p:cNvPr id="8" name="Shape 6"/>
          <p:cNvSpPr/>
          <p:nvPr/>
        </p:nvSpPr>
        <p:spPr>
          <a:xfrm>
            <a:off x="658368" y="2788920"/>
            <a:ext cx="6720840" cy="3246120"/>
          </a:xfrm>
          <a:prstGeom prst="roundRect">
            <a:avLst>
              <a:gd name="adj" fmla="val 1972"/>
            </a:avLst>
          </a:prstGeom>
          <a:solidFill>
            <a:srgbClr val="FFFFFF"/>
          </a:solidFill>
          <a:ln w="12700">
            <a:solidFill>
              <a:srgbClr val="D9D2CC"/>
            </a:solidFill>
            <a:prstDash val="solid"/>
          </a:ln>
          <a:effectLst/>
        </p:spPr>
        <p:txBody>
          <a:bodyPr/>
          <a:lstStyle/>
          <a:p>
            <a:endParaRPr lang="hu-HU" dirty="0"/>
          </a:p>
        </p:txBody>
      </p:sp>
      <p:sp>
        <p:nvSpPr>
          <p:cNvPr id="9" name="Text 7"/>
          <p:cNvSpPr/>
          <p:nvPr/>
        </p:nvSpPr>
        <p:spPr>
          <a:xfrm>
            <a:off x="932688" y="3035808"/>
            <a:ext cx="6126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7A1538"/>
                </a:solidFill>
              </a:rPr>
              <a:t>Fő elemek / jellemzők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932688" y="3493008"/>
            <a:ext cx="6126480" cy="21945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177800" indent="-177800">
              <a:buSzPct val="100000"/>
              <a:buChar char="•"/>
            </a:pPr>
            <a:r>
              <a:rPr lang="en-US" dirty="0">
                <a:solidFill>
                  <a:srgbClr val="25272B"/>
                </a:solidFill>
              </a:rPr>
              <a:t>probléma értelmezése</a:t>
            </a:r>
            <a:endParaRPr lang="en-US" dirty="0"/>
          </a:p>
          <a:p>
            <a:pPr marL="177800" indent="-177800">
              <a:buSzPct val="100000"/>
              <a:buChar char="•"/>
            </a:pPr>
            <a:r>
              <a:rPr lang="en-US" dirty="0">
                <a:solidFill>
                  <a:srgbClr val="25272B"/>
                </a:solidFill>
              </a:rPr>
              <a:t>ismert és hiányzó információk</a:t>
            </a:r>
            <a:endParaRPr lang="en-US" dirty="0"/>
          </a:p>
          <a:p>
            <a:pPr marL="177800" indent="-177800">
              <a:buSzPct val="100000"/>
              <a:buChar char="•"/>
            </a:pPr>
            <a:r>
              <a:rPr lang="en-US" dirty="0">
                <a:solidFill>
                  <a:srgbClr val="25272B"/>
                </a:solidFill>
              </a:rPr>
              <a:t>kérdések és hipotézisek</a:t>
            </a:r>
            <a:endParaRPr lang="en-US" dirty="0"/>
          </a:p>
          <a:p>
            <a:pPr marL="177800" indent="-177800">
              <a:buSzPct val="100000"/>
              <a:buChar char="•"/>
            </a:pPr>
            <a:r>
              <a:rPr lang="en-US" dirty="0">
                <a:solidFill>
                  <a:srgbClr val="25272B"/>
                </a:solidFill>
              </a:rPr>
              <a:t>önálló vagy csoportos kutatás</a:t>
            </a:r>
            <a:endParaRPr lang="en-US" dirty="0"/>
          </a:p>
          <a:p>
            <a:pPr marL="177800" indent="-177800">
              <a:buSzPct val="100000"/>
              <a:buChar char="•"/>
            </a:pPr>
            <a:r>
              <a:rPr lang="en-US" dirty="0">
                <a:solidFill>
                  <a:srgbClr val="25272B"/>
                </a:solidFill>
              </a:rPr>
              <a:t>megoldási lehetőségek</a:t>
            </a:r>
            <a:endParaRPr lang="en-US" dirty="0"/>
          </a:p>
          <a:p>
            <a:pPr marL="177800" indent="-177800">
              <a:buSzPct val="100000"/>
              <a:buChar char="•"/>
            </a:pPr>
            <a:r>
              <a:rPr lang="en-US" dirty="0">
                <a:solidFill>
                  <a:srgbClr val="25272B"/>
                </a:solidFill>
              </a:rPr>
              <a:t>eredmények bemutatása</a:t>
            </a:r>
            <a:endParaRPr lang="en-US" dirty="0"/>
          </a:p>
          <a:p>
            <a:pPr marL="177800" indent="-177800">
              <a:buSzPct val="100000"/>
              <a:buChar char="•"/>
            </a:pPr>
            <a:r>
              <a:rPr lang="en-US" dirty="0">
                <a:solidFill>
                  <a:srgbClr val="25272B"/>
                </a:solidFill>
              </a:rPr>
              <a:t>reflexió</a:t>
            </a: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7662672" y="2788920"/>
            <a:ext cx="3950208" cy="3246120"/>
          </a:xfrm>
          <a:prstGeom prst="roundRect">
            <a:avLst>
              <a:gd name="adj" fmla="val 1972"/>
            </a:avLst>
          </a:prstGeom>
          <a:solidFill>
            <a:srgbClr val="F0E8EB"/>
          </a:solidFill>
          <a:ln w="12700">
            <a:solidFill>
              <a:srgbClr val="D7B8C3"/>
            </a:solidFill>
            <a:prstDash val="solid"/>
          </a:ln>
          <a:effectLst/>
        </p:spPr>
        <p:txBody>
          <a:bodyPr/>
          <a:lstStyle/>
          <a:p>
            <a:endParaRPr lang="hu-HU" dirty="0"/>
          </a:p>
        </p:txBody>
      </p:sp>
      <p:sp>
        <p:nvSpPr>
          <p:cNvPr id="12" name="Text 10"/>
          <p:cNvSpPr/>
          <p:nvPr/>
        </p:nvSpPr>
        <p:spPr>
          <a:xfrm>
            <a:off x="7955280" y="3035808"/>
            <a:ext cx="336499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/>
            <a:r>
              <a:rPr lang="en-US" sz="1500" b="1" dirty="0">
                <a:solidFill>
                  <a:srgbClr val="7A1538"/>
                </a:solidFill>
              </a:rPr>
              <a:t>PPKE</a:t>
            </a:r>
            <a:r>
              <a:rPr lang="hu-HU" sz="1500" b="1" dirty="0">
                <a:solidFill>
                  <a:srgbClr val="7A1538"/>
                </a:solidFill>
              </a:rPr>
              <a:t> </a:t>
            </a:r>
            <a:r>
              <a:rPr lang="en-US" sz="1500" b="1" dirty="0" err="1">
                <a:solidFill>
                  <a:srgbClr val="7A1538"/>
                </a:solidFill>
              </a:rPr>
              <a:t>összefüggés</a:t>
            </a:r>
            <a:r>
              <a:rPr lang="en-US" sz="1500" b="1" dirty="0">
                <a:solidFill>
                  <a:srgbClr val="7A1538"/>
                </a:solidFill>
              </a:rPr>
              <a:t> 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7973568" y="3611880"/>
            <a:ext cx="3328416" cy="19659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l">
              <a:buNone/>
            </a:pPr>
            <a:r>
              <a:rPr lang="en-US" dirty="0">
                <a:solidFill>
                  <a:srgbClr val="25272B"/>
                </a:solidFill>
              </a:rPr>
              <a:t>Jól használható jogesetek, társadalmi konfliktusok, etikai dilemmák, informatikai és tudományos problémák feldolgozására.</a:t>
            </a:r>
            <a:endParaRPr lang="en-US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09960" y="6510528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6A6870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21</a:t>
            </a:fld>
            <a:endParaRPr lang="en-US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594360" y="310896"/>
            <a:ext cx="108813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17324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17. Esetalapú oktatás és esettanulmány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658368" y="1261872"/>
            <a:ext cx="10972800" cy="1234440"/>
          </a:xfrm>
          <a:prstGeom prst="roundRect">
            <a:avLst>
              <a:gd name="adj" fmla="val 5185"/>
            </a:avLst>
          </a:prstGeom>
          <a:solidFill>
            <a:srgbClr val="17324D"/>
          </a:solidFill>
          <a:ln w="12700">
            <a:solidFill>
              <a:srgbClr val="17324D"/>
            </a:solidFill>
            <a:prstDash val="solid"/>
          </a:ln>
          <a:effectLst/>
        </p:spPr>
        <p:txBody>
          <a:bodyPr/>
          <a:lstStyle/>
          <a:p>
            <a:endParaRPr lang="hu-HU" dirty="0"/>
          </a:p>
        </p:txBody>
      </p:sp>
      <p:sp>
        <p:nvSpPr>
          <p:cNvPr id="7" name="Text 5"/>
          <p:cNvSpPr/>
          <p:nvPr/>
        </p:nvSpPr>
        <p:spPr>
          <a:xfrm>
            <a:off x="960120" y="1536192"/>
            <a:ext cx="10378440" cy="6858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</a:rPr>
              <a:t>Konkrét, valós vagy valószerű helyzet elemzésére épül; a hallgató elkülöníti a tényeket, kiválasztja a releváns ismereteket, értékeli az alternatívákat és indokolt megoldást alkot.</a:t>
            </a:r>
            <a:endParaRPr lang="en-US" sz="2000" dirty="0"/>
          </a:p>
        </p:txBody>
      </p:sp>
      <p:sp>
        <p:nvSpPr>
          <p:cNvPr id="8" name="Shape 6"/>
          <p:cNvSpPr/>
          <p:nvPr/>
        </p:nvSpPr>
        <p:spPr>
          <a:xfrm>
            <a:off x="658368" y="2788920"/>
            <a:ext cx="6720840" cy="3246120"/>
          </a:xfrm>
          <a:prstGeom prst="roundRect">
            <a:avLst>
              <a:gd name="adj" fmla="val 1972"/>
            </a:avLst>
          </a:prstGeom>
          <a:solidFill>
            <a:srgbClr val="FFFFFF"/>
          </a:solidFill>
          <a:ln w="12700">
            <a:solidFill>
              <a:srgbClr val="D9D2CC"/>
            </a:solidFill>
            <a:prstDash val="solid"/>
          </a:ln>
          <a:effectLst/>
        </p:spPr>
        <p:txBody>
          <a:bodyPr/>
          <a:lstStyle/>
          <a:p>
            <a:endParaRPr lang="hu-HU" dirty="0"/>
          </a:p>
        </p:txBody>
      </p:sp>
      <p:sp>
        <p:nvSpPr>
          <p:cNvPr id="9" name="Text 7"/>
          <p:cNvSpPr/>
          <p:nvPr/>
        </p:nvSpPr>
        <p:spPr>
          <a:xfrm>
            <a:off x="932688" y="3035808"/>
            <a:ext cx="6126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7A1538"/>
                </a:solidFill>
              </a:rPr>
              <a:t>Fő elemek / jellemzők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932688" y="3493008"/>
            <a:ext cx="6126480" cy="21945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177800" indent="-177800">
              <a:buSzPct val="100000"/>
              <a:buChar char="•"/>
            </a:pPr>
            <a:r>
              <a:rPr lang="hu-HU" dirty="0">
                <a:solidFill>
                  <a:srgbClr val="25272B"/>
                </a:solidFill>
              </a:rPr>
              <a:t>esetbemutatás</a:t>
            </a:r>
          </a:p>
          <a:p>
            <a:pPr marL="177800" indent="-177800">
              <a:buSzPct val="100000"/>
              <a:buChar char="•"/>
            </a:pPr>
            <a:r>
              <a:rPr lang="en-US" dirty="0" err="1">
                <a:solidFill>
                  <a:srgbClr val="25272B"/>
                </a:solidFill>
              </a:rPr>
              <a:t>tényállás</a:t>
            </a:r>
            <a:r>
              <a:rPr lang="en-US" dirty="0">
                <a:solidFill>
                  <a:srgbClr val="25272B"/>
                </a:solidFill>
              </a:rPr>
              <a:t> azonosítása</a:t>
            </a:r>
            <a:endParaRPr lang="en-US" dirty="0"/>
          </a:p>
          <a:p>
            <a:pPr marL="177800" indent="-177800">
              <a:buSzPct val="100000"/>
              <a:buChar char="•"/>
            </a:pPr>
            <a:r>
              <a:rPr lang="en-US" dirty="0" err="1">
                <a:solidFill>
                  <a:srgbClr val="25272B"/>
                </a:solidFill>
              </a:rPr>
              <a:t>jogkérdés</a:t>
            </a:r>
            <a:r>
              <a:rPr lang="hu-HU" dirty="0">
                <a:solidFill>
                  <a:srgbClr val="25272B"/>
                </a:solidFill>
              </a:rPr>
              <a:t>, </a:t>
            </a:r>
            <a:r>
              <a:rPr lang="hu-HU" dirty="0" err="1">
                <a:solidFill>
                  <a:srgbClr val="25272B"/>
                </a:solidFill>
              </a:rPr>
              <a:t>tátsadalmi</a:t>
            </a:r>
            <a:r>
              <a:rPr lang="hu-HU" dirty="0">
                <a:solidFill>
                  <a:srgbClr val="25272B"/>
                </a:solidFill>
              </a:rPr>
              <a:t> kérdés</a:t>
            </a:r>
            <a:r>
              <a:rPr lang="en-US" dirty="0">
                <a:solidFill>
                  <a:srgbClr val="25272B"/>
                </a:solidFill>
              </a:rPr>
              <a:t> </a:t>
            </a:r>
            <a:r>
              <a:rPr lang="en-US" dirty="0" err="1">
                <a:solidFill>
                  <a:srgbClr val="25272B"/>
                </a:solidFill>
              </a:rPr>
              <a:t>meghatározása</a:t>
            </a:r>
            <a:endParaRPr lang="en-US" dirty="0"/>
          </a:p>
          <a:p>
            <a:pPr marL="177800" indent="-177800">
              <a:buSzPct val="100000"/>
              <a:buChar char="•"/>
            </a:pPr>
            <a:r>
              <a:rPr lang="en-US" dirty="0" err="1">
                <a:solidFill>
                  <a:srgbClr val="25272B"/>
                </a:solidFill>
              </a:rPr>
              <a:t>alkalmazandó</a:t>
            </a:r>
            <a:r>
              <a:rPr lang="en-US" dirty="0">
                <a:solidFill>
                  <a:srgbClr val="25272B"/>
                </a:solidFill>
              </a:rPr>
              <a:t> jog</a:t>
            </a:r>
            <a:r>
              <a:rPr lang="hu-HU" dirty="0">
                <a:solidFill>
                  <a:srgbClr val="25272B"/>
                </a:solidFill>
              </a:rPr>
              <a:t> (módszer)</a:t>
            </a:r>
            <a:r>
              <a:rPr lang="en-US" dirty="0">
                <a:solidFill>
                  <a:srgbClr val="25272B"/>
                </a:solidFill>
              </a:rPr>
              <a:t> kiválasztása</a:t>
            </a:r>
            <a:endParaRPr lang="en-US" dirty="0"/>
          </a:p>
          <a:p>
            <a:pPr marL="177800" indent="-177800">
              <a:buSzPct val="100000"/>
              <a:buChar char="•"/>
            </a:pPr>
            <a:r>
              <a:rPr lang="en-US" dirty="0">
                <a:solidFill>
                  <a:srgbClr val="25272B"/>
                </a:solidFill>
              </a:rPr>
              <a:t>jogértelmezés</a:t>
            </a:r>
            <a:endParaRPr lang="en-US" dirty="0"/>
          </a:p>
          <a:p>
            <a:pPr marL="177800" indent="-177800">
              <a:buSzPct val="100000"/>
              <a:buChar char="•"/>
            </a:pPr>
            <a:r>
              <a:rPr lang="en-US" dirty="0">
                <a:solidFill>
                  <a:srgbClr val="25272B"/>
                </a:solidFill>
              </a:rPr>
              <a:t>érvek és ellenérvek</a:t>
            </a:r>
            <a:endParaRPr lang="en-US" dirty="0"/>
          </a:p>
          <a:p>
            <a:pPr marL="177800" indent="-177800">
              <a:buSzPct val="100000"/>
              <a:buChar char="•"/>
            </a:pPr>
            <a:r>
              <a:rPr lang="en-US" dirty="0">
                <a:solidFill>
                  <a:srgbClr val="25272B"/>
                </a:solidFill>
              </a:rPr>
              <a:t>Jogi</a:t>
            </a:r>
            <a:r>
              <a:rPr lang="hu-HU" dirty="0">
                <a:solidFill>
                  <a:srgbClr val="25272B"/>
                </a:solidFill>
              </a:rPr>
              <a:t>, bölcseleti </a:t>
            </a:r>
            <a:r>
              <a:rPr lang="en-US" dirty="0" err="1">
                <a:solidFill>
                  <a:srgbClr val="25272B"/>
                </a:solidFill>
              </a:rPr>
              <a:t>következtetés</a:t>
            </a: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7662672" y="2788920"/>
            <a:ext cx="3950208" cy="3246120"/>
          </a:xfrm>
          <a:prstGeom prst="roundRect">
            <a:avLst>
              <a:gd name="adj" fmla="val 1972"/>
            </a:avLst>
          </a:prstGeom>
          <a:solidFill>
            <a:srgbClr val="F0E8EB"/>
          </a:solidFill>
          <a:ln w="12700">
            <a:solidFill>
              <a:srgbClr val="D7B8C3"/>
            </a:solidFill>
            <a:prstDash val="solid"/>
          </a:ln>
          <a:effectLst/>
        </p:spPr>
        <p:txBody>
          <a:bodyPr/>
          <a:lstStyle/>
          <a:p>
            <a:endParaRPr lang="hu-HU" dirty="0"/>
          </a:p>
        </p:txBody>
      </p:sp>
      <p:sp>
        <p:nvSpPr>
          <p:cNvPr id="12" name="Text 10"/>
          <p:cNvSpPr/>
          <p:nvPr/>
        </p:nvSpPr>
        <p:spPr>
          <a:xfrm>
            <a:off x="7955280" y="3035808"/>
            <a:ext cx="336499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/>
            <a:r>
              <a:rPr lang="en-US" sz="1500" b="1" dirty="0">
                <a:solidFill>
                  <a:srgbClr val="7A1538"/>
                </a:solidFill>
              </a:rPr>
              <a:t>PPKE</a:t>
            </a:r>
            <a:r>
              <a:rPr lang="hu-HU" sz="1500" b="1" dirty="0">
                <a:solidFill>
                  <a:srgbClr val="7A1538"/>
                </a:solidFill>
              </a:rPr>
              <a:t> </a:t>
            </a:r>
            <a:r>
              <a:rPr lang="en-US" sz="1500" b="1" dirty="0" err="1">
                <a:solidFill>
                  <a:srgbClr val="7A1538"/>
                </a:solidFill>
              </a:rPr>
              <a:t>összefüggés</a:t>
            </a:r>
            <a:r>
              <a:rPr lang="en-US" sz="1500" b="1" dirty="0">
                <a:solidFill>
                  <a:srgbClr val="7A1538"/>
                </a:solidFill>
              </a:rPr>
              <a:t> 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7973568" y="3611880"/>
            <a:ext cx="3328416" cy="19659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l">
              <a:buNone/>
            </a:pPr>
            <a:r>
              <a:rPr lang="en-US" dirty="0">
                <a:solidFill>
                  <a:srgbClr val="25272B"/>
                </a:solidFill>
              </a:rPr>
              <a:t>Más területeken pszichológiai, kommunikációs, informatikai, bioetikai vagy szervezeti esetek elemzésére is alkalmas.</a:t>
            </a:r>
            <a:endParaRPr lang="en-US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09960" y="6510528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6A6870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22</a:t>
            </a:fld>
            <a:endParaRPr lang="en-US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594360" y="310896"/>
            <a:ext cx="108813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17324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18. Szimuláció és szerepjáték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658368" y="1261872"/>
            <a:ext cx="10972800" cy="1234440"/>
          </a:xfrm>
          <a:prstGeom prst="roundRect">
            <a:avLst>
              <a:gd name="adj" fmla="val 5185"/>
            </a:avLst>
          </a:prstGeom>
          <a:solidFill>
            <a:srgbClr val="17324D"/>
          </a:solidFill>
          <a:ln w="12700">
            <a:solidFill>
              <a:srgbClr val="17324D"/>
            </a:solidFill>
            <a:prstDash val="solid"/>
          </a:ln>
          <a:effectLst/>
        </p:spPr>
        <p:txBody>
          <a:bodyPr/>
          <a:lstStyle/>
          <a:p>
            <a:endParaRPr lang="hu-HU" dirty="0"/>
          </a:p>
        </p:txBody>
      </p:sp>
      <p:sp>
        <p:nvSpPr>
          <p:cNvPr id="7" name="Text 5"/>
          <p:cNvSpPr/>
          <p:nvPr/>
        </p:nvSpPr>
        <p:spPr>
          <a:xfrm>
            <a:off x="960120" y="1536192"/>
            <a:ext cx="10378440" cy="6858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</a:rPr>
              <a:t>Szakmai vagy társadalmi helyzet modellezése, amelyben a hallgatók meghatározott szerepek </a:t>
            </a:r>
            <a:r>
              <a:rPr lang="en-US" sz="2000" b="1" dirty="0" err="1">
                <a:solidFill>
                  <a:srgbClr val="FFFFFF"/>
                </a:solidFill>
              </a:rPr>
              <a:t>és</a:t>
            </a:r>
            <a:r>
              <a:rPr lang="en-US" sz="2000" b="1" dirty="0">
                <a:solidFill>
                  <a:srgbClr val="FFFFFF"/>
                </a:solidFill>
              </a:rPr>
              <a:t> </a:t>
            </a:r>
            <a:r>
              <a:rPr lang="en-US" sz="2000" b="1" dirty="0" err="1">
                <a:solidFill>
                  <a:srgbClr val="FFFFFF"/>
                </a:solidFill>
              </a:rPr>
              <a:t>szabályok</a:t>
            </a:r>
            <a:r>
              <a:rPr lang="hu-HU" sz="2000" b="1" dirty="0">
                <a:solidFill>
                  <a:srgbClr val="FFFFFF"/>
                </a:solidFill>
              </a:rPr>
              <a:t> (módszertan)</a:t>
            </a:r>
            <a:r>
              <a:rPr lang="en-US" sz="2000" b="1" dirty="0">
                <a:solidFill>
                  <a:srgbClr val="FFFFFF"/>
                </a:solidFill>
              </a:rPr>
              <a:t> szerint </a:t>
            </a:r>
            <a:r>
              <a:rPr lang="en-US" sz="2000" b="1" dirty="0" err="1">
                <a:solidFill>
                  <a:srgbClr val="FFFFFF"/>
                </a:solidFill>
              </a:rPr>
              <a:t>járnak</a:t>
            </a:r>
            <a:r>
              <a:rPr lang="en-US" sz="2000" b="1" dirty="0">
                <a:solidFill>
                  <a:srgbClr val="FFFFFF"/>
                </a:solidFill>
              </a:rPr>
              <a:t> el</a:t>
            </a:r>
            <a:endParaRPr lang="en-US" sz="2000" dirty="0"/>
          </a:p>
        </p:txBody>
      </p:sp>
      <p:sp>
        <p:nvSpPr>
          <p:cNvPr id="8" name="Shape 6"/>
          <p:cNvSpPr/>
          <p:nvPr/>
        </p:nvSpPr>
        <p:spPr>
          <a:xfrm>
            <a:off x="658368" y="2788920"/>
            <a:ext cx="6720840" cy="3246120"/>
          </a:xfrm>
          <a:prstGeom prst="roundRect">
            <a:avLst>
              <a:gd name="adj" fmla="val 1972"/>
            </a:avLst>
          </a:prstGeom>
          <a:solidFill>
            <a:srgbClr val="FFFFFF"/>
          </a:solidFill>
          <a:ln w="12700">
            <a:solidFill>
              <a:srgbClr val="D9D2CC"/>
            </a:solidFill>
            <a:prstDash val="solid"/>
          </a:ln>
          <a:effectLst/>
        </p:spPr>
        <p:txBody>
          <a:bodyPr/>
          <a:lstStyle/>
          <a:p>
            <a:endParaRPr lang="hu-HU" dirty="0"/>
          </a:p>
        </p:txBody>
      </p:sp>
      <p:sp>
        <p:nvSpPr>
          <p:cNvPr id="9" name="Text 7"/>
          <p:cNvSpPr/>
          <p:nvPr/>
        </p:nvSpPr>
        <p:spPr>
          <a:xfrm>
            <a:off x="932688" y="3035808"/>
            <a:ext cx="6126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7A1538"/>
                </a:solidFill>
              </a:rPr>
              <a:t>Fő elemek / jellemzők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932688" y="3493008"/>
            <a:ext cx="6126480" cy="21945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177800" indent="-177800">
              <a:buSzPct val="100000"/>
              <a:buChar char="•"/>
            </a:pPr>
            <a:r>
              <a:rPr lang="en-US" dirty="0">
                <a:solidFill>
                  <a:srgbClr val="25272B"/>
                </a:solidFill>
              </a:rPr>
              <a:t>tárgyalási </a:t>
            </a:r>
            <a:r>
              <a:rPr lang="en-US" dirty="0" err="1">
                <a:solidFill>
                  <a:srgbClr val="25272B"/>
                </a:solidFill>
              </a:rPr>
              <a:t>vagy</a:t>
            </a:r>
            <a:r>
              <a:rPr lang="en-US" dirty="0">
                <a:solidFill>
                  <a:srgbClr val="25272B"/>
                </a:solidFill>
              </a:rPr>
              <a:t> </a:t>
            </a:r>
            <a:r>
              <a:rPr lang="en-US" dirty="0" err="1">
                <a:solidFill>
                  <a:srgbClr val="25272B"/>
                </a:solidFill>
              </a:rPr>
              <a:t>mediációs</a:t>
            </a:r>
            <a:r>
              <a:rPr lang="hu-HU" dirty="0">
                <a:solidFill>
                  <a:srgbClr val="25272B"/>
                </a:solidFill>
              </a:rPr>
              <a:t> (vita)</a:t>
            </a:r>
            <a:r>
              <a:rPr lang="en-US" dirty="0">
                <a:solidFill>
                  <a:srgbClr val="25272B"/>
                </a:solidFill>
              </a:rPr>
              <a:t> helyzet</a:t>
            </a:r>
            <a:endParaRPr lang="en-US" dirty="0"/>
          </a:p>
          <a:p>
            <a:pPr marL="177800" indent="-177800">
              <a:buSzPct val="100000"/>
              <a:buChar char="•"/>
            </a:pPr>
            <a:r>
              <a:rPr lang="en-US" dirty="0">
                <a:solidFill>
                  <a:srgbClr val="25272B"/>
                </a:solidFill>
              </a:rPr>
              <a:t>bírósági tárgyalás</a:t>
            </a:r>
            <a:endParaRPr lang="en-US" dirty="0"/>
          </a:p>
          <a:p>
            <a:pPr marL="177800" indent="-177800">
              <a:buSzPct val="100000"/>
              <a:buChar char="•"/>
            </a:pPr>
            <a:r>
              <a:rPr lang="en-US" dirty="0">
                <a:solidFill>
                  <a:srgbClr val="25272B"/>
                </a:solidFill>
              </a:rPr>
              <a:t>diplomáciai egyeztetés</a:t>
            </a:r>
            <a:endParaRPr lang="en-US" dirty="0"/>
          </a:p>
          <a:p>
            <a:pPr marL="177800" indent="-177800">
              <a:buSzPct val="100000"/>
              <a:buChar char="•"/>
            </a:pPr>
            <a:r>
              <a:rPr lang="en-US" dirty="0">
                <a:solidFill>
                  <a:srgbClr val="25272B"/>
                </a:solidFill>
              </a:rPr>
              <a:t>szervezeti döntéshozatal</a:t>
            </a:r>
            <a:endParaRPr lang="en-US" dirty="0"/>
          </a:p>
          <a:p>
            <a:pPr marL="177800" indent="-177800">
              <a:buSzPct val="100000"/>
              <a:buChar char="•"/>
            </a:pPr>
            <a:r>
              <a:rPr lang="en-US" dirty="0">
                <a:solidFill>
                  <a:srgbClr val="25272B"/>
                </a:solidFill>
              </a:rPr>
              <a:t>tanári vagy segítő beszélgetés</a:t>
            </a:r>
            <a:endParaRPr lang="en-US" dirty="0"/>
          </a:p>
          <a:p>
            <a:pPr marL="177800" indent="-177800">
              <a:buSzPct val="100000"/>
              <a:buChar char="•"/>
            </a:pPr>
            <a:r>
              <a:rPr lang="en-US" dirty="0">
                <a:solidFill>
                  <a:srgbClr val="25272B"/>
                </a:solidFill>
              </a:rPr>
              <a:t>etikai bizottsági ülés</a:t>
            </a:r>
            <a:endParaRPr lang="en-US" dirty="0"/>
          </a:p>
          <a:p>
            <a:pPr marL="177800" indent="-177800">
              <a:buSzPct val="100000"/>
              <a:buChar char="•"/>
            </a:pPr>
            <a:r>
              <a:rPr lang="en-US" dirty="0">
                <a:solidFill>
                  <a:srgbClr val="25272B"/>
                </a:solidFill>
              </a:rPr>
              <a:t>műszaki </a:t>
            </a:r>
            <a:r>
              <a:rPr lang="en-US" dirty="0" err="1">
                <a:solidFill>
                  <a:srgbClr val="25272B"/>
                </a:solidFill>
              </a:rPr>
              <a:t>folyamat</a:t>
            </a:r>
            <a:r>
              <a:rPr lang="en-US" dirty="0">
                <a:solidFill>
                  <a:srgbClr val="25272B"/>
                </a:solidFill>
              </a:rPr>
              <a:t> </a:t>
            </a:r>
            <a:r>
              <a:rPr lang="hu-HU" dirty="0">
                <a:solidFill>
                  <a:srgbClr val="25272B"/>
                </a:solidFill>
              </a:rPr>
              <a:t>- </a:t>
            </a:r>
            <a:r>
              <a:rPr lang="en-US" dirty="0" err="1">
                <a:solidFill>
                  <a:srgbClr val="25272B"/>
                </a:solidFill>
              </a:rPr>
              <a:t>modellezése</a:t>
            </a: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7662672" y="2788920"/>
            <a:ext cx="3950208" cy="3246120"/>
          </a:xfrm>
          <a:prstGeom prst="roundRect">
            <a:avLst>
              <a:gd name="adj" fmla="val 1972"/>
            </a:avLst>
          </a:prstGeom>
          <a:solidFill>
            <a:srgbClr val="F0E8EB"/>
          </a:solidFill>
          <a:ln w="12700">
            <a:solidFill>
              <a:srgbClr val="D7B8C3"/>
            </a:solidFill>
            <a:prstDash val="solid"/>
          </a:ln>
          <a:effectLst/>
        </p:spPr>
        <p:txBody>
          <a:bodyPr/>
          <a:lstStyle/>
          <a:p>
            <a:endParaRPr lang="hu-HU" dirty="0"/>
          </a:p>
        </p:txBody>
      </p:sp>
      <p:sp>
        <p:nvSpPr>
          <p:cNvPr id="12" name="Text 10"/>
          <p:cNvSpPr/>
          <p:nvPr/>
        </p:nvSpPr>
        <p:spPr>
          <a:xfrm>
            <a:off x="7955280" y="3035808"/>
            <a:ext cx="336499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7A1538"/>
                </a:solidFill>
              </a:rPr>
              <a:t>PPKE </a:t>
            </a:r>
            <a:r>
              <a:rPr lang="en-US" sz="1500" b="1" dirty="0" err="1">
                <a:solidFill>
                  <a:srgbClr val="7A1538"/>
                </a:solidFill>
              </a:rPr>
              <a:t>összefüggés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7973568" y="3611880"/>
            <a:ext cx="3328416" cy="19659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l">
              <a:buNone/>
            </a:pPr>
            <a:r>
              <a:rPr lang="en-US" dirty="0">
                <a:solidFill>
                  <a:srgbClr val="25272B"/>
                </a:solidFill>
              </a:rPr>
              <a:t>A feldolgozó megbeszélés kapcsolja össze az élményt az elméleti következtetésekkel.</a:t>
            </a:r>
            <a:endParaRPr lang="en-US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09960" y="6510528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6A6870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23</a:t>
            </a:fld>
            <a:endParaRPr lang="en-US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4D7C6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4" name="Text 2"/>
          <p:cNvSpPr/>
          <p:nvPr/>
        </p:nvSpPr>
        <p:spPr>
          <a:xfrm>
            <a:off x="731520" y="960120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150" dirty="0">
                <a:solidFill>
                  <a:srgbClr val="F2DBA1"/>
                </a:solidFill>
              </a:rPr>
              <a:t>4. RÉSZ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731520" y="1417320"/>
            <a:ext cx="731520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4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Gyakorlati és kutatásalapú módszerek</a:t>
            </a:r>
            <a:endParaRPr lang="en-US" sz="3400" dirty="0"/>
          </a:p>
        </p:txBody>
      </p:sp>
      <p:sp>
        <p:nvSpPr>
          <p:cNvPr id="6" name="Text 4"/>
          <p:cNvSpPr/>
          <p:nvPr/>
        </p:nvSpPr>
        <p:spPr>
          <a:xfrm>
            <a:off x="749808" y="3063240"/>
            <a:ext cx="66294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F5F1EE"/>
                </a:solidFill>
              </a:rPr>
              <a:t>Az elméleti tudás alkalmazása, a kutatás és a szakmai tapasztalat összekapcsolása.</a:t>
            </a:r>
            <a:endParaRPr lang="en-US" sz="20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594360" y="310896"/>
            <a:ext cx="108813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17324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19. Gyakorlati foglalkozás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658368" y="1261872"/>
            <a:ext cx="10972800" cy="1234440"/>
          </a:xfrm>
          <a:prstGeom prst="roundRect">
            <a:avLst>
              <a:gd name="adj" fmla="val 5185"/>
            </a:avLst>
          </a:prstGeom>
          <a:solidFill>
            <a:srgbClr val="17324D"/>
          </a:solidFill>
          <a:ln w="12700">
            <a:solidFill>
              <a:srgbClr val="17324D"/>
            </a:solidFill>
            <a:prstDash val="solid"/>
          </a:ln>
          <a:effectLst/>
        </p:spPr>
        <p:txBody>
          <a:bodyPr/>
          <a:lstStyle/>
          <a:p>
            <a:endParaRPr lang="hu-HU" dirty="0"/>
          </a:p>
        </p:txBody>
      </p:sp>
      <p:sp>
        <p:nvSpPr>
          <p:cNvPr id="7" name="Text 5"/>
          <p:cNvSpPr/>
          <p:nvPr/>
        </p:nvSpPr>
        <p:spPr>
          <a:xfrm>
            <a:off x="960120" y="1536192"/>
            <a:ext cx="10378440" cy="6858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</a:rPr>
              <a:t>Az elméleti ismeretek alkalmazását, egy eljárás begyakorlását vagy szakmai készség kialakítását szolgáló óratípus.</a:t>
            </a:r>
            <a:endParaRPr lang="en-US" sz="2000" dirty="0"/>
          </a:p>
        </p:txBody>
      </p:sp>
      <p:sp>
        <p:nvSpPr>
          <p:cNvPr id="8" name="Shape 6"/>
          <p:cNvSpPr/>
          <p:nvPr/>
        </p:nvSpPr>
        <p:spPr>
          <a:xfrm>
            <a:off x="658368" y="2788920"/>
            <a:ext cx="6720840" cy="3246120"/>
          </a:xfrm>
          <a:prstGeom prst="roundRect">
            <a:avLst>
              <a:gd name="adj" fmla="val 1972"/>
            </a:avLst>
          </a:prstGeom>
          <a:solidFill>
            <a:srgbClr val="FFFFFF"/>
          </a:solidFill>
          <a:ln w="12700">
            <a:solidFill>
              <a:srgbClr val="D9D2CC"/>
            </a:solidFill>
            <a:prstDash val="solid"/>
          </a:ln>
          <a:effectLst/>
        </p:spPr>
        <p:txBody>
          <a:bodyPr/>
          <a:lstStyle/>
          <a:p>
            <a:endParaRPr lang="hu-HU" dirty="0"/>
          </a:p>
        </p:txBody>
      </p:sp>
      <p:sp>
        <p:nvSpPr>
          <p:cNvPr id="9" name="Text 7"/>
          <p:cNvSpPr/>
          <p:nvPr/>
        </p:nvSpPr>
        <p:spPr>
          <a:xfrm>
            <a:off x="932688" y="3035808"/>
            <a:ext cx="6126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7A1538"/>
                </a:solidFill>
              </a:rPr>
              <a:t>Fő elemek / jellemzők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932688" y="3493008"/>
            <a:ext cx="6126480" cy="21945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177800" indent="-177800">
              <a:buSzPct val="100000"/>
              <a:buChar char="•"/>
            </a:pPr>
            <a:r>
              <a:rPr lang="en-US" dirty="0">
                <a:solidFill>
                  <a:srgbClr val="25272B"/>
                </a:solidFill>
              </a:rPr>
              <a:t>feladat- és jogesetmegoldás</a:t>
            </a:r>
            <a:endParaRPr lang="en-US" dirty="0"/>
          </a:p>
          <a:p>
            <a:pPr marL="177800" indent="-177800">
              <a:buSzPct val="100000"/>
              <a:buChar char="•"/>
            </a:pPr>
            <a:r>
              <a:rPr lang="en-US" dirty="0">
                <a:solidFill>
                  <a:srgbClr val="25272B"/>
                </a:solidFill>
              </a:rPr>
              <a:t>szövegelemzés és nyelvgyakorlat</a:t>
            </a:r>
            <a:endParaRPr lang="en-US" dirty="0"/>
          </a:p>
          <a:p>
            <a:pPr marL="177800" indent="-177800">
              <a:buSzPct val="100000"/>
              <a:buChar char="•"/>
            </a:pPr>
            <a:r>
              <a:rPr lang="en-US" dirty="0">
                <a:solidFill>
                  <a:srgbClr val="25272B"/>
                </a:solidFill>
              </a:rPr>
              <a:t>programozási feladat</a:t>
            </a:r>
            <a:endParaRPr lang="en-US" dirty="0"/>
          </a:p>
          <a:p>
            <a:pPr marL="177800" indent="-177800">
              <a:buSzPct val="100000"/>
              <a:buChar char="•"/>
            </a:pPr>
            <a:r>
              <a:rPr lang="en-US" dirty="0">
                <a:solidFill>
                  <a:srgbClr val="25272B"/>
                </a:solidFill>
              </a:rPr>
              <a:t>mérési gyakorlat</a:t>
            </a:r>
            <a:endParaRPr lang="en-US" dirty="0"/>
          </a:p>
          <a:p>
            <a:pPr marL="177800" indent="-177800">
              <a:buSzPct val="100000"/>
              <a:buChar char="•"/>
            </a:pPr>
            <a:r>
              <a:rPr lang="en-US" dirty="0">
                <a:solidFill>
                  <a:srgbClr val="25272B"/>
                </a:solidFill>
              </a:rPr>
              <a:t>kutatásmódszertani feladat</a:t>
            </a:r>
            <a:endParaRPr lang="en-US" dirty="0"/>
          </a:p>
          <a:p>
            <a:pPr marL="177800" indent="-177800">
              <a:buSzPct val="100000"/>
              <a:buChar char="•"/>
            </a:pPr>
            <a:r>
              <a:rPr lang="en-US" dirty="0">
                <a:solidFill>
                  <a:srgbClr val="25272B"/>
                </a:solidFill>
              </a:rPr>
              <a:t>kommunikációs tréning</a:t>
            </a: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7662672" y="2788920"/>
            <a:ext cx="3950208" cy="3246120"/>
          </a:xfrm>
          <a:prstGeom prst="roundRect">
            <a:avLst>
              <a:gd name="adj" fmla="val 1972"/>
            </a:avLst>
          </a:prstGeom>
          <a:solidFill>
            <a:srgbClr val="F0E8EB"/>
          </a:solidFill>
          <a:ln w="12700">
            <a:solidFill>
              <a:srgbClr val="D7B8C3"/>
            </a:solidFill>
            <a:prstDash val="solid"/>
          </a:ln>
          <a:effectLst/>
        </p:spPr>
        <p:txBody>
          <a:bodyPr/>
          <a:lstStyle/>
          <a:p>
            <a:endParaRPr lang="hu-HU" dirty="0"/>
          </a:p>
        </p:txBody>
      </p:sp>
      <p:sp>
        <p:nvSpPr>
          <p:cNvPr id="12" name="Text 10"/>
          <p:cNvSpPr/>
          <p:nvPr/>
        </p:nvSpPr>
        <p:spPr>
          <a:xfrm>
            <a:off x="7955280" y="3035808"/>
            <a:ext cx="336499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7A1538"/>
                </a:solidFill>
              </a:rPr>
              <a:t>PPKE </a:t>
            </a:r>
            <a:r>
              <a:rPr lang="en-US" sz="1500" b="1" dirty="0" err="1">
                <a:solidFill>
                  <a:srgbClr val="7A1538"/>
                </a:solidFill>
              </a:rPr>
              <a:t>összefüggés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7973568" y="3611880"/>
            <a:ext cx="3328416" cy="19659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l">
              <a:buNone/>
            </a:pPr>
            <a:r>
              <a:rPr lang="en-US" dirty="0">
                <a:solidFill>
                  <a:srgbClr val="25272B"/>
                </a:solidFill>
              </a:rPr>
              <a:t>A feladatoknak a kívánt készség önálló alkalmazásához és azonnali visszajelzéshez kell vezetniük.</a:t>
            </a:r>
            <a:endParaRPr lang="en-US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09960" y="6510528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6A6870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25</a:t>
            </a:fld>
            <a:endParaRPr lang="en-US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594360" y="310896"/>
            <a:ext cx="108813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17324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20. Laboratóriumi oktatás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658368" y="1261872"/>
            <a:ext cx="10972800" cy="1234440"/>
          </a:xfrm>
          <a:prstGeom prst="roundRect">
            <a:avLst>
              <a:gd name="adj" fmla="val 5185"/>
            </a:avLst>
          </a:prstGeom>
          <a:solidFill>
            <a:srgbClr val="17324D"/>
          </a:solidFill>
          <a:ln w="12700">
            <a:solidFill>
              <a:srgbClr val="17324D"/>
            </a:solidFill>
            <a:prstDash val="solid"/>
          </a:ln>
          <a:effectLst/>
        </p:spPr>
        <p:txBody>
          <a:bodyPr/>
          <a:lstStyle/>
          <a:p>
            <a:endParaRPr lang="hu-HU" dirty="0"/>
          </a:p>
        </p:txBody>
      </p:sp>
      <p:sp>
        <p:nvSpPr>
          <p:cNvPr id="7" name="Text 5"/>
          <p:cNvSpPr/>
          <p:nvPr/>
        </p:nvSpPr>
        <p:spPr>
          <a:xfrm>
            <a:off x="960120" y="1536192"/>
            <a:ext cx="10378440" cy="6858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</a:rPr>
              <a:t>Ellenőrzött körülmények között műszerekkel, anyagokkal, számítógépes rendszerekkel vagy biológiai-technológiai eljárásokkal végzett gyakorlati tanulás.</a:t>
            </a:r>
            <a:endParaRPr lang="en-US" sz="2000" dirty="0"/>
          </a:p>
        </p:txBody>
      </p:sp>
      <p:sp>
        <p:nvSpPr>
          <p:cNvPr id="8" name="Shape 6"/>
          <p:cNvSpPr/>
          <p:nvPr/>
        </p:nvSpPr>
        <p:spPr>
          <a:xfrm>
            <a:off x="658368" y="2788920"/>
            <a:ext cx="6720840" cy="3246120"/>
          </a:xfrm>
          <a:prstGeom prst="roundRect">
            <a:avLst>
              <a:gd name="adj" fmla="val 1972"/>
            </a:avLst>
          </a:prstGeom>
          <a:solidFill>
            <a:srgbClr val="FFFFFF"/>
          </a:solidFill>
          <a:ln w="12700">
            <a:solidFill>
              <a:srgbClr val="D9D2CC"/>
            </a:solidFill>
            <a:prstDash val="solid"/>
          </a:ln>
          <a:effectLst/>
        </p:spPr>
        <p:txBody>
          <a:bodyPr/>
          <a:lstStyle/>
          <a:p>
            <a:endParaRPr lang="hu-HU" dirty="0"/>
          </a:p>
        </p:txBody>
      </p:sp>
      <p:sp>
        <p:nvSpPr>
          <p:cNvPr id="9" name="Text 7"/>
          <p:cNvSpPr/>
          <p:nvPr/>
        </p:nvSpPr>
        <p:spPr>
          <a:xfrm>
            <a:off x="932688" y="3035808"/>
            <a:ext cx="6126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7A1538"/>
                </a:solidFill>
              </a:rPr>
              <a:t>Fő elemek / jellemzők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932688" y="3493008"/>
            <a:ext cx="6126480" cy="21945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177800" indent="-177800">
              <a:buSzPct val="100000"/>
              <a:buChar char="•"/>
            </a:pPr>
            <a:r>
              <a:rPr lang="en-US" dirty="0">
                <a:solidFill>
                  <a:srgbClr val="25272B"/>
                </a:solidFill>
              </a:rPr>
              <a:t>munkavédelmi és etikai szabályok</a:t>
            </a:r>
            <a:endParaRPr lang="en-US" dirty="0"/>
          </a:p>
          <a:p>
            <a:pPr marL="177800" indent="-177800">
              <a:buSzPct val="100000"/>
              <a:buChar char="•"/>
            </a:pPr>
            <a:r>
              <a:rPr lang="en-US" dirty="0">
                <a:solidFill>
                  <a:srgbClr val="25272B"/>
                </a:solidFill>
              </a:rPr>
              <a:t>mérési terv</a:t>
            </a:r>
            <a:endParaRPr lang="en-US" dirty="0"/>
          </a:p>
          <a:p>
            <a:pPr marL="177800" indent="-177800">
              <a:buSzPct val="100000"/>
              <a:buChar char="•"/>
            </a:pPr>
            <a:r>
              <a:rPr lang="en-US" dirty="0">
                <a:solidFill>
                  <a:srgbClr val="25272B"/>
                </a:solidFill>
              </a:rPr>
              <a:t>műszerhasználat</a:t>
            </a:r>
            <a:endParaRPr lang="en-US" dirty="0"/>
          </a:p>
          <a:p>
            <a:pPr marL="177800" indent="-177800">
              <a:buSzPct val="100000"/>
              <a:buChar char="•"/>
            </a:pPr>
            <a:r>
              <a:rPr lang="en-US" dirty="0">
                <a:solidFill>
                  <a:srgbClr val="25272B"/>
                </a:solidFill>
              </a:rPr>
              <a:t>adatgyűjtés</a:t>
            </a:r>
            <a:endParaRPr lang="en-US" dirty="0"/>
          </a:p>
          <a:p>
            <a:pPr marL="177800" indent="-177800">
              <a:buSzPct val="100000"/>
              <a:buChar char="•"/>
            </a:pPr>
            <a:r>
              <a:rPr lang="en-US" dirty="0">
                <a:solidFill>
                  <a:srgbClr val="25272B"/>
                </a:solidFill>
              </a:rPr>
              <a:t>hibaforrások azonosítása</a:t>
            </a:r>
            <a:endParaRPr lang="en-US" dirty="0"/>
          </a:p>
          <a:p>
            <a:pPr marL="177800" indent="-177800">
              <a:buSzPct val="100000"/>
              <a:buChar char="•"/>
            </a:pPr>
            <a:r>
              <a:rPr lang="en-US" dirty="0">
                <a:solidFill>
                  <a:srgbClr val="25272B"/>
                </a:solidFill>
              </a:rPr>
              <a:t>eredmények értelmezése</a:t>
            </a:r>
            <a:endParaRPr lang="en-US" dirty="0"/>
          </a:p>
          <a:p>
            <a:pPr marL="177800" indent="-177800">
              <a:buSzPct val="100000"/>
              <a:buChar char="•"/>
            </a:pPr>
            <a:r>
              <a:rPr lang="en-US" dirty="0">
                <a:solidFill>
                  <a:srgbClr val="25272B"/>
                </a:solidFill>
              </a:rPr>
              <a:t>jegyzőkönyv készítése</a:t>
            </a: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7662672" y="2788920"/>
            <a:ext cx="3950208" cy="3246120"/>
          </a:xfrm>
          <a:prstGeom prst="roundRect">
            <a:avLst>
              <a:gd name="adj" fmla="val 1972"/>
            </a:avLst>
          </a:prstGeom>
          <a:solidFill>
            <a:srgbClr val="F0E8EB"/>
          </a:solidFill>
          <a:ln w="12700">
            <a:solidFill>
              <a:srgbClr val="D7B8C3"/>
            </a:solidFill>
            <a:prstDash val="solid"/>
          </a:ln>
          <a:effectLst/>
        </p:spPr>
        <p:txBody>
          <a:bodyPr/>
          <a:lstStyle/>
          <a:p>
            <a:endParaRPr lang="hu-HU" dirty="0"/>
          </a:p>
        </p:txBody>
      </p:sp>
      <p:sp>
        <p:nvSpPr>
          <p:cNvPr id="12" name="Text 10"/>
          <p:cNvSpPr/>
          <p:nvPr/>
        </p:nvSpPr>
        <p:spPr>
          <a:xfrm>
            <a:off x="7955280" y="3035808"/>
            <a:ext cx="336499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/>
            <a:r>
              <a:rPr lang="en-US" sz="1500" b="1" dirty="0">
                <a:solidFill>
                  <a:srgbClr val="7A1538"/>
                </a:solidFill>
              </a:rPr>
              <a:t>PPKE</a:t>
            </a:r>
            <a:r>
              <a:rPr lang="hu-HU" sz="1500" b="1" dirty="0">
                <a:solidFill>
                  <a:srgbClr val="7A1538"/>
                </a:solidFill>
              </a:rPr>
              <a:t> </a:t>
            </a:r>
            <a:r>
              <a:rPr lang="en-US" sz="1500" b="1" dirty="0" err="1">
                <a:solidFill>
                  <a:srgbClr val="7A1538"/>
                </a:solidFill>
              </a:rPr>
              <a:t>összefüggés</a:t>
            </a:r>
            <a:r>
              <a:rPr lang="en-US" sz="1500" b="1" dirty="0">
                <a:solidFill>
                  <a:srgbClr val="7A1538"/>
                </a:solidFill>
              </a:rPr>
              <a:t> 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7973568" y="3611880"/>
            <a:ext cx="3328416" cy="19659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l">
              <a:buNone/>
            </a:pPr>
            <a:r>
              <a:rPr lang="en-US" dirty="0">
                <a:solidFill>
                  <a:srgbClr val="25272B"/>
                </a:solidFill>
              </a:rPr>
              <a:t>Különösen az Információs Technológiai és Bionikai Kar </a:t>
            </a:r>
            <a:r>
              <a:rPr lang="en-US" dirty="0" err="1">
                <a:solidFill>
                  <a:srgbClr val="25272B"/>
                </a:solidFill>
              </a:rPr>
              <a:t>képzéseiben</a:t>
            </a:r>
            <a:r>
              <a:rPr lang="en-US" dirty="0">
                <a:solidFill>
                  <a:srgbClr val="25272B"/>
                </a:solidFill>
              </a:rPr>
              <a:t> </a:t>
            </a:r>
            <a:r>
              <a:rPr lang="en-US" dirty="0" err="1">
                <a:solidFill>
                  <a:srgbClr val="25272B"/>
                </a:solidFill>
              </a:rPr>
              <a:t>meghatározó</a:t>
            </a:r>
            <a:endParaRPr lang="en-US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09960" y="6510528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6A6870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26</a:t>
            </a:fld>
            <a:endParaRPr lang="en-US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594360" y="310896"/>
            <a:ext cx="108813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17324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21. Kutatásalapú tanulás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658368" y="1261872"/>
            <a:ext cx="10972800" cy="1234440"/>
          </a:xfrm>
          <a:prstGeom prst="roundRect">
            <a:avLst>
              <a:gd name="adj" fmla="val 5185"/>
            </a:avLst>
          </a:prstGeom>
          <a:solidFill>
            <a:srgbClr val="17324D"/>
          </a:solidFill>
          <a:ln w="12700">
            <a:solidFill>
              <a:srgbClr val="17324D"/>
            </a:solidFill>
            <a:prstDash val="solid"/>
          </a:ln>
          <a:effectLst/>
        </p:spPr>
        <p:txBody>
          <a:bodyPr/>
          <a:lstStyle/>
          <a:p>
            <a:endParaRPr lang="hu-HU" dirty="0"/>
          </a:p>
        </p:txBody>
      </p:sp>
      <p:sp>
        <p:nvSpPr>
          <p:cNvPr id="7" name="Text 5"/>
          <p:cNvSpPr/>
          <p:nvPr/>
        </p:nvSpPr>
        <p:spPr>
          <a:xfrm>
            <a:off x="960120" y="1536192"/>
            <a:ext cx="10378440" cy="6858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</a:rPr>
              <a:t>A hallgató a tudományos kutatás egyes vagy valamennyi lépését elvégzi.</a:t>
            </a:r>
            <a:endParaRPr lang="en-US" sz="2000" dirty="0"/>
          </a:p>
        </p:txBody>
      </p:sp>
      <p:sp>
        <p:nvSpPr>
          <p:cNvPr id="8" name="Shape 6"/>
          <p:cNvSpPr/>
          <p:nvPr/>
        </p:nvSpPr>
        <p:spPr>
          <a:xfrm>
            <a:off x="658368" y="2788920"/>
            <a:ext cx="6720840" cy="3246120"/>
          </a:xfrm>
          <a:prstGeom prst="roundRect">
            <a:avLst>
              <a:gd name="adj" fmla="val 1972"/>
            </a:avLst>
          </a:prstGeom>
          <a:solidFill>
            <a:srgbClr val="FFFFFF"/>
          </a:solidFill>
          <a:ln w="12700">
            <a:solidFill>
              <a:srgbClr val="D9D2CC"/>
            </a:solidFill>
            <a:prstDash val="solid"/>
          </a:ln>
          <a:effectLst/>
        </p:spPr>
        <p:txBody>
          <a:bodyPr/>
          <a:lstStyle/>
          <a:p>
            <a:endParaRPr lang="hu-HU" dirty="0"/>
          </a:p>
        </p:txBody>
      </p:sp>
      <p:sp>
        <p:nvSpPr>
          <p:cNvPr id="9" name="Text 7"/>
          <p:cNvSpPr/>
          <p:nvPr/>
        </p:nvSpPr>
        <p:spPr>
          <a:xfrm>
            <a:off x="932688" y="3035808"/>
            <a:ext cx="6126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7A1538"/>
                </a:solidFill>
              </a:rPr>
              <a:t>Fő elemek / jellemzők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932688" y="3493008"/>
            <a:ext cx="6126480" cy="21945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177800" indent="-177800">
              <a:buSzPct val="100000"/>
              <a:buChar char="•"/>
            </a:pPr>
            <a:r>
              <a:rPr lang="en-US" dirty="0">
                <a:solidFill>
                  <a:srgbClr val="25272B"/>
                </a:solidFill>
              </a:rPr>
              <a:t>kutatási kérdés</a:t>
            </a:r>
            <a:endParaRPr lang="en-US" dirty="0"/>
          </a:p>
          <a:p>
            <a:pPr marL="177800" indent="-177800">
              <a:buSzPct val="100000"/>
              <a:buChar char="•"/>
            </a:pPr>
            <a:r>
              <a:rPr lang="en-US" dirty="0">
                <a:solidFill>
                  <a:srgbClr val="25272B"/>
                </a:solidFill>
              </a:rPr>
              <a:t>szakirodalom feltárása</a:t>
            </a:r>
            <a:endParaRPr lang="en-US" dirty="0"/>
          </a:p>
          <a:p>
            <a:pPr marL="177800" indent="-177800">
              <a:buSzPct val="100000"/>
              <a:buChar char="•"/>
            </a:pPr>
            <a:r>
              <a:rPr lang="en-US" dirty="0">
                <a:solidFill>
                  <a:srgbClr val="25272B"/>
                </a:solidFill>
              </a:rPr>
              <a:t>módszer kiválasztása</a:t>
            </a:r>
            <a:endParaRPr lang="en-US" dirty="0"/>
          </a:p>
          <a:p>
            <a:pPr marL="177800" indent="-177800">
              <a:buSzPct val="100000"/>
              <a:buChar char="•"/>
            </a:pPr>
            <a:r>
              <a:rPr lang="en-US" dirty="0">
                <a:solidFill>
                  <a:srgbClr val="25272B"/>
                </a:solidFill>
              </a:rPr>
              <a:t>adat- vagy forrásgyűjtés</a:t>
            </a:r>
            <a:endParaRPr lang="en-US" dirty="0"/>
          </a:p>
          <a:p>
            <a:pPr marL="177800" indent="-177800">
              <a:buSzPct val="100000"/>
              <a:buChar char="•"/>
            </a:pPr>
            <a:r>
              <a:rPr lang="en-US" dirty="0">
                <a:solidFill>
                  <a:srgbClr val="25272B"/>
                </a:solidFill>
              </a:rPr>
              <a:t>elemzés</a:t>
            </a:r>
            <a:endParaRPr lang="en-US" dirty="0"/>
          </a:p>
          <a:p>
            <a:pPr marL="177800" indent="-177800">
              <a:buSzPct val="100000"/>
              <a:buChar char="•"/>
            </a:pPr>
            <a:r>
              <a:rPr lang="en-US" dirty="0">
                <a:solidFill>
                  <a:srgbClr val="25272B"/>
                </a:solidFill>
              </a:rPr>
              <a:t>következtetés</a:t>
            </a:r>
            <a:endParaRPr lang="en-US" dirty="0"/>
          </a:p>
          <a:p>
            <a:pPr marL="177800" indent="-177800">
              <a:buSzPct val="100000"/>
              <a:buChar char="•"/>
            </a:pPr>
            <a:r>
              <a:rPr lang="en-US" dirty="0">
                <a:solidFill>
                  <a:srgbClr val="25272B"/>
                </a:solidFill>
              </a:rPr>
              <a:t>tudományos közlés</a:t>
            </a: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7662672" y="2788920"/>
            <a:ext cx="3950208" cy="3246120"/>
          </a:xfrm>
          <a:prstGeom prst="roundRect">
            <a:avLst>
              <a:gd name="adj" fmla="val 1972"/>
            </a:avLst>
          </a:prstGeom>
          <a:solidFill>
            <a:srgbClr val="F0E8EB"/>
          </a:solidFill>
          <a:ln w="12700">
            <a:solidFill>
              <a:srgbClr val="D7B8C3"/>
            </a:solidFill>
            <a:prstDash val="solid"/>
          </a:ln>
          <a:effectLst/>
        </p:spPr>
        <p:txBody>
          <a:bodyPr/>
          <a:lstStyle/>
          <a:p>
            <a:endParaRPr lang="hu-HU" dirty="0"/>
          </a:p>
        </p:txBody>
      </p:sp>
      <p:sp>
        <p:nvSpPr>
          <p:cNvPr id="12" name="Text 10"/>
          <p:cNvSpPr/>
          <p:nvPr/>
        </p:nvSpPr>
        <p:spPr>
          <a:xfrm>
            <a:off x="7955280" y="3035808"/>
            <a:ext cx="336499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/>
            <a:r>
              <a:rPr lang="en-US" sz="1500" b="1" dirty="0">
                <a:solidFill>
                  <a:srgbClr val="7A1538"/>
                </a:solidFill>
              </a:rPr>
              <a:t>PPKE</a:t>
            </a:r>
            <a:r>
              <a:rPr lang="hu-HU" sz="1500" b="1" dirty="0">
                <a:solidFill>
                  <a:srgbClr val="7A1538"/>
                </a:solidFill>
              </a:rPr>
              <a:t> </a:t>
            </a:r>
            <a:r>
              <a:rPr lang="en-US" sz="1500" b="1" dirty="0" err="1">
                <a:solidFill>
                  <a:srgbClr val="7A1538"/>
                </a:solidFill>
              </a:rPr>
              <a:t>összefüggés</a:t>
            </a:r>
            <a:r>
              <a:rPr lang="en-US" sz="1500" b="1" dirty="0">
                <a:solidFill>
                  <a:srgbClr val="7A1538"/>
                </a:solidFill>
              </a:rPr>
              <a:t> 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7973568" y="3611880"/>
            <a:ext cx="3328416" cy="19659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l">
              <a:buNone/>
            </a:pPr>
            <a:r>
              <a:rPr lang="en-US" dirty="0">
                <a:solidFill>
                  <a:srgbClr val="25272B"/>
                </a:solidFill>
              </a:rPr>
              <a:t>Szemináriumi dolgozatban, szakdolgozatban, diplomamunkában, doktori kutatásban, </a:t>
            </a:r>
            <a:endParaRPr lang="hu-HU" dirty="0">
              <a:solidFill>
                <a:srgbClr val="25272B"/>
              </a:solidFill>
            </a:endParaRPr>
          </a:p>
          <a:p>
            <a:pPr marL="0" indent="0" algn="l">
              <a:buNone/>
            </a:pPr>
            <a:r>
              <a:rPr lang="en-US" dirty="0">
                <a:solidFill>
                  <a:srgbClr val="25272B"/>
                </a:solidFill>
              </a:rPr>
              <a:t>TDK-</a:t>
            </a:r>
            <a:r>
              <a:rPr lang="en-US" dirty="0" err="1">
                <a:solidFill>
                  <a:srgbClr val="25272B"/>
                </a:solidFill>
              </a:rPr>
              <a:t>munkában</a:t>
            </a:r>
            <a:r>
              <a:rPr lang="en-US" dirty="0">
                <a:solidFill>
                  <a:srgbClr val="25272B"/>
                </a:solidFill>
              </a:rPr>
              <a:t> vagy kutatási projektben valósulhat meg.</a:t>
            </a:r>
            <a:endParaRPr lang="en-US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09960" y="6510528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6A6870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27</a:t>
            </a:fld>
            <a:endParaRPr lang="en-US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594360" y="310896"/>
            <a:ext cx="108813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17324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22. Szakmai gyakorlat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658368" y="1261872"/>
            <a:ext cx="10972800" cy="1234440"/>
          </a:xfrm>
          <a:prstGeom prst="roundRect">
            <a:avLst>
              <a:gd name="adj" fmla="val 5185"/>
            </a:avLst>
          </a:prstGeom>
          <a:solidFill>
            <a:srgbClr val="17324D"/>
          </a:solidFill>
          <a:ln w="12700">
            <a:solidFill>
              <a:srgbClr val="17324D"/>
            </a:solidFill>
            <a:prstDash val="solid"/>
          </a:ln>
          <a:effectLst/>
        </p:spPr>
        <p:txBody>
          <a:bodyPr/>
          <a:lstStyle/>
          <a:p>
            <a:endParaRPr lang="hu-HU" dirty="0"/>
          </a:p>
        </p:txBody>
      </p:sp>
      <p:sp>
        <p:nvSpPr>
          <p:cNvPr id="7" name="Text 5"/>
          <p:cNvSpPr/>
          <p:nvPr/>
        </p:nvSpPr>
        <p:spPr>
          <a:xfrm>
            <a:off x="960120" y="1536192"/>
            <a:ext cx="10378440" cy="6858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2000" b="1" dirty="0" err="1">
                <a:solidFill>
                  <a:srgbClr val="FFFFFF"/>
                </a:solidFill>
              </a:rPr>
              <a:t>Munkahelyi</a:t>
            </a:r>
            <a:r>
              <a:rPr lang="en-US" sz="2000" b="1" dirty="0">
                <a:solidFill>
                  <a:srgbClr val="FFFFFF"/>
                </a:solidFill>
              </a:rPr>
              <a:t> </a:t>
            </a:r>
            <a:r>
              <a:rPr lang="hu-HU" sz="2000" b="1" dirty="0">
                <a:solidFill>
                  <a:srgbClr val="FFFFFF"/>
                </a:solidFill>
              </a:rPr>
              <a:t>(</a:t>
            </a:r>
            <a:r>
              <a:rPr lang="en-US" sz="2000" b="1" dirty="0" err="1">
                <a:solidFill>
                  <a:srgbClr val="FFFFFF"/>
                </a:solidFill>
              </a:rPr>
              <a:t>szakmai</a:t>
            </a:r>
            <a:r>
              <a:rPr lang="hu-HU" sz="2000" b="1" dirty="0">
                <a:solidFill>
                  <a:srgbClr val="FFFFFF"/>
                </a:solidFill>
              </a:rPr>
              <a:t>)</a:t>
            </a:r>
            <a:r>
              <a:rPr lang="en-US" sz="2000" b="1" dirty="0">
                <a:solidFill>
                  <a:srgbClr val="FFFFFF"/>
                </a:solidFill>
              </a:rPr>
              <a:t> környezetben megvalósuló tapasztalati tanulás, amely során a hallgató valós feladatok megoldásában </a:t>
            </a:r>
            <a:r>
              <a:rPr lang="en-US" sz="2000" b="1" dirty="0" err="1">
                <a:solidFill>
                  <a:srgbClr val="FFFFFF"/>
                </a:solidFill>
              </a:rPr>
              <a:t>vesz</a:t>
            </a:r>
            <a:r>
              <a:rPr lang="en-US" sz="2000" b="1" dirty="0">
                <a:solidFill>
                  <a:srgbClr val="FFFFFF"/>
                </a:solidFill>
              </a:rPr>
              <a:t> </a:t>
            </a:r>
            <a:r>
              <a:rPr lang="en-US" sz="2000" b="1" dirty="0" err="1">
                <a:solidFill>
                  <a:srgbClr val="FFFFFF"/>
                </a:solidFill>
              </a:rPr>
              <a:t>részt</a:t>
            </a:r>
            <a:endParaRPr lang="en-US" sz="2000" dirty="0"/>
          </a:p>
        </p:txBody>
      </p:sp>
      <p:sp>
        <p:nvSpPr>
          <p:cNvPr id="8" name="Shape 6"/>
          <p:cNvSpPr/>
          <p:nvPr/>
        </p:nvSpPr>
        <p:spPr>
          <a:xfrm>
            <a:off x="658368" y="2788920"/>
            <a:ext cx="6720840" cy="3246120"/>
          </a:xfrm>
          <a:prstGeom prst="roundRect">
            <a:avLst>
              <a:gd name="adj" fmla="val 1972"/>
            </a:avLst>
          </a:prstGeom>
          <a:solidFill>
            <a:srgbClr val="FFFFFF"/>
          </a:solidFill>
          <a:ln w="12700">
            <a:solidFill>
              <a:srgbClr val="D9D2CC"/>
            </a:solidFill>
            <a:prstDash val="solid"/>
          </a:ln>
          <a:effectLst/>
        </p:spPr>
        <p:txBody>
          <a:bodyPr/>
          <a:lstStyle/>
          <a:p>
            <a:endParaRPr lang="hu-HU" dirty="0"/>
          </a:p>
        </p:txBody>
      </p:sp>
      <p:sp>
        <p:nvSpPr>
          <p:cNvPr id="9" name="Text 7"/>
          <p:cNvSpPr/>
          <p:nvPr/>
        </p:nvSpPr>
        <p:spPr>
          <a:xfrm>
            <a:off x="932688" y="3035808"/>
            <a:ext cx="6126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7A1538"/>
                </a:solidFill>
              </a:rPr>
              <a:t>Fő elemek / jellemzők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932688" y="3493008"/>
            <a:ext cx="6126480" cy="21945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177800" indent="-177800">
              <a:buSzPct val="100000"/>
              <a:buChar char="•"/>
            </a:pPr>
            <a:r>
              <a:rPr lang="en-US" dirty="0">
                <a:solidFill>
                  <a:srgbClr val="25272B"/>
                </a:solidFill>
              </a:rPr>
              <a:t>valós szakmai környezet</a:t>
            </a:r>
            <a:endParaRPr lang="en-US" dirty="0"/>
          </a:p>
          <a:p>
            <a:pPr marL="177800" indent="-177800">
              <a:buSzPct val="100000"/>
              <a:buChar char="•"/>
            </a:pPr>
            <a:r>
              <a:rPr lang="en-US" dirty="0">
                <a:solidFill>
                  <a:srgbClr val="25272B"/>
                </a:solidFill>
              </a:rPr>
              <a:t>szakmai készségek gyakorlása</a:t>
            </a:r>
            <a:endParaRPr lang="en-US" dirty="0"/>
          </a:p>
          <a:p>
            <a:pPr marL="177800" indent="-177800">
              <a:buSzPct val="100000"/>
              <a:buChar char="•"/>
            </a:pPr>
            <a:r>
              <a:rPr lang="en-US" dirty="0">
                <a:solidFill>
                  <a:srgbClr val="25272B"/>
                </a:solidFill>
              </a:rPr>
              <a:t>munkahelyi normák és felelősség</a:t>
            </a:r>
            <a:endParaRPr lang="en-US" dirty="0"/>
          </a:p>
          <a:p>
            <a:pPr marL="177800" indent="-177800">
              <a:buSzPct val="100000"/>
              <a:buChar char="•"/>
            </a:pPr>
            <a:r>
              <a:rPr lang="en-US" dirty="0">
                <a:solidFill>
                  <a:srgbClr val="25272B"/>
                </a:solidFill>
              </a:rPr>
              <a:t>mentorálás és értékelés</a:t>
            </a:r>
            <a:endParaRPr lang="en-US" dirty="0"/>
          </a:p>
          <a:p>
            <a:pPr marL="177800" indent="-177800">
              <a:buSzPct val="100000"/>
              <a:buChar char="•"/>
            </a:pPr>
            <a:r>
              <a:rPr lang="en-US" dirty="0">
                <a:solidFill>
                  <a:srgbClr val="25272B"/>
                </a:solidFill>
              </a:rPr>
              <a:t>beszámoló vagy igazolás</a:t>
            </a: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7662672" y="2788920"/>
            <a:ext cx="3950208" cy="3246120"/>
          </a:xfrm>
          <a:prstGeom prst="roundRect">
            <a:avLst>
              <a:gd name="adj" fmla="val 1972"/>
            </a:avLst>
          </a:prstGeom>
          <a:solidFill>
            <a:srgbClr val="F0E8EB"/>
          </a:solidFill>
          <a:ln w="12700">
            <a:solidFill>
              <a:srgbClr val="D7B8C3"/>
            </a:solidFill>
            <a:prstDash val="solid"/>
          </a:ln>
          <a:effectLst/>
        </p:spPr>
        <p:txBody>
          <a:bodyPr/>
          <a:lstStyle/>
          <a:p>
            <a:endParaRPr lang="hu-HU" dirty="0"/>
          </a:p>
        </p:txBody>
      </p:sp>
      <p:sp>
        <p:nvSpPr>
          <p:cNvPr id="12" name="Text 10"/>
          <p:cNvSpPr/>
          <p:nvPr/>
        </p:nvSpPr>
        <p:spPr>
          <a:xfrm>
            <a:off x="7955280" y="3035808"/>
            <a:ext cx="336499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/>
            <a:r>
              <a:rPr lang="en-US" sz="1500" b="1" dirty="0">
                <a:solidFill>
                  <a:srgbClr val="7A1538"/>
                </a:solidFill>
              </a:rPr>
              <a:t>PPKE</a:t>
            </a:r>
            <a:r>
              <a:rPr lang="hu-HU" sz="1500" b="1" dirty="0">
                <a:solidFill>
                  <a:srgbClr val="7A1538"/>
                </a:solidFill>
              </a:rPr>
              <a:t> </a:t>
            </a:r>
            <a:r>
              <a:rPr lang="en-US" sz="1500" b="1" dirty="0" err="1">
                <a:solidFill>
                  <a:srgbClr val="7A1538"/>
                </a:solidFill>
              </a:rPr>
              <a:t>összefüggés</a:t>
            </a:r>
            <a:r>
              <a:rPr lang="en-US" sz="1500" b="1" dirty="0">
                <a:solidFill>
                  <a:srgbClr val="7A1538"/>
                </a:solidFill>
              </a:rPr>
              <a:t> 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7973568" y="3611880"/>
            <a:ext cx="3328416" cy="19659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l">
              <a:buNone/>
            </a:pPr>
            <a:r>
              <a:rPr lang="hu-HU" dirty="0">
                <a:solidFill>
                  <a:srgbClr val="25272B"/>
                </a:solidFill>
              </a:rPr>
              <a:t>I</a:t>
            </a:r>
            <a:r>
              <a:rPr lang="en-US" dirty="0" err="1">
                <a:solidFill>
                  <a:srgbClr val="25272B"/>
                </a:solidFill>
              </a:rPr>
              <a:t>gazságügyi</a:t>
            </a:r>
            <a:r>
              <a:rPr lang="en-US" dirty="0">
                <a:solidFill>
                  <a:srgbClr val="25272B"/>
                </a:solidFill>
              </a:rPr>
              <a:t>, közigazgatási, politikai, </a:t>
            </a:r>
            <a:r>
              <a:rPr lang="hu-HU" dirty="0">
                <a:solidFill>
                  <a:srgbClr val="25272B"/>
                </a:solidFill>
              </a:rPr>
              <a:t>iskolai, </a:t>
            </a:r>
            <a:r>
              <a:rPr lang="en-US" dirty="0" err="1">
                <a:solidFill>
                  <a:srgbClr val="25272B"/>
                </a:solidFill>
              </a:rPr>
              <a:t>egyházi</a:t>
            </a:r>
            <a:r>
              <a:rPr lang="en-US" dirty="0">
                <a:solidFill>
                  <a:srgbClr val="25272B"/>
                </a:solidFill>
              </a:rPr>
              <a:t> vagy </a:t>
            </a:r>
            <a:r>
              <a:rPr lang="en-US" dirty="0" err="1">
                <a:solidFill>
                  <a:srgbClr val="25272B"/>
                </a:solidFill>
              </a:rPr>
              <a:t>gazdasági</a:t>
            </a:r>
            <a:r>
              <a:rPr lang="en-US" dirty="0">
                <a:solidFill>
                  <a:srgbClr val="25272B"/>
                </a:solidFill>
              </a:rPr>
              <a:t> </a:t>
            </a:r>
            <a:r>
              <a:rPr lang="en-US" dirty="0" err="1">
                <a:solidFill>
                  <a:srgbClr val="25272B"/>
                </a:solidFill>
              </a:rPr>
              <a:t>gyakorlóhely</a:t>
            </a:r>
            <a:r>
              <a:rPr lang="hu-HU" dirty="0">
                <a:solidFill>
                  <a:srgbClr val="25272B"/>
                </a:solidFill>
              </a:rPr>
              <a:t>;</a:t>
            </a:r>
            <a:r>
              <a:rPr lang="en-US" dirty="0">
                <a:solidFill>
                  <a:srgbClr val="25272B"/>
                </a:solidFill>
              </a:rPr>
              <a:t> labor, kutatóintézet vagy vállalkozás.</a:t>
            </a:r>
            <a:endParaRPr lang="en-US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09960" y="6510528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6A6870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28</a:t>
            </a:fld>
            <a:endParaRPr lang="en-US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594360" y="310896"/>
            <a:ext cx="108813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17324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23. Tapasztalati tanulás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658368" y="1261872"/>
            <a:ext cx="10972800" cy="1234440"/>
          </a:xfrm>
          <a:prstGeom prst="roundRect">
            <a:avLst>
              <a:gd name="adj" fmla="val 5185"/>
            </a:avLst>
          </a:prstGeom>
          <a:solidFill>
            <a:srgbClr val="17324D"/>
          </a:solidFill>
          <a:ln w="12700">
            <a:solidFill>
              <a:srgbClr val="17324D"/>
            </a:solidFill>
            <a:prstDash val="solid"/>
          </a:ln>
          <a:effectLst/>
        </p:spPr>
        <p:txBody>
          <a:bodyPr/>
          <a:lstStyle/>
          <a:p>
            <a:endParaRPr lang="hu-HU" dirty="0"/>
          </a:p>
        </p:txBody>
      </p:sp>
      <p:sp>
        <p:nvSpPr>
          <p:cNvPr id="7" name="Text 5"/>
          <p:cNvSpPr/>
          <p:nvPr/>
        </p:nvSpPr>
        <p:spPr>
          <a:xfrm>
            <a:off x="960120" y="1536192"/>
            <a:ext cx="10378440" cy="6858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</a:rPr>
              <a:t>A hallgató konkrét tevékenységből vagy szakmai helyzetből kiindulva jut el az elméleti általánosításhoz és az új helyzetben történő alkalmazáshoz.</a:t>
            </a:r>
            <a:endParaRPr lang="en-US" sz="2000" dirty="0"/>
          </a:p>
        </p:txBody>
      </p:sp>
      <p:sp>
        <p:nvSpPr>
          <p:cNvPr id="8" name="Shape 6"/>
          <p:cNvSpPr/>
          <p:nvPr/>
        </p:nvSpPr>
        <p:spPr>
          <a:xfrm>
            <a:off x="658368" y="2788920"/>
            <a:ext cx="6720840" cy="3246120"/>
          </a:xfrm>
          <a:prstGeom prst="roundRect">
            <a:avLst>
              <a:gd name="adj" fmla="val 1972"/>
            </a:avLst>
          </a:prstGeom>
          <a:solidFill>
            <a:srgbClr val="FFFFFF"/>
          </a:solidFill>
          <a:ln w="12700">
            <a:solidFill>
              <a:srgbClr val="D9D2CC"/>
            </a:solidFill>
            <a:prstDash val="solid"/>
          </a:ln>
          <a:effectLst/>
        </p:spPr>
        <p:txBody>
          <a:bodyPr/>
          <a:lstStyle/>
          <a:p>
            <a:endParaRPr lang="hu-HU" dirty="0"/>
          </a:p>
        </p:txBody>
      </p:sp>
      <p:sp>
        <p:nvSpPr>
          <p:cNvPr id="9" name="Text 7"/>
          <p:cNvSpPr/>
          <p:nvPr/>
        </p:nvSpPr>
        <p:spPr>
          <a:xfrm>
            <a:off x="932688" y="3035808"/>
            <a:ext cx="6126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7A1538"/>
                </a:solidFill>
              </a:rPr>
              <a:t>Fő elemek / jellemzők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932688" y="3493008"/>
            <a:ext cx="6126480" cy="21945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177800" indent="-177800">
              <a:buSzPct val="100000"/>
              <a:buChar char="•"/>
            </a:pPr>
            <a:r>
              <a:rPr lang="en-US" dirty="0">
                <a:solidFill>
                  <a:srgbClr val="25272B"/>
                </a:solidFill>
              </a:rPr>
              <a:t>konkrét tapasztalat</a:t>
            </a:r>
            <a:endParaRPr lang="en-US" dirty="0"/>
          </a:p>
          <a:p>
            <a:pPr marL="177800" indent="-177800">
              <a:buSzPct val="100000"/>
              <a:buChar char="•"/>
            </a:pPr>
            <a:r>
              <a:rPr lang="en-US" dirty="0">
                <a:solidFill>
                  <a:srgbClr val="25272B"/>
                </a:solidFill>
              </a:rPr>
              <a:t>megfigyelés és reflexió</a:t>
            </a:r>
            <a:endParaRPr lang="en-US" dirty="0"/>
          </a:p>
          <a:p>
            <a:pPr marL="177800" indent="-177800">
              <a:buSzPct val="100000"/>
              <a:buChar char="•"/>
            </a:pPr>
            <a:r>
              <a:rPr lang="en-US" dirty="0">
                <a:solidFill>
                  <a:srgbClr val="25272B"/>
                </a:solidFill>
              </a:rPr>
              <a:t>elméleti értelmezés</a:t>
            </a:r>
            <a:endParaRPr lang="en-US" dirty="0"/>
          </a:p>
          <a:p>
            <a:pPr marL="177800" indent="-177800">
              <a:buSzPct val="100000"/>
              <a:buChar char="•"/>
            </a:pPr>
            <a:r>
              <a:rPr lang="en-US" dirty="0">
                <a:solidFill>
                  <a:srgbClr val="25272B"/>
                </a:solidFill>
              </a:rPr>
              <a:t>kipróbálás új helyzetben</a:t>
            </a: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7662672" y="2788920"/>
            <a:ext cx="3950208" cy="3246120"/>
          </a:xfrm>
          <a:prstGeom prst="roundRect">
            <a:avLst>
              <a:gd name="adj" fmla="val 1972"/>
            </a:avLst>
          </a:prstGeom>
          <a:solidFill>
            <a:srgbClr val="F0E8EB"/>
          </a:solidFill>
          <a:ln w="12700">
            <a:solidFill>
              <a:srgbClr val="D7B8C3"/>
            </a:solidFill>
            <a:prstDash val="solid"/>
          </a:ln>
          <a:effectLst/>
        </p:spPr>
        <p:txBody>
          <a:bodyPr/>
          <a:lstStyle/>
          <a:p>
            <a:endParaRPr lang="hu-HU" dirty="0"/>
          </a:p>
        </p:txBody>
      </p:sp>
      <p:sp>
        <p:nvSpPr>
          <p:cNvPr id="12" name="Text 10"/>
          <p:cNvSpPr/>
          <p:nvPr/>
        </p:nvSpPr>
        <p:spPr>
          <a:xfrm>
            <a:off x="7955280" y="3035808"/>
            <a:ext cx="336499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7A1538"/>
                </a:solidFill>
              </a:rPr>
              <a:t>PPKE-s összefüggés / példa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7973568" y="3611880"/>
            <a:ext cx="3328416" cy="19659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l">
              <a:buNone/>
            </a:pPr>
            <a:r>
              <a:rPr lang="en-US" dirty="0">
                <a:solidFill>
                  <a:srgbClr val="25272B"/>
                </a:solidFill>
              </a:rPr>
              <a:t>A gyakorlatot beszámoló, konzultáció, értékelés vagy reflexió teszi teljes tanulási ciklussá; a BTK gyakorlatában dokumentált elem az egyéni beszámoló.</a:t>
            </a:r>
            <a:endParaRPr lang="en-US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09960" y="6510528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6A6870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29</a:t>
            </a:fld>
            <a:endParaRPr lang="en-US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2F6B8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4" name="Text 2"/>
          <p:cNvSpPr/>
          <p:nvPr/>
        </p:nvSpPr>
        <p:spPr>
          <a:xfrm>
            <a:off x="731520" y="960120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150" dirty="0">
                <a:solidFill>
                  <a:srgbClr val="F2DBA1"/>
                </a:solidFill>
              </a:rPr>
              <a:t>5. RÉSZ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731520" y="1417320"/>
            <a:ext cx="731520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4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Digitális és rugalmas oktatási formák</a:t>
            </a:r>
            <a:endParaRPr lang="en-US" sz="3400" dirty="0"/>
          </a:p>
        </p:txBody>
      </p:sp>
      <p:sp>
        <p:nvSpPr>
          <p:cNvPr id="6" name="Text 4"/>
          <p:cNvSpPr/>
          <p:nvPr/>
        </p:nvSpPr>
        <p:spPr>
          <a:xfrm>
            <a:off x="749808" y="3063240"/>
            <a:ext cx="66294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F5F1EE"/>
                </a:solidFill>
              </a:rPr>
              <a:t>Moodle, Teams, szinkrón és aszinkrón tanulás, hibrid és vegyes megoldások.</a:t>
            </a:r>
            <a:endParaRPr lang="en-US" sz="20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594360" y="310896"/>
            <a:ext cx="108813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17324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24. E-learning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658368" y="1261872"/>
            <a:ext cx="10972800" cy="1234440"/>
          </a:xfrm>
          <a:prstGeom prst="roundRect">
            <a:avLst>
              <a:gd name="adj" fmla="val 5185"/>
            </a:avLst>
          </a:prstGeom>
          <a:solidFill>
            <a:srgbClr val="17324D"/>
          </a:solidFill>
          <a:ln w="12700">
            <a:solidFill>
              <a:srgbClr val="17324D"/>
            </a:solidFill>
            <a:prstDash val="solid"/>
          </a:ln>
          <a:effectLst/>
        </p:spPr>
        <p:txBody>
          <a:bodyPr/>
          <a:lstStyle/>
          <a:p>
            <a:endParaRPr lang="hu-HU" dirty="0"/>
          </a:p>
        </p:txBody>
      </p:sp>
      <p:sp>
        <p:nvSpPr>
          <p:cNvPr id="7" name="Text 5"/>
          <p:cNvSpPr/>
          <p:nvPr/>
        </p:nvSpPr>
        <p:spPr>
          <a:xfrm>
            <a:off x="960120" y="1536192"/>
            <a:ext cx="10378440" cy="6858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</a:rPr>
              <a:t>Digitális eszközökkel és elektronikus tananyagokkal támogatott tanulási forma.</a:t>
            </a:r>
            <a:endParaRPr lang="en-US" sz="2000" dirty="0"/>
          </a:p>
        </p:txBody>
      </p:sp>
      <p:sp>
        <p:nvSpPr>
          <p:cNvPr id="8" name="Shape 6"/>
          <p:cNvSpPr/>
          <p:nvPr/>
        </p:nvSpPr>
        <p:spPr>
          <a:xfrm>
            <a:off x="658368" y="2788920"/>
            <a:ext cx="6720840" cy="3246120"/>
          </a:xfrm>
          <a:prstGeom prst="roundRect">
            <a:avLst>
              <a:gd name="adj" fmla="val 1972"/>
            </a:avLst>
          </a:prstGeom>
          <a:solidFill>
            <a:srgbClr val="FFFFFF"/>
          </a:solidFill>
          <a:ln w="12700">
            <a:solidFill>
              <a:srgbClr val="D9D2CC"/>
            </a:solidFill>
            <a:prstDash val="solid"/>
          </a:ln>
          <a:effectLst/>
        </p:spPr>
        <p:txBody>
          <a:bodyPr/>
          <a:lstStyle/>
          <a:p>
            <a:endParaRPr lang="hu-HU" dirty="0"/>
          </a:p>
        </p:txBody>
      </p:sp>
      <p:sp>
        <p:nvSpPr>
          <p:cNvPr id="9" name="Text 7"/>
          <p:cNvSpPr/>
          <p:nvPr/>
        </p:nvSpPr>
        <p:spPr>
          <a:xfrm>
            <a:off x="932688" y="3035808"/>
            <a:ext cx="6126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7A1538"/>
                </a:solidFill>
              </a:rPr>
              <a:t>Fő elemek / jellemzők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932688" y="3493008"/>
            <a:ext cx="6126480" cy="21945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177800" indent="-177800">
              <a:buSzPct val="100000"/>
              <a:buChar char="•"/>
            </a:pPr>
            <a:r>
              <a:rPr lang="en-US" dirty="0">
                <a:solidFill>
                  <a:srgbClr val="25272B"/>
                </a:solidFill>
              </a:rPr>
              <a:t>tananyagok elérése</a:t>
            </a:r>
            <a:endParaRPr lang="en-US" dirty="0"/>
          </a:p>
          <a:p>
            <a:pPr marL="177800" indent="-177800">
              <a:buSzPct val="100000"/>
              <a:buChar char="•"/>
            </a:pPr>
            <a:r>
              <a:rPr lang="en-US" dirty="0">
                <a:solidFill>
                  <a:srgbClr val="25272B"/>
                </a:solidFill>
              </a:rPr>
              <a:t>feladatok beadása</a:t>
            </a:r>
            <a:endParaRPr lang="en-US" dirty="0"/>
          </a:p>
          <a:p>
            <a:pPr marL="177800" indent="-177800">
              <a:buSzPct val="100000"/>
              <a:buChar char="•"/>
            </a:pPr>
            <a:r>
              <a:rPr lang="en-US" dirty="0">
                <a:solidFill>
                  <a:srgbClr val="25272B"/>
                </a:solidFill>
              </a:rPr>
              <a:t>önellenőrzés</a:t>
            </a:r>
            <a:endParaRPr lang="en-US" dirty="0"/>
          </a:p>
          <a:p>
            <a:pPr marL="177800" indent="-177800">
              <a:buSzPct val="100000"/>
              <a:buChar char="•"/>
            </a:pPr>
            <a:r>
              <a:rPr lang="en-US" dirty="0">
                <a:solidFill>
                  <a:srgbClr val="25272B"/>
                </a:solidFill>
              </a:rPr>
              <a:t>kommunikáció</a:t>
            </a:r>
            <a:endParaRPr lang="en-US" dirty="0"/>
          </a:p>
          <a:p>
            <a:pPr marL="177800" indent="-177800">
              <a:buSzPct val="100000"/>
              <a:buChar char="•"/>
            </a:pPr>
            <a:r>
              <a:rPr lang="en-US" dirty="0">
                <a:solidFill>
                  <a:srgbClr val="25272B"/>
                </a:solidFill>
              </a:rPr>
              <a:t>digitális értékelés és visszajelzés</a:t>
            </a: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7662672" y="2788920"/>
            <a:ext cx="3950208" cy="3246120"/>
          </a:xfrm>
          <a:prstGeom prst="roundRect">
            <a:avLst>
              <a:gd name="adj" fmla="val 1972"/>
            </a:avLst>
          </a:prstGeom>
          <a:solidFill>
            <a:srgbClr val="F0E8EB"/>
          </a:solidFill>
          <a:ln w="12700">
            <a:solidFill>
              <a:srgbClr val="D7B8C3"/>
            </a:solidFill>
            <a:prstDash val="solid"/>
          </a:ln>
          <a:effectLst/>
        </p:spPr>
        <p:txBody>
          <a:bodyPr/>
          <a:lstStyle/>
          <a:p>
            <a:endParaRPr lang="hu-HU" dirty="0"/>
          </a:p>
        </p:txBody>
      </p:sp>
      <p:sp>
        <p:nvSpPr>
          <p:cNvPr id="12" name="Text 10"/>
          <p:cNvSpPr/>
          <p:nvPr/>
        </p:nvSpPr>
        <p:spPr>
          <a:xfrm>
            <a:off x="7955280" y="3035808"/>
            <a:ext cx="336499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/>
            <a:r>
              <a:rPr lang="en-US" sz="1500" b="1" dirty="0">
                <a:solidFill>
                  <a:srgbClr val="7A1538"/>
                </a:solidFill>
              </a:rPr>
              <a:t>PPKE</a:t>
            </a:r>
            <a:r>
              <a:rPr lang="hu-HU" sz="1500" b="1" dirty="0">
                <a:solidFill>
                  <a:srgbClr val="7A1538"/>
                </a:solidFill>
              </a:rPr>
              <a:t> </a:t>
            </a:r>
            <a:r>
              <a:rPr lang="en-US" sz="1500" b="1" dirty="0" err="1">
                <a:solidFill>
                  <a:srgbClr val="7A1538"/>
                </a:solidFill>
              </a:rPr>
              <a:t>összefüggés</a:t>
            </a:r>
            <a:r>
              <a:rPr lang="en-US" sz="1500" b="1" dirty="0">
                <a:solidFill>
                  <a:srgbClr val="7A1538"/>
                </a:solidFill>
              </a:rPr>
              <a:t> 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7973568" y="3611880"/>
            <a:ext cx="3328416" cy="19659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l">
              <a:buNone/>
            </a:pPr>
            <a:r>
              <a:rPr lang="hu-HU" dirty="0">
                <a:solidFill>
                  <a:srgbClr val="25272B"/>
                </a:solidFill>
              </a:rPr>
              <a:t>Az egyetem </a:t>
            </a:r>
            <a:r>
              <a:rPr lang="en-US" dirty="0">
                <a:solidFill>
                  <a:srgbClr val="25272B"/>
                </a:solidFill>
              </a:rPr>
              <a:t>Moodle kari és féléves kurzuskategóriákat biztosít a BTK, HTK, ITK</a:t>
            </a:r>
            <a:r>
              <a:rPr lang="hu-HU" dirty="0">
                <a:solidFill>
                  <a:srgbClr val="25272B"/>
                </a:solidFill>
              </a:rPr>
              <a:t>,</a:t>
            </a:r>
            <a:r>
              <a:rPr lang="en-US" dirty="0">
                <a:solidFill>
                  <a:srgbClr val="25272B"/>
                </a:solidFill>
              </a:rPr>
              <a:t> JÁK számára; a felület a Teams</a:t>
            </a:r>
            <a:r>
              <a:rPr lang="hu-HU" dirty="0" err="1">
                <a:solidFill>
                  <a:srgbClr val="25272B"/>
                </a:solidFill>
              </a:rPr>
              <a:t>hez</a:t>
            </a:r>
            <a:r>
              <a:rPr lang="en-US" dirty="0">
                <a:solidFill>
                  <a:srgbClr val="25272B"/>
                </a:solidFill>
              </a:rPr>
              <a:t> </a:t>
            </a:r>
            <a:r>
              <a:rPr lang="en-US" dirty="0" err="1">
                <a:solidFill>
                  <a:srgbClr val="25272B"/>
                </a:solidFill>
              </a:rPr>
              <a:t>és</a:t>
            </a:r>
            <a:r>
              <a:rPr lang="en-US" dirty="0">
                <a:solidFill>
                  <a:srgbClr val="25272B"/>
                </a:solidFill>
              </a:rPr>
              <a:t> Neptun</a:t>
            </a:r>
            <a:r>
              <a:rPr lang="hu-HU" dirty="0">
                <a:solidFill>
                  <a:srgbClr val="25272B"/>
                </a:solidFill>
              </a:rPr>
              <a:t>hoz </a:t>
            </a:r>
            <a:r>
              <a:rPr lang="en-US" dirty="0" err="1">
                <a:solidFill>
                  <a:srgbClr val="25272B"/>
                </a:solidFill>
              </a:rPr>
              <a:t>kapcsolódik</a:t>
            </a:r>
            <a:r>
              <a:rPr lang="en-US" dirty="0">
                <a:solidFill>
                  <a:srgbClr val="25272B"/>
                </a:solidFill>
              </a:rPr>
              <a:t>.</a:t>
            </a:r>
            <a:endParaRPr lang="en-US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09960" y="6510528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6A6870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31</a:t>
            </a:fld>
            <a:endParaRPr lang="en-US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594360" y="310896"/>
            <a:ext cx="108813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17324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25. Moodle-alapú kurzustámogatás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658368" y="1261872"/>
            <a:ext cx="10972800" cy="1234440"/>
          </a:xfrm>
          <a:prstGeom prst="roundRect">
            <a:avLst>
              <a:gd name="adj" fmla="val 5185"/>
            </a:avLst>
          </a:prstGeom>
          <a:solidFill>
            <a:srgbClr val="17324D"/>
          </a:solidFill>
          <a:ln w="12700">
            <a:solidFill>
              <a:srgbClr val="17324D"/>
            </a:solidFill>
            <a:prstDash val="solid"/>
          </a:ln>
          <a:effectLst/>
        </p:spPr>
        <p:txBody>
          <a:bodyPr/>
          <a:lstStyle/>
          <a:p>
            <a:endParaRPr lang="hu-HU" dirty="0"/>
          </a:p>
        </p:txBody>
      </p:sp>
      <p:sp>
        <p:nvSpPr>
          <p:cNvPr id="7" name="Text 5"/>
          <p:cNvSpPr/>
          <p:nvPr/>
        </p:nvSpPr>
        <p:spPr>
          <a:xfrm>
            <a:off x="960120" y="1536192"/>
            <a:ext cx="10378440" cy="6858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</a:rPr>
              <a:t>Online kurzusfelületre épülő oktatásszervezési gyakorlat, amely rendszerezi a tananyagot, feladatokat, kommunikációt és értékelést.</a:t>
            </a:r>
            <a:endParaRPr lang="en-US" sz="2000" dirty="0"/>
          </a:p>
        </p:txBody>
      </p:sp>
      <p:sp>
        <p:nvSpPr>
          <p:cNvPr id="8" name="Shape 6"/>
          <p:cNvSpPr/>
          <p:nvPr/>
        </p:nvSpPr>
        <p:spPr>
          <a:xfrm>
            <a:off x="658368" y="2788920"/>
            <a:ext cx="6720840" cy="3246120"/>
          </a:xfrm>
          <a:prstGeom prst="roundRect">
            <a:avLst>
              <a:gd name="adj" fmla="val 1972"/>
            </a:avLst>
          </a:prstGeom>
          <a:solidFill>
            <a:srgbClr val="FFFFFF"/>
          </a:solidFill>
          <a:ln w="12700">
            <a:solidFill>
              <a:srgbClr val="D9D2CC"/>
            </a:solidFill>
            <a:prstDash val="solid"/>
          </a:ln>
          <a:effectLst/>
        </p:spPr>
        <p:txBody>
          <a:bodyPr/>
          <a:lstStyle/>
          <a:p>
            <a:endParaRPr lang="hu-HU" dirty="0"/>
          </a:p>
        </p:txBody>
      </p:sp>
      <p:sp>
        <p:nvSpPr>
          <p:cNvPr id="9" name="Text 7"/>
          <p:cNvSpPr/>
          <p:nvPr/>
        </p:nvSpPr>
        <p:spPr>
          <a:xfrm>
            <a:off x="932688" y="3035808"/>
            <a:ext cx="6126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7A1538"/>
                </a:solidFill>
              </a:rPr>
              <a:t>Fő elemek / jellemzők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932688" y="3493008"/>
            <a:ext cx="6126480" cy="21945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177800" indent="-177800">
              <a:buSzPct val="100000"/>
              <a:buChar char="•"/>
            </a:pPr>
            <a:r>
              <a:rPr lang="en-US" dirty="0">
                <a:solidFill>
                  <a:srgbClr val="25272B"/>
                </a:solidFill>
              </a:rPr>
              <a:t>tematika és tananyagok</a:t>
            </a:r>
            <a:endParaRPr lang="en-US" dirty="0"/>
          </a:p>
          <a:p>
            <a:pPr marL="177800" indent="-177800">
              <a:buSzPct val="100000"/>
              <a:buChar char="•"/>
            </a:pPr>
            <a:r>
              <a:rPr lang="en-US" dirty="0">
                <a:solidFill>
                  <a:srgbClr val="25272B"/>
                </a:solidFill>
              </a:rPr>
              <a:t>szakirodalom</a:t>
            </a:r>
            <a:endParaRPr lang="en-US" dirty="0"/>
          </a:p>
          <a:p>
            <a:pPr marL="177800" indent="-177800">
              <a:buSzPct val="100000"/>
              <a:buChar char="•"/>
            </a:pPr>
            <a:r>
              <a:rPr lang="en-US" dirty="0">
                <a:solidFill>
                  <a:srgbClr val="25272B"/>
                </a:solidFill>
              </a:rPr>
              <a:t>feladatok és határidők</a:t>
            </a:r>
            <a:endParaRPr lang="en-US" dirty="0"/>
          </a:p>
          <a:p>
            <a:pPr marL="177800" indent="-177800">
              <a:buSzPct val="100000"/>
              <a:buChar char="•"/>
            </a:pPr>
            <a:r>
              <a:rPr lang="en-US" dirty="0">
                <a:solidFill>
                  <a:srgbClr val="25272B"/>
                </a:solidFill>
              </a:rPr>
              <a:t>tesztek</a:t>
            </a:r>
            <a:endParaRPr lang="en-US" dirty="0"/>
          </a:p>
          <a:p>
            <a:pPr marL="177800" indent="-177800">
              <a:buSzPct val="100000"/>
              <a:buChar char="•"/>
            </a:pPr>
            <a:r>
              <a:rPr lang="en-US" dirty="0">
                <a:solidFill>
                  <a:srgbClr val="25272B"/>
                </a:solidFill>
              </a:rPr>
              <a:t>fórumok</a:t>
            </a:r>
            <a:endParaRPr lang="en-US" dirty="0"/>
          </a:p>
          <a:p>
            <a:pPr marL="177800" indent="-177800">
              <a:buSzPct val="100000"/>
              <a:buChar char="•"/>
            </a:pPr>
            <a:r>
              <a:rPr lang="en-US" dirty="0">
                <a:solidFill>
                  <a:srgbClr val="25272B"/>
                </a:solidFill>
              </a:rPr>
              <a:t>értékelések és visszajelzések</a:t>
            </a: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7662672" y="2788920"/>
            <a:ext cx="3950208" cy="3246120"/>
          </a:xfrm>
          <a:prstGeom prst="roundRect">
            <a:avLst>
              <a:gd name="adj" fmla="val 1972"/>
            </a:avLst>
          </a:prstGeom>
          <a:solidFill>
            <a:srgbClr val="F0E8EB"/>
          </a:solidFill>
          <a:ln w="12700">
            <a:solidFill>
              <a:srgbClr val="D7B8C3"/>
            </a:solidFill>
            <a:prstDash val="solid"/>
          </a:ln>
          <a:effectLst/>
        </p:spPr>
        <p:txBody>
          <a:bodyPr/>
          <a:lstStyle/>
          <a:p>
            <a:endParaRPr lang="hu-HU" dirty="0"/>
          </a:p>
        </p:txBody>
      </p:sp>
      <p:sp>
        <p:nvSpPr>
          <p:cNvPr id="12" name="Text 10"/>
          <p:cNvSpPr/>
          <p:nvPr/>
        </p:nvSpPr>
        <p:spPr>
          <a:xfrm>
            <a:off x="7955280" y="3035808"/>
            <a:ext cx="336499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/>
            <a:r>
              <a:rPr lang="en-US" sz="1500" b="1" dirty="0">
                <a:solidFill>
                  <a:srgbClr val="7A1538"/>
                </a:solidFill>
              </a:rPr>
              <a:t>PPKE</a:t>
            </a:r>
            <a:r>
              <a:rPr lang="hu-HU" sz="1500" b="1" dirty="0">
                <a:solidFill>
                  <a:srgbClr val="7A1538"/>
                </a:solidFill>
              </a:rPr>
              <a:t> </a:t>
            </a:r>
            <a:r>
              <a:rPr lang="en-US" sz="1500" b="1" dirty="0" err="1">
                <a:solidFill>
                  <a:srgbClr val="7A1538"/>
                </a:solidFill>
              </a:rPr>
              <a:t>összefüggés</a:t>
            </a:r>
            <a:r>
              <a:rPr lang="en-US" sz="1500" b="1" dirty="0">
                <a:solidFill>
                  <a:srgbClr val="7A1538"/>
                </a:solidFill>
              </a:rPr>
              <a:t> 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7973568" y="3611880"/>
            <a:ext cx="3328416" cy="19659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l">
              <a:buNone/>
            </a:pPr>
            <a:r>
              <a:rPr lang="en-US" dirty="0">
                <a:solidFill>
                  <a:srgbClr val="25272B"/>
                </a:solidFill>
              </a:rPr>
              <a:t>A Moodle kari kurzuskategóriákat, központi képzéseket </a:t>
            </a:r>
            <a:r>
              <a:rPr lang="en-US" dirty="0" err="1">
                <a:solidFill>
                  <a:srgbClr val="25272B"/>
                </a:solidFill>
              </a:rPr>
              <a:t>és</a:t>
            </a:r>
            <a:r>
              <a:rPr lang="en-US" dirty="0">
                <a:solidFill>
                  <a:srgbClr val="25272B"/>
                </a:solidFill>
              </a:rPr>
              <a:t> </a:t>
            </a:r>
            <a:r>
              <a:rPr lang="en-US" dirty="0" err="1">
                <a:solidFill>
                  <a:srgbClr val="25272B"/>
                </a:solidFill>
              </a:rPr>
              <a:t>kompetenciamérés</a:t>
            </a:r>
            <a:r>
              <a:rPr lang="hu-HU" dirty="0">
                <a:solidFill>
                  <a:srgbClr val="25272B"/>
                </a:solidFill>
              </a:rPr>
              <a:t>t </a:t>
            </a:r>
            <a:r>
              <a:rPr lang="en-US" dirty="0">
                <a:solidFill>
                  <a:srgbClr val="25272B"/>
                </a:solidFill>
              </a:rPr>
              <a:t>is kezel.</a:t>
            </a:r>
            <a:endParaRPr lang="en-US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09960" y="6510528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6A6870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32</a:t>
            </a:fld>
            <a:endParaRPr lang="en-US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594360" y="310896"/>
            <a:ext cx="108813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17324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26. Szinkrón online oktatás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658368" y="1261872"/>
            <a:ext cx="10972800" cy="1234440"/>
          </a:xfrm>
          <a:prstGeom prst="roundRect">
            <a:avLst>
              <a:gd name="adj" fmla="val 5185"/>
            </a:avLst>
          </a:prstGeom>
          <a:solidFill>
            <a:srgbClr val="17324D"/>
          </a:solidFill>
          <a:ln w="12700">
            <a:solidFill>
              <a:srgbClr val="17324D"/>
            </a:solidFill>
            <a:prstDash val="solid"/>
          </a:ln>
          <a:effectLst/>
        </p:spPr>
        <p:txBody>
          <a:bodyPr/>
          <a:lstStyle/>
          <a:p>
            <a:endParaRPr lang="hu-HU" dirty="0"/>
          </a:p>
        </p:txBody>
      </p:sp>
      <p:sp>
        <p:nvSpPr>
          <p:cNvPr id="7" name="Text 5"/>
          <p:cNvSpPr/>
          <p:nvPr/>
        </p:nvSpPr>
        <p:spPr>
          <a:xfrm>
            <a:off x="960120" y="1536192"/>
            <a:ext cx="10378440" cy="6858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</a:rPr>
              <a:t>Valós idejű digitális foglalkozás, amelyben az oktató és a hallgatók egyidejűleg vannak jelen a kommunikációs térben.</a:t>
            </a:r>
            <a:endParaRPr lang="en-US" sz="2000" dirty="0"/>
          </a:p>
        </p:txBody>
      </p:sp>
      <p:sp>
        <p:nvSpPr>
          <p:cNvPr id="8" name="Shape 6"/>
          <p:cNvSpPr/>
          <p:nvPr/>
        </p:nvSpPr>
        <p:spPr>
          <a:xfrm>
            <a:off x="658368" y="2788920"/>
            <a:ext cx="6720840" cy="3246120"/>
          </a:xfrm>
          <a:prstGeom prst="roundRect">
            <a:avLst>
              <a:gd name="adj" fmla="val 1972"/>
            </a:avLst>
          </a:prstGeom>
          <a:solidFill>
            <a:srgbClr val="FFFFFF"/>
          </a:solidFill>
          <a:ln w="12700">
            <a:solidFill>
              <a:srgbClr val="D9D2CC"/>
            </a:solidFill>
            <a:prstDash val="solid"/>
          </a:ln>
          <a:effectLst/>
        </p:spPr>
        <p:txBody>
          <a:bodyPr/>
          <a:lstStyle/>
          <a:p>
            <a:endParaRPr lang="hu-HU" dirty="0"/>
          </a:p>
        </p:txBody>
      </p:sp>
      <p:sp>
        <p:nvSpPr>
          <p:cNvPr id="9" name="Text 7"/>
          <p:cNvSpPr/>
          <p:nvPr/>
        </p:nvSpPr>
        <p:spPr>
          <a:xfrm>
            <a:off x="932688" y="3035808"/>
            <a:ext cx="6126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7A1538"/>
                </a:solidFill>
              </a:rPr>
              <a:t>Fő elemek / jellemzők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932688" y="3493008"/>
            <a:ext cx="6126480" cy="21945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177800" indent="-177800">
              <a:buSzPct val="100000"/>
              <a:buChar char="•"/>
            </a:pPr>
            <a:r>
              <a:rPr lang="en-US" dirty="0">
                <a:solidFill>
                  <a:srgbClr val="25272B"/>
                </a:solidFill>
              </a:rPr>
              <a:t>videókonferencia</a:t>
            </a:r>
            <a:endParaRPr lang="en-US" dirty="0"/>
          </a:p>
          <a:p>
            <a:pPr marL="177800" indent="-177800">
              <a:buSzPct val="100000"/>
              <a:buChar char="•"/>
            </a:pPr>
            <a:r>
              <a:rPr lang="en-US" dirty="0">
                <a:solidFill>
                  <a:srgbClr val="25272B"/>
                </a:solidFill>
              </a:rPr>
              <a:t>képernyőmegosztás</a:t>
            </a:r>
            <a:endParaRPr lang="en-US" dirty="0"/>
          </a:p>
          <a:p>
            <a:pPr marL="177800" indent="-177800">
              <a:buSzPct val="100000"/>
              <a:buChar char="•"/>
            </a:pPr>
            <a:r>
              <a:rPr lang="en-US" dirty="0">
                <a:solidFill>
                  <a:srgbClr val="25272B"/>
                </a:solidFill>
              </a:rPr>
              <a:t>online prezentáció</a:t>
            </a:r>
            <a:endParaRPr lang="en-US" dirty="0"/>
          </a:p>
          <a:p>
            <a:pPr marL="177800" indent="-177800">
              <a:buSzPct val="100000"/>
              <a:buChar char="•"/>
            </a:pPr>
            <a:r>
              <a:rPr lang="en-US" dirty="0">
                <a:solidFill>
                  <a:srgbClr val="25272B"/>
                </a:solidFill>
              </a:rPr>
              <a:t>chat és szavazás</a:t>
            </a:r>
            <a:endParaRPr lang="en-US" dirty="0"/>
          </a:p>
          <a:p>
            <a:pPr marL="177800" indent="-177800">
              <a:buSzPct val="100000"/>
              <a:buChar char="•"/>
            </a:pPr>
            <a:r>
              <a:rPr lang="en-US" dirty="0">
                <a:solidFill>
                  <a:srgbClr val="25272B"/>
                </a:solidFill>
              </a:rPr>
              <a:t>csoportszobák</a:t>
            </a:r>
            <a:endParaRPr lang="en-US" dirty="0"/>
          </a:p>
          <a:p>
            <a:pPr marL="177800" indent="-177800">
              <a:buSzPct val="100000"/>
              <a:buChar char="•"/>
            </a:pPr>
            <a:r>
              <a:rPr lang="en-US" dirty="0">
                <a:solidFill>
                  <a:srgbClr val="25272B"/>
                </a:solidFill>
              </a:rPr>
              <a:t>közös dokumentumszerkesztés</a:t>
            </a: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7662672" y="2788920"/>
            <a:ext cx="3950208" cy="3246120"/>
          </a:xfrm>
          <a:prstGeom prst="roundRect">
            <a:avLst>
              <a:gd name="adj" fmla="val 1972"/>
            </a:avLst>
          </a:prstGeom>
          <a:solidFill>
            <a:srgbClr val="F0E8EB"/>
          </a:solidFill>
          <a:ln w="12700">
            <a:solidFill>
              <a:srgbClr val="D7B8C3"/>
            </a:solidFill>
            <a:prstDash val="solid"/>
          </a:ln>
          <a:effectLst/>
        </p:spPr>
        <p:txBody>
          <a:bodyPr/>
          <a:lstStyle/>
          <a:p>
            <a:endParaRPr lang="hu-HU" dirty="0"/>
          </a:p>
        </p:txBody>
      </p:sp>
      <p:sp>
        <p:nvSpPr>
          <p:cNvPr id="12" name="Text 10"/>
          <p:cNvSpPr/>
          <p:nvPr/>
        </p:nvSpPr>
        <p:spPr>
          <a:xfrm>
            <a:off x="7955280" y="3035808"/>
            <a:ext cx="336499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/>
            <a:r>
              <a:rPr lang="en-US" sz="1500" b="1" dirty="0">
                <a:solidFill>
                  <a:srgbClr val="7A1538"/>
                </a:solidFill>
              </a:rPr>
              <a:t>PPKE</a:t>
            </a:r>
            <a:r>
              <a:rPr lang="hu-HU" sz="1500" b="1" dirty="0">
                <a:solidFill>
                  <a:srgbClr val="7A1538"/>
                </a:solidFill>
              </a:rPr>
              <a:t> </a:t>
            </a:r>
            <a:r>
              <a:rPr lang="en-US" sz="1500" b="1" dirty="0" err="1">
                <a:solidFill>
                  <a:srgbClr val="7A1538"/>
                </a:solidFill>
              </a:rPr>
              <a:t>összefüggés</a:t>
            </a:r>
            <a:r>
              <a:rPr lang="en-US" sz="1500" b="1" dirty="0">
                <a:solidFill>
                  <a:srgbClr val="7A1538"/>
                </a:solidFill>
              </a:rPr>
              <a:t> 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7973568" y="3611880"/>
            <a:ext cx="3328416" cy="19659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l">
              <a:buNone/>
            </a:pPr>
            <a:r>
              <a:rPr lang="en-US" dirty="0">
                <a:solidFill>
                  <a:srgbClr val="25272B"/>
                </a:solidFill>
              </a:rPr>
              <a:t>A PPKE Moodle felülete jelzi a Microsoft Teams használatát az online kapcsolattartás és foglalkozásszervezés részeként.</a:t>
            </a:r>
            <a:endParaRPr lang="en-US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09960" y="6510528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6A6870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33</a:t>
            </a:fld>
            <a:endParaRPr lang="en-US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594360" y="310896"/>
            <a:ext cx="108813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17324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27. Aszinkrón tanulás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658368" y="1261872"/>
            <a:ext cx="10972800" cy="1234440"/>
          </a:xfrm>
          <a:prstGeom prst="roundRect">
            <a:avLst>
              <a:gd name="adj" fmla="val 5185"/>
            </a:avLst>
          </a:prstGeom>
          <a:solidFill>
            <a:srgbClr val="17324D"/>
          </a:solidFill>
          <a:ln w="12700">
            <a:solidFill>
              <a:srgbClr val="17324D"/>
            </a:solidFill>
            <a:prstDash val="solid"/>
          </a:ln>
          <a:effectLst/>
        </p:spPr>
        <p:txBody>
          <a:bodyPr/>
          <a:lstStyle/>
          <a:p>
            <a:endParaRPr lang="hu-HU" dirty="0"/>
          </a:p>
        </p:txBody>
      </p:sp>
      <p:sp>
        <p:nvSpPr>
          <p:cNvPr id="7" name="Text 5"/>
          <p:cNvSpPr/>
          <p:nvPr/>
        </p:nvSpPr>
        <p:spPr>
          <a:xfrm>
            <a:off x="960120" y="1536192"/>
            <a:ext cx="10378440" cy="6858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</a:rPr>
              <a:t>Az oktató és a hallgató nem feltétlenül </a:t>
            </a:r>
            <a:r>
              <a:rPr lang="en-US" sz="2000" b="1" dirty="0" err="1">
                <a:solidFill>
                  <a:srgbClr val="FFFFFF"/>
                </a:solidFill>
              </a:rPr>
              <a:t>ugyanabban</a:t>
            </a:r>
            <a:r>
              <a:rPr lang="en-US" sz="2000" b="1" dirty="0">
                <a:solidFill>
                  <a:srgbClr val="FFFFFF"/>
                </a:solidFill>
              </a:rPr>
              <a:t> </a:t>
            </a:r>
            <a:endParaRPr lang="hu-HU" sz="2000" b="1" dirty="0">
              <a:solidFill>
                <a:srgbClr val="FFFFFF"/>
              </a:solidFill>
            </a:endParaRPr>
          </a:p>
          <a:p>
            <a:pPr marL="0" indent="0" algn="ctr">
              <a:buNone/>
            </a:pPr>
            <a:r>
              <a:rPr lang="en-US" sz="2000" b="1" dirty="0" err="1">
                <a:solidFill>
                  <a:srgbClr val="FFFFFF"/>
                </a:solidFill>
              </a:rPr>
              <a:t>az</a:t>
            </a:r>
            <a:r>
              <a:rPr lang="en-US" sz="2000" b="1" dirty="0">
                <a:solidFill>
                  <a:srgbClr val="FFFFFF"/>
                </a:solidFill>
              </a:rPr>
              <a:t> időpontban vesz részt a tanulási folyamatban.</a:t>
            </a:r>
            <a:endParaRPr lang="en-US" sz="2000" dirty="0"/>
          </a:p>
        </p:txBody>
      </p:sp>
      <p:sp>
        <p:nvSpPr>
          <p:cNvPr id="8" name="Shape 6"/>
          <p:cNvSpPr/>
          <p:nvPr/>
        </p:nvSpPr>
        <p:spPr>
          <a:xfrm>
            <a:off x="658368" y="2788920"/>
            <a:ext cx="6720840" cy="3246120"/>
          </a:xfrm>
          <a:prstGeom prst="roundRect">
            <a:avLst>
              <a:gd name="adj" fmla="val 1972"/>
            </a:avLst>
          </a:prstGeom>
          <a:solidFill>
            <a:srgbClr val="FFFFFF"/>
          </a:solidFill>
          <a:ln w="12700">
            <a:solidFill>
              <a:srgbClr val="D9D2CC"/>
            </a:solidFill>
            <a:prstDash val="solid"/>
          </a:ln>
          <a:effectLst/>
        </p:spPr>
        <p:txBody>
          <a:bodyPr/>
          <a:lstStyle/>
          <a:p>
            <a:endParaRPr lang="hu-HU" dirty="0"/>
          </a:p>
        </p:txBody>
      </p:sp>
      <p:sp>
        <p:nvSpPr>
          <p:cNvPr id="9" name="Text 7"/>
          <p:cNvSpPr/>
          <p:nvPr/>
        </p:nvSpPr>
        <p:spPr>
          <a:xfrm>
            <a:off x="932688" y="3035808"/>
            <a:ext cx="6126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7A1538"/>
                </a:solidFill>
              </a:rPr>
              <a:t>Fő elemek / jellemzők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932688" y="3493008"/>
            <a:ext cx="6126480" cy="21945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177800" indent="-177800">
              <a:buSzPct val="100000"/>
              <a:buChar char="•"/>
            </a:pPr>
            <a:r>
              <a:rPr lang="en-US" dirty="0">
                <a:solidFill>
                  <a:srgbClr val="25272B"/>
                </a:solidFill>
              </a:rPr>
              <a:t>rögzített előadás</a:t>
            </a:r>
            <a:endParaRPr lang="en-US" dirty="0"/>
          </a:p>
          <a:p>
            <a:pPr marL="177800" indent="-177800">
              <a:buSzPct val="100000"/>
              <a:buChar char="•"/>
            </a:pPr>
            <a:r>
              <a:rPr lang="en-US" dirty="0">
                <a:solidFill>
                  <a:srgbClr val="25272B"/>
                </a:solidFill>
              </a:rPr>
              <a:t>feltöltött jegyzet</a:t>
            </a:r>
            <a:endParaRPr lang="en-US" dirty="0"/>
          </a:p>
          <a:p>
            <a:pPr marL="177800" indent="-177800">
              <a:buSzPct val="100000"/>
              <a:buChar char="•"/>
            </a:pPr>
            <a:r>
              <a:rPr lang="en-US" dirty="0">
                <a:solidFill>
                  <a:srgbClr val="25272B"/>
                </a:solidFill>
              </a:rPr>
              <a:t>önellenőrző teszt</a:t>
            </a:r>
            <a:endParaRPr lang="en-US" dirty="0"/>
          </a:p>
          <a:p>
            <a:pPr marL="177800" indent="-177800">
              <a:buSzPct val="100000"/>
              <a:buChar char="•"/>
            </a:pPr>
            <a:r>
              <a:rPr lang="en-US" dirty="0">
                <a:solidFill>
                  <a:srgbClr val="25272B"/>
                </a:solidFill>
              </a:rPr>
              <a:t>fórumfeladat</a:t>
            </a:r>
            <a:endParaRPr lang="en-US" dirty="0"/>
          </a:p>
          <a:p>
            <a:pPr marL="177800" indent="-177800">
              <a:buSzPct val="100000"/>
              <a:buChar char="•"/>
            </a:pPr>
            <a:r>
              <a:rPr lang="en-US" dirty="0">
                <a:solidFill>
                  <a:srgbClr val="25272B"/>
                </a:solidFill>
              </a:rPr>
              <a:t>beadandó dolgozat</a:t>
            </a:r>
            <a:endParaRPr lang="en-US" dirty="0"/>
          </a:p>
          <a:p>
            <a:pPr marL="177800" indent="-177800">
              <a:buSzPct val="100000"/>
              <a:buChar char="•"/>
            </a:pPr>
            <a:r>
              <a:rPr lang="en-US" dirty="0">
                <a:solidFill>
                  <a:srgbClr val="25272B"/>
                </a:solidFill>
              </a:rPr>
              <a:t>egyéni szakirodalom-feldolgozás</a:t>
            </a:r>
            <a:endParaRPr lang="en-US" dirty="0"/>
          </a:p>
          <a:p>
            <a:pPr marL="177800" indent="-177800">
              <a:buSzPct val="100000"/>
              <a:buChar char="•"/>
            </a:pPr>
            <a:r>
              <a:rPr lang="en-US" dirty="0">
                <a:solidFill>
                  <a:srgbClr val="25272B"/>
                </a:solidFill>
              </a:rPr>
              <a:t>online tanulási útvonal</a:t>
            </a: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7662672" y="2788920"/>
            <a:ext cx="3950208" cy="3246120"/>
          </a:xfrm>
          <a:prstGeom prst="roundRect">
            <a:avLst>
              <a:gd name="adj" fmla="val 1972"/>
            </a:avLst>
          </a:prstGeom>
          <a:solidFill>
            <a:srgbClr val="F0E8EB"/>
          </a:solidFill>
          <a:ln w="12700">
            <a:solidFill>
              <a:srgbClr val="D7B8C3"/>
            </a:solidFill>
            <a:prstDash val="solid"/>
          </a:ln>
          <a:effectLst/>
        </p:spPr>
        <p:txBody>
          <a:bodyPr/>
          <a:lstStyle/>
          <a:p>
            <a:endParaRPr lang="hu-HU" dirty="0"/>
          </a:p>
        </p:txBody>
      </p:sp>
      <p:sp>
        <p:nvSpPr>
          <p:cNvPr id="12" name="Text 10"/>
          <p:cNvSpPr/>
          <p:nvPr/>
        </p:nvSpPr>
        <p:spPr>
          <a:xfrm>
            <a:off x="7955280" y="3035808"/>
            <a:ext cx="336499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/>
            <a:r>
              <a:rPr lang="en-US" sz="1500" b="1" dirty="0">
                <a:solidFill>
                  <a:srgbClr val="7A1538"/>
                </a:solidFill>
              </a:rPr>
              <a:t>PPKE</a:t>
            </a:r>
            <a:r>
              <a:rPr lang="hu-HU" sz="1500" b="1" dirty="0">
                <a:solidFill>
                  <a:srgbClr val="7A1538"/>
                </a:solidFill>
              </a:rPr>
              <a:t> </a:t>
            </a:r>
            <a:r>
              <a:rPr lang="en-US" sz="1500" b="1" dirty="0" err="1">
                <a:solidFill>
                  <a:srgbClr val="7A1538"/>
                </a:solidFill>
              </a:rPr>
              <a:t>összefüggés</a:t>
            </a:r>
            <a:r>
              <a:rPr lang="en-US" sz="1500" b="1" dirty="0">
                <a:solidFill>
                  <a:srgbClr val="7A1538"/>
                </a:solidFill>
              </a:rPr>
              <a:t> 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7973568" y="3611880"/>
            <a:ext cx="3328416" cy="19659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l">
              <a:buNone/>
            </a:pPr>
            <a:r>
              <a:rPr lang="en-US" dirty="0">
                <a:solidFill>
                  <a:srgbClr val="25272B"/>
                </a:solidFill>
              </a:rPr>
              <a:t>Rugalmas időbeosztást biztosít, de világos követelményeket, megfelelő határidőket és rendszeres oktatói visszajelzést igényel.</a:t>
            </a:r>
            <a:endParaRPr lang="en-US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09960" y="6510528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6A6870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34</a:t>
            </a:fld>
            <a:endParaRPr lang="en-US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594360" y="310896"/>
            <a:ext cx="108813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17324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28. Blended learning, vegyes tanulás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658368" y="1261872"/>
            <a:ext cx="10972800" cy="1234440"/>
          </a:xfrm>
          <a:prstGeom prst="roundRect">
            <a:avLst>
              <a:gd name="adj" fmla="val 5185"/>
            </a:avLst>
          </a:prstGeom>
          <a:solidFill>
            <a:srgbClr val="17324D"/>
          </a:solidFill>
          <a:ln w="12700">
            <a:solidFill>
              <a:srgbClr val="17324D"/>
            </a:solidFill>
            <a:prstDash val="solid"/>
          </a:ln>
          <a:effectLst/>
        </p:spPr>
        <p:txBody>
          <a:bodyPr/>
          <a:lstStyle/>
          <a:p>
            <a:endParaRPr lang="hu-HU" dirty="0"/>
          </a:p>
        </p:txBody>
      </p:sp>
      <p:sp>
        <p:nvSpPr>
          <p:cNvPr id="7" name="Text 5"/>
          <p:cNvSpPr/>
          <p:nvPr/>
        </p:nvSpPr>
        <p:spPr>
          <a:xfrm>
            <a:off x="960120" y="1536192"/>
            <a:ext cx="10378440" cy="6858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</a:rPr>
              <a:t>A jelenléti és online tanulási elemek tudatosan, pedagógiai céllal megtervezett kombinációja.</a:t>
            </a:r>
            <a:endParaRPr lang="en-US" sz="1700" dirty="0"/>
          </a:p>
        </p:txBody>
      </p:sp>
      <p:sp>
        <p:nvSpPr>
          <p:cNvPr id="8" name="Shape 6"/>
          <p:cNvSpPr/>
          <p:nvPr/>
        </p:nvSpPr>
        <p:spPr>
          <a:xfrm>
            <a:off x="658368" y="2788920"/>
            <a:ext cx="6720840" cy="3246120"/>
          </a:xfrm>
          <a:prstGeom prst="roundRect">
            <a:avLst>
              <a:gd name="adj" fmla="val 1972"/>
            </a:avLst>
          </a:prstGeom>
          <a:solidFill>
            <a:srgbClr val="FFFFFF"/>
          </a:solidFill>
          <a:ln w="12700">
            <a:solidFill>
              <a:srgbClr val="D9D2CC"/>
            </a:solidFill>
            <a:prstDash val="solid"/>
          </a:ln>
          <a:effectLst/>
        </p:spPr>
        <p:txBody>
          <a:bodyPr/>
          <a:lstStyle/>
          <a:p>
            <a:endParaRPr lang="hu-HU" dirty="0"/>
          </a:p>
        </p:txBody>
      </p:sp>
      <p:sp>
        <p:nvSpPr>
          <p:cNvPr id="9" name="Text 7"/>
          <p:cNvSpPr/>
          <p:nvPr/>
        </p:nvSpPr>
        <p:spPr>
          <a:xfrm>
            <a:off x="932688" y="3035808"/>
            <a:ext cx="6126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7A1538"/>
                </a:solidFill>
              </a:rPr>
              <a:t>Fő elemek / jellemzők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932688" y="3493008"/>
            <a:ext cx="6126480" cy="21945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177800" indent="-177800">
              <a:buSzPct val="100000"/>
              <a:buChar char="•"/>
            </a:pPr>
            <a:r>
              <a:rPr lang="en-US" dirty="0">
                <a:solidFill>
                  <a:srgbClr val="25272B"/>
                </a:solidFill>
              </a:rPr>
              <a:t>elméleti tananyag Moodle-on</a:t>
            </a:r>
            <a:endParaRPr lang="en-US" dirty="0"/>
          </a:p>
          <a:p>
            <a:pPr marL="177800" indent="-177800">
              <a:buSzPct val="100000"/>
              <a:buChar char="•"/>
            </a:pPr>
            <a:r>
              <a:rPr lang="en-US" dirty="0">
                <a:solidFill>
                  <a:srgbClr val="25272B"/>
                </a:solidFill>
              </a:rPr>
              <a:t>kontaktórán jogeset vagy problémamegoldás</a:t>
            </a:r>
            <a:endParaRPr lang="en-US" dirty="0"/>
          </a:p>
          <a:p>
            <a:pPr marL="177800" indent="-177800">
              <a:buSzPct val="100000"/>
              <a:buChar char="•"/>
            </a:pPr>
            <a:r>
              <a:rPr lang="en-US" dirty="0">
                <a:solidFill>
                  <a:srgbClr val="25272B"/>
                </a:solidFill>
              </a:rPr>
              <a:t>online önellenőrző teszt</a:t>
            </a:r>
            <a:endParaRPr lang="en-US" dirty="0"/>
          </a:p>
          <a:p>
            <a:pPr marL="177800" indent="-177800">
              <a:buSzPct val="100000"/>
              <a:buChar char="•"/>
            </a:pPr>
            <a:r>
              <a:rPr lang="en-US" dirty="0">
                <a:solidFill>
                  <a:srgbClr val="25272B"/>
                </a:solidFill>
              </a:rPr>
              <a:t>személyes vagy </a:t>
            </a:r>
            <a:r>
              <a:rPr lang="en-US" dirty="0" err="1">
                <a:solidFill>
                  <a:srgbClr val="25272B"/>
                </a:solidFill>
              </a:rPr>
              <a:t>digitális</a:t>
            </a:r>
            <a:r>
              <a:rPr lang="en-US" dirty="0">
                <a:solidFill>
                  <a:srgbClr val="25272B"/>
                </a:solidFill>
              </a:rPr>
              <a:t> </a:t>
            </a:r>
            <a:r>
              <a:rPr lang="en-US" dirty="0" err="1">
                <a:solidFill>
                  <a:srgbClr val="25272B"/>
                </a:solidFill>
              </a:rPr>
              <a:t>visszajelzés</a:t>
            </a:r>
            <a:endParaRPr lang="hu-HU" dirty="0">
              <a:solidFill>
                <a:srgbClr val="25272B"/>
              </a:solidFill>
            </a:endParaRPr>
          </a:p>
          <a:p>
            <a:pPr marL="177800" indent="-177800">
              <a:buSzPct val="100000"/>
              <a:buChar char="•"/>
            </a:pPr>
            <a:r>
              <a:rPr lang="hu-HU" dirty="0">
                <a:solidFill>
                  <a:srgbClr val="25272B"/>
                </a:solidFill>
              </a:rPr>
              <a:t>konzultáció</a:t>
            </a: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7662672" y="2788920"/>
            <a:ext cx="3950208" cy="3246120"/>
          </a:xfrm>
          <a:prstGeom prst="roundRect">
            <a:avLst>
              <a:gd name="adj" fmla="val 1972"/>
            </a:avLst>
          </a:prstGeom>
          <a:solidFill>
            <a:srgbClr val="F0E8EB"/>
          </a:solidFill>
          <a:ln w="12700">
            <a:solidFill>
              <a:srgbClr val="D7B8C3"/>
            </a:solidFill>
            <a:prstDash val="solid"/>
          </a:ln>
          <a:effectLst/>
        </p:spPr>
        <p:txBody>
          <a:bodyPr/>
          <a:lstStyle/>
          <a:p>
            <a:endParaRPr lang="hu-HU" dirty="0"/>
          </a:p>
        </p:txBody>
      </p:sp>
      <p:sp>
        <p:nvSpPr>
          <p:cNvPr id="12" name="Text 10"/>
          <p:cNvSpPr/>
          <p:nvPr/>
        </p:nvSpPr>
        <p:spPr>
          <a:xfrm>
            <a:off x="7955280" y="3035808"/>
            <a:ext cx="336499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/>
            <a:r>
              <a:rPr lang="en-US" sz="1500" b="1" dirty="0">
                <a:solidFill>
                  <a:srgbClr val="7A1538"/>
                </a:solidFill>
              </a:rPr>
              <a:t>PPKE</a:t>
            </a:r>
            <a:r>
              <a:rPr lang="hu-HU" sz="1500" b="1" dirty="0">
                <a:solidFill>
                  <a:srgbClr val="7A1538"/>
                </a:solidFill>
              </a:rPr>
              <a:t> </a:t>
            </a:r>
            <a:r>
              <a:rPr lang="en-US" sz="1500" b="1" dirty="0" err="1">
                <a:solidFill>
                  <a:srgbClr val="7A1538"/>
                </a:solidFill>
              </a:rPr>
              <a:t>összefüggés</a:t>
            </a:r>
            <a:r>
              <a:rPr lang="en-US" sz="1500" b="1" dirty="0">
                <a:solidFill>
                  <a:srgbClr val="7A1538"/>
                </a:solidFill>
              </a:rPr>
              <a:t> 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7973568" y="3611880"/>
            <a:ext cx="3328416" cy="19659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l">
              <a:buNone/>
            </a:pPr>
            <a:r>
              <a:rPr lang="en-US" dirty="0">
                <a:solidFill>
                  <a:srgbClr val="25272B"/>
                </a:solidFill>
              </a:rPr>
              <a:t>A Moodle és a Teams technikai környezetet biztosíthat a jelenléti oktatást kiegészítő digitális tevékenységekhez; hibrid konzultációs kurzusok is megjelennek.</a:t>
            </a:r>
            <a:endParaRPr lang="en-US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09960" y="6510528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6A6870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35</a:t>
            </a:fld>
            <a:endParaRPr lang="en-US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594360" y="310896"/>
            <a:ext cx="108813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17324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29. Hibrid oktatás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658368" y="1261872"/>
            <a:ext cx="10972800" cy="1234440"/>
          </a:xfrm>
          <a:prstGeom prst="roundRect">
            <a:avLst>
              <a:gd name="adj" fmla="val 5185"/>
            </a:avLst>
          </a:prstGeom>
          <a:solidFill>
            <a:srgbClr val="17324D"/>
          </a:solidFill>
          <a:ln w="12700">
            <a:solidFill>
              <a:srgbClr val="17324D"/>
            </a:solidFill>
            <a:prstDash val="solid"/>
          </a:ln>
          <a:effectLst/>
        </p:spPr>
        <p:txBody>
          <a:bodyPr/>
          <a:lstStyle/>
          <a:p>
            <a:endParaRPr lang="hu-HU" dirty="0"/>
          </a:p>
        </p:txBody>
      </p:sp>
      <p:sp>
        <p:nvSpPr>
          <p:cNvPr id="7" name="Text 5"/>
          <p:cNvSpPr/>
          <p:nvPr/>
        </p:nvSpPr>
        <p:spPr>
          <a:xfrm>
            <a:off x="960120" y="1536192"/>
            <a:ext cx="10378440" cy="6858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</a:rPr>
              <a:t>Olyan forma, amelyben a hallgatók egy része fizikailag jelen van, más része online csatlakozik, vagy a képzés jelenléti és távolléti alkalmakra tagolódik.</a:t>
            </a:r>
            <a:endParaRPr lang="en-US" sz="2000" dirty="0"/>
          </a:p>
        </p:txBody>
      </p:sp>
      <p:sp>
        <p:nvSpPr>
          <p:cNvPr id="8" name="Shape 6"/>
          <p:cNvSpPr/>
          <p:nvPr/>
        </p:nvSpPr>
        <p:spPr>
          <a:xfrm>
            <a:off x="658368" y="2788920"/>
            <a:ext cx="6720840" cy="3246120"/>
          </a:xfrm>
          <a:prstGeom prst="roundRect">
            <a:avLst>
              <a:gd name="adj" fmla="val 1972"/>
            </a:avLst>
          </a:prstGeom>
          <a:solidFill>
            <a:srgbClr val="FFFFFF"/>
          </a:solidFill>
          <a:ln w="12700">
            <a:solidFill>
              <a:srgbClr val="D9D2CC"/>
            </a:solidFill>
            <a:prstDash val="solid"/>
          </a:ln>
          <a:effectLst/>
        </p:spPr>
        <p:txBody>
          <a:bodyPr/>
          <a:lstStyle/>
          <a:p>
            <a:endParaRPr lang="hu-HU" dirty="0"/>
          </a:p>
        </p:txBody>
      </p:sp>
      <p:sp>
        <p:nvSpPr>
          <p:cNvPr id="9" name="Text 7"/>
          <p:cNvSpPr/>
          <p:nvPr/>
        </p:nvSpPr>
        <p:spPr>
          <a:xfrm>
            <a:off x="932688" y="3035808"/>
            <a:ext cx="6126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7A1538"/>
                </a:solidFill>
              </a:rPr>
              <a:t>Fő elemek / jellemzők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932688" y="3493008"/>
            <a:ext cx="6126480" cy="21945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177800" indent="-177800">
              <a:buSzPct val="100000"/>
              <a:buChar char="•"/>
            </a:pPr>
            <a:r>
              <a:rPr lang="en-US" dirty="0">
                <a:solidFill>
                  <a:srgbClr val="25272B"/>
                </a:solidFill>
              </a:rPr>
              <a:t>online résztvevők bevonása</a:t>
            </a:r>
            <a:endParaRPr lang="en-US" dirty="0"/>
          </a:p>
          <a:p>
            <a:pPr marL="177800" indent="-177800">
              <a:buSzPct val="100000"/>
              <a:buChar char="•"/>
            </a:pPr>
            <a:r>
              <a:rPr lang="en-US" dirty="0">
                <a:solidFill>
                  <a:srgbClr val="25272B"/>
                </a:solidFill>
              </a:rPr>
              <a:t>egyenlő hozzáférés</a:t>
            </a:r>
            <a:endParaRPr lang="en-US" dirty="0"/>
          </a:p>
          <a:p>
            <a:pPr marL="177800" indent="-177800">
              <a:buSzPct val="100000"/>
              <a:buChar char="•"/>
            </a:pPr>
            <a:r>
              <a:rPr lang="en-US" dirty="0">
                <a:solidFill>
                  <a:srgbClr val="25272B"/>
                </a:solidFill>
              </a:rPr>
              <a:t>feladatok követhetősége</a:t>
            </a:r>
            <a:endParaRPr lang="en-US" dirty="0"/>
          </a:p>
          <a:p>
            <a:pPr marL="177800" indent="-177800">
              <a:buSzPct val="100000"/>
              <a:buChar char="•"/>
            </a:pPr>
            <a:r>
              <a:rPr lang="en-US" dirty="0">
                <a:solidFill>
                  <a:srgbClr val="25272B"/>
                </a:solidFill>
              </a:rPr>
              <a:t>kommunikációs csatornák működése</a:t>
            </a:r>
            <a:endParaRPr lang="en-US" dirty="0"/>
          </a:p>
          <a:p>
            <a:pPr marL="177800" indent="-177800">
              <a:buSzPct val="100000"/>
              <a:buChar char="•"/>
            </a:pPr>
            <a:r>
              <a:rPr lang="en-US" dirty="0">
                <a:solidFill>
                  <a:srgbClr val="25272B"/>
                </a:solidFill>
              </a:rPr>
              <a:t>értékelési feltételek egyértelműsége</a:t>
            </a: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7662672" y="2788920"/>
            <a:ext cx="3950208" cy="3246120"/>
          </a:xfrm>
          <a:prstGeom prst="roundRect">
            <a:avLst>
              <a:gd name="adj" fmla="val 1972"/>
            </a:avLst>
          </a:prstGeom>
          <a:solidFill>
            <a:srgbClr val="F0E8EB"/>
          </a:solidFill>
          <a:ln w="12700">
            <a:solidFill>
              <a:srgbClr val="D7B8C3"/>
            </a:solidFill>
            <a:prstDash val="solid"/>
          </a:ln>
          <a:effectLst/>
        </p:spPr>
        <p:txBody>
          <a:bodyPr/>
          <a:lstStyle/>
          <a:p>
            <a:endParaRPr lang="hu-HU" dirty="0"/>
          </a:p>
        </p:txBody>
      </p:sp>
      <p:sp>
        <p:nvSpPr>
          <p:cNvPr id="12" name="Text 10"/>
          <p:cNvSpPr/>
          <p:nvPr/>
        </p:nvSpPr>
        <p:spPr>
          <a:xfrm>
            <a:off x="7955280" y="3035808"/>
            <a:ext cx="336499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/>
            <a:r>
              <a:rPr lang="en-US" sz="1500" b="1" dirty="0">
                <a:solidFill>
                  <a:srgbClr val="7A1538"/>
                </a:solidFill>
              </a:rPr>
              <a:t>PPKE</a:t>
            </a:r>
            <a:r>
              <a:rPr lang="hu-HU" sz="1500" b="1" dirty="0">
                <a:solidFill>
                  <a:srgbClr val="7A1538"/>
                </a:solidFill>
              </a:rPr>
              <a:t> </a:t>
            </a:r>
            <a:r>
              <a:rPr lang="en-US" sz="1500" b="1" dirty="0" err="1">
                <a:solidFill>
                  <a:srgbClr val="7A1538"/>
                </a:solidFill>
              </a:rPr>
              <a:t>összefüggés</a:t>
            </a:r>
            <a:r>
              <a:rPr lang="en-US" sz="1500" b="1" dirty="0">
                <a:solidFill>
                  <a:srgbClr val="7A1538"/>
                </a:solidFill>
              </a:rPr>
              <a:t> 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7973568" y="3611880"/>
            <a:ext cx="3328416" cy="19659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l">
              <a:buNone/>
            </a:pPr>
            <a:r>
              <a:rPr lang="en-US" dirty="0">
                <a:solidFill>
                  <a:srgbClr val="25272B"/>
                </a:solidFill>
              </a:rPr>
              <a:t>A PPKE Moodle nyilvános kurzuslistájában több tantárgy hibrid konzultációs kurzusként </a:t>
            </a:r>
            <a:r>
              <a:rPr lang="en-US" dirty="0" err="1">
                <a:solidFill>
                  <a:srgbClr val="25272B"/>
                </a:solidFill>
              </a:rPr>
              <a:t>szerepel</a:t>
            </a:r>
            <a:r>
              <a:rPr lang="en-US" dirty="0">
                <a:solidFill>
                  <a:srgbClr val="25272B"/>
                </a:solidFill>
              </a:rPr>
              <a:t>.</a:t>
            </a:r>
            <a:endParaRPr lang="hu-HU" dirty="0">
              <a:solidFill>
                <a:srgbClr val="25272B"/>
              </a:solidFill>
            </a:endParaRPr>
          </a:p>
          <a:p>
            <a:r>
              <a:rPr lang="hu-HU" dirty="0" err="1"/>
              <a:t>Teams</a:t>
            </a:r>
            <a:r>
              <a:rPr lang="hu-HU" dirty="0"/>
              <a:t> </a:t>
            </a:r>
            <a:r>
              <a:rPr lang="hu-HU" dirty="0" err="1"/>
              <a:t>videochat</a:t>
            </a:r>
            <a:r>
              <a:rPr lang="hu-HU" dirty="0"/>
              <a:t>.</a:t>
            </a:r>
            <a:endParaRPr lang="en-US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09960" y="6510528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6A6870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36</a:t>
            </a:fld>
            <a:endParaRPr lang="en-US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594360" y="310896"/>
            <a:ext cx="108813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17324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30. Fordított osztályterem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658368" y="1261872"/>
            <a:ext cx="10972800" cy="1234440"/>
          </a:xfrm>
          <a:prstGeom prst="roundRect">
            <a:avLst>
              <a:gd name="adj" fmla="val 5185"/>
            </a:avLst>
          </a:prstGeom>
          <a:solidFill>
            <a:srgbClr val="17324D"/>
          </a:solidFill>
          <a:ln w="12700">
            <a:solidFill>
              <a:srgbClr val="17324D"/>
            </a:solidFill>
            <a:prstDash val="solid"/>
          </a:ln>
          <a:effectLst/>
        </p:spPr>
        <p:txBody>
          <a:bodyPr/>
          <a:lstStyle/>
          <a:p>
            <a:endParaRPr lang="hu-HU" dirty="0"/>
          </a:p>
        </p:txBody>
      </p:sp>
      <p:sp>
        <p:nvSpPr>
          <p:cNvPr id="7" name="Text 5"/>
          <p:cNvSpPr/>
          <p:nvPr/>
        </p:nvSpPr>
        <p:spPr>
          <a:xfrm>
            <a:off x="960120" y="1536192"/>
            <a:ext cx="10378440" cy="6858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</a:rPr>
              <a:t>A hallgatók a foglalkozás előtt önállóan ismerkednek meg az alapvető tananyaggal, a kontaktórát pedig alkalmazásra, vitára és problémamegoldásra használják.</a:t>
            </a:r>
            <a:endParaRPr lang="en-US" sz="2000" dirty="0"/>
          </a:p>
        </p:txBody>
      </p:sp>
      <p:sp>
        <p:nvSpPr>
          <p:cNvPr id="8" name="Shape 6"/>
          <p:cNvSpPr/>
          <p:nvPr/>
        </p:nvSpPr>
        <p:spPr>
          <a:xfrm>
            <a:off x="658368" y="2788920"/>
            <a:ext cx="6720840" cy="3246120"/>
          </a:xfrm>
          <a:prstGeom prst="roundRect">
            <a:avLst>
              <a:gd name="adj" fmla="val 1972"/>
            </a:avLst>
          </a:prstGeom>
          <a:solidFill>
            <a:srgbClr val="FFFFFF"/>
          </a:solidFill>
          <a:ln w="12700">
            <a:solidFill>
              <a:srgbClr val="D9D2CC"/>
            </a:solidFill>
            <a:prstDash val="solid"/>
          </a:ln>
          <a:effectLst/>
        </p:spPr>
        <p:txBody>
          <a:bodyPr/>
          <a:lstStyle/>
          <a:p>
            <a:endParaRPr lang="hu-HU" dirty="0"/>
          </a:p>
        </p:txBody>
      </p:sp>
      <p:sp>
        <p:nvSpPr>
          <p:cNvPr id="9" name="Text 7"/>
          <p:cNvSpPr/>
          <p:nvPr/>
        </p:nvSpPr>
        <p:spPr>
          <a:xfrm>
            <a:off x="932688" y="3035808"/>
            <a:ext cx="6126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7A1538"/>
                </a:solidFill>
              </a:rPr>
              <a:t>Fő elemek / jellemzők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932688" y="3493008"/>
            <a:ext cx="6126480" cy="21945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177800" indent="-177800">
              <a:buSzPct val="100000"/>
              <a:buChar char="•"/>
            </a:pPr>
            <a:r>
              <a:rPr lang="en-US" dirty="0">
                <a:solidFill>
                  <a:srgbClr val="25272B"/>
                </a:solidFill>
              </a:rPr>
              <a:t>oktató anyagot tölt </a:t>
            </a:r>
            <a:r>
              <a:rPr lang="en-US" dirty="0" err="1">
                <a:solidFill>
                  <a:srgbClr val="25272B"/>
                </a:solidFill>
              </a:rPr>
              <a:t>fel</a:t>
            </a:r>
            <a:r>
              <a:rPr lang="en-US" dirty="0">
                <a:solidFill>
                  <a:srgbClr val="25272B"/>
                </a:solidFill>
              </a:rPr>
              <a:t> a</a:t>
            </a:r>
            <a:r>
              <a:rPr lang="hu-HU" dirty="0">
                <a:solidFill>
                  <a:srgbClr val="25272B"/>
                </a:solidFill>
              </a:rPr>
              <a:t>z elektronikus tér</a:t>
            </a:r>
            <a:r>
              <a:rPr lang="en-US" dirty="0">
                <a:solidFill>
                  <a:srgbClr val="25272B"/>
                </a:solidFill>
              </a:rPr>
              <a:t>be</a:t>
            </a:r>
            <a:endParaRPr lang="en-US" dirty="0"/>
          </a:p>
          <a:p>
            <a:pPr marL="177800" indent="-177800">
              <a:buSzPct val="100000"/>
              <a:buChar char="•"/>
            </a:pPr>
            <a:r>
              <a:rPr lang="en-US" dirty="0">
                <a:solidFill>
                  <a:srgbClr val="25272B"/>
                </a:solidFill>
              </a:rPr>
              <a:t>hallgatók előzetes kérdések alapján feldolgozzák</a:t>
            </a:r>
            <a:endParaRPr lang="en-US" dirty="0"/>
          </a:p>
          <a:p>
            <a:pPr marL="177800" indent="-177800">
              <a:buSzPct val="100000"/>
              <a:buChar char="•"/>
            </a:pPr>
            <a:r>
              <a:rPr lang="en-US" dirty="0">
                <a:solidFill>
                  <a:srgbClr val="25272B"/>
                </a:solidFill>
              </a:rPr>
              <a:t>kontaktórán esetet elemeznek vagy vitáznak</a:t>
            </a:r>
            <a:endParaRPr lang="en-US" dirty="0"/>
          </a:p>
          <a:p>
            <a:pPr marL="177800" indent="-177800">
              <a:buSzPct val="100000"/>
              <a:buChar char="•"/>
            </a:pPr>
            <a:r>
              <a:rPr lang="en-US" dirty="0">
                <a:solidFill>
                  <a:srgbClr val="25272B"/>
                </a:solidFill>
              </a:rPr>
              <a:t>óra után reflexió vagy teszt készül</a:t>
            </a: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7662672" y="2788920"/>
            <a:ext cx="3950208" cy="3246120"/>
          </a:xfrm>
          <a:prstGeom prst="roundRect">
            <a:avLst>
              <a:gd name="adj" fmla="val 1972"/>
            </a:avLst>
          </a:prstGeom>
          <a:solidFill>
            <a:srgbClr val="F0E8EB"/>
          </a:solidFill>
          <a:ln w="12700">
            <a:solidFill>
              <a:srgbClr val="D7B8C3"/>
            </a:solidFill>
            <a:prstDash val="solid"/>
          </a:ln>
          <a:effectLst/>
        </p:spPr>
        <p:txBody>
          <a:bodyPr/>
          <a:lstStyle/>
          <a:p>
            <a:endParaRPr lang="hu-HU" dirty="0"/>
          </a:p>
        </p:txBody>
      </p:sp>
      <p:sp>
        <p:nvSpPr>
          <p:cNvPr id="12" name="Text 10"/>
          <p:cNvSpPr/>
          <p:nvPr/>
        </p:nvSpPr>
        <p:spPr>
          <a:xfrm>
            <a:off x="7955280" y="3035808"/>
            <a:ext cx="336499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/>
            <a:r>
              <a:rPr lang="en-US" sz="1500" b="1" dirty="0">
                <a:solidFill>
                  <a:srgbClr val="7A1538"/>
                </a:solidFill>
              </a:rPr>
              <a:t>PPKE</a:t>
            </a:r>
            <a:r>
              <a:rPr lang="hu-HU" sz="1500" b="1" dirty="0">
                <a:solidFill>
                  <a:srgbClr val="7A1538"/>
                </a:solidFill>
              </a:rPr>
              <a:t> </a:t>
            </a:r>
            <a:r>
              <a:rPr lang="en-US" sz="1500" b="1" dirty="0" err="1">
                <a:solidFill>
                  <a:srgbClr val="7A1538"/>
                </a:solidFill>
              </a:rPr>
              <a:t>összefüggés</a:t>
            </a:r>
            <a:r>
              <a:rPr lang="en-US" sz="1500" b="1" dirty="0">
                <a:solidFill>
                  <a:srgbClr val="7A1538"/>
                </a:solidFill>
              </a:rPr>
              <a:t> 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7973568" y="3611880"/>
            <a:ext cx="3328416" cy="19659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l">
              <a:buNone/>
            </a:pPr>
            <a:r>
              <a:rPr lang="hu-HU" dirty="0">
                <a:solidFill>
                  <a:srgbClr val="25272B"/>
                </a:solidFill>
              </a:rPr>
              <a:t>V</a:t>
            </a:r>
            <a:r>
              <a:rPr lang="en-US" dirty="0" err="1">
                <a:solidFill>
                  <a:srgbClr val="25272B"/>
                </a:solidFill>
              </a:rPr>
              <a:t>ideó</a:t>
            </a:r>
            <a:r>
              <a:rPr lang="en-US" dirty="0">
                <a:solidFill>
                  <a:srgbClr val="25272B"/>
                </a:solidFill>
              </a:rPr>
              <a:t>, jegyzet vagy jogszabály előzetes Moodle-feldolgozása, majd kontaktórán jogesetmegoldás.</a:t>
            </a:r>
            <a:endParaRPr lang="en-US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09960" y="6510528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6A6870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37</a:t>
            </a:fld>
            <a:endParaRPr lang="en-US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C89B3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3" name="Shape 1"/>
          <p:cNvSpPr/>
          <p:nvPr/>
        </p:nvSpPr>
        <p:spPr>
          <a:xfrm>
            <a:off x="9281160" y="3794760"/>
            <a:ext cx="2331720" cy="2331720"/>
          </a:xfrm>
          <a:prstGeom prst="ellipse">
            <a:avLst/>
          </a:prstGeom>
          <a:solidFill>
            <a:srgbClr val="C89B3C">
              <a:alpha val="82000"/>
            </a:srgbClr>
          </a:solidFill>
          <a:ln w="12700">
            <a:solidFill>
              <a:srgbClr val="C89B3C">
                <a:alpha val="0"/>
              </a:srgbClr>
            </a:solidFill>
            <a:prstDash val="solid"/>
          </a:ln>
        </p:spPr>
        <p:txBody>
          <a:bodyPr/>
          <a:lstStyle/>
          <a:p>
            <a:endParaRPr lang="hu-HU" dirty="0"/>
          </a:p>
        </p:txBody>
      </p:sp>
      <p:sp>
        <p:nvSpPr>
          <p:cNvPr id="4" name="Text 2"/>
          <p:cNvSpPr/>
          <p:nvPr/>
        </p:nvSpPr>
        <p:spPr>
          <a:xfrm>
            <a:off x="731520" y="960120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150" dirty="0">
                <a:solidFill>
                  <a:srgbClr val="F2DBA1"/>
                </a:solidFill>
              </a:rPr>
              <a:t>6. RÉSZ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731520" y="1417320"/>
            <a:ext cx="731520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4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Tanulástámogató és értékelési módszerek</a:t>
            </a:r>
            <a:endParaRPr lang="en-US" sz="3400" dirty="0"/>
          </a:p>
        </p:txBody>
      </p:sp>
      <p:sp>
        <p:nvSpPr>
          <p:cNvPr id="6" name="Text 4"/>
          <p:cNvSpPr/>
          <p:nvPr/>
        </p:nvSpPr>
        <p:spPr>
          <a:xfrm>
            <a:off x="749808" y="3063240"/>
            <a:ext cx="66294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F5F1EE"/>
                </a:solidFill>
              </a:rPr>
              <a:t>Átlátható követelmények, fejlesztő visszajelzés és sokféle teljesítménybizonyíték.</a:t>
            </a:r>
            <a:endParaRPr lang="en-US" sz="200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594360" y="310896"/>
            <a:ext cx="108813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17324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31. Konzultáció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658368" y="1261872"/>
            <a:ext cx="10972800" cy="1234440"/>
          </a:xfrm>
          <a:prstGeom prst="roundRect">
            <a:avLst>
              <a:gd name="adj" fmla="val 5185"/>
            </a:avLst>
          </a:prstGeom>
          <a:solidFill>
            <a:srgbClr val="17324D"/>
          </a:solidFill>
          <a:ln w="12700">
            <a:solidFill>
              <a:srgbClr val="17324D"/>
            </a:solidFill>
            <a:prstDash val="solid"/>
          </a:ln>
          <a:effectLst/>
        </p:spPr>
        <p:txBody>
          <a:bodyPr/>
          <a:lstStyle/>
          <a:p>
            <a:endParaRPr lang="hu-HU" dirty="0"/>
          </a:p>
        </p:txBody>
      </p:sp>
      <p:sp>
        <p:nvSpPr>
          <p:cNvPr id="7" name="Text 5"/>
          <p:cNvSpPr/>
          <p:nvPr/>
        </p:nvSpPr>
        <p:spPr>
          <a:xfrm>
            <a:off x="960120" y="1536192"/>
            <a:ext cx="10378440" cy="6858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</a:rPr>
              <a:t>Az oktató és a hallgató közötti egyéni vagy kiscsoportos szakmai megbeszélés.</a:t>
            </a:r>
            <a:endParaRPr lang="en-US" sz="2000" dirty="0"/>
          </a:p>
        </p:txBody>
      </p:sp>
      <p:sp>
        <p:nvSpPr>
          <p:cNvPr id="8" name="Shape 6"/>
          <p:cNvSpPr/>
          <p:nvPr/>
        </p:nvSpPr>
        <p:spPr>
          <a:xfrm>
            <a:off x="658368" y="2788920"/>
            <a:ext cx="6720840" cy="3246120"/>
          </a:xfrm>
          <a:prstGeom prst="roundRect">
            <a:avLst>
              <a:gd name="adj" fmla="val 1972"/>
            </a:avLst>
          </a:prstGeom>
          <a:solidFill>
            <a:srgbClr val="FFFFFF"/>
          </a:solidFill>
          <a:ln w="12700">
            <a:solidFill>
              <a:srgbClr val="D9D2CC"/>
            </a:solidFill>
            <a:prstDash val="solid"/>
          </a:ln>
          <a:effectLst/>
        </p:spPr>
        <p:txBody>
          <a:bodyPr/>
          <a:lstStyle/>
          <a:p>
            <a:endParaRPr lang="hu-HU" dirty="0"/>
          </a:p>
        </p:txBody>
      </p:sp>
      <p:sp>
        <p:nvSpPr>
          <p:cNvPr id="9" name="Text 7"/>
          <p:cNvSpPr/>
          <p:nvPr/>
        </p:nvSpPr>
        <p:spPr>
          <a:xfrm>
            <a:off x="932688" y="3035808"/>
            <a:ext cx="6126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7A1538"/>
                </a:solidFill>
              </a:rPr>
              <a:t>Fő elemek / jellemzők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932688" y="3493008"/>
            <a:ext cx="6126480" cy="21945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177800" indent="-177800">
              <a:buSzPct val="100000"/>
              <a:buChar char="•"/>
            </a:pPr>
            <a:r>
              <a:rPr lang="en-US" dirty="0">
                <a:solidFill>
                  <a:srgbClr val="25272B"/>
                </a:solidFill>
              </a:rPr>
              <a:t>tananyag értelmezése</a:t>
            </a:r>
            <a:endParaRPr lang="en-US" dirty="0"/>
          </a:p>
          <a:p>
            <a:pPr marL="177800" indent="-177800">
              <a:buSzPct val="100000"/>
              <a:buChar char="•"/>
            </a:pPr>
            <a:r>
              <a:rPr lang="en-US" dirty="0">
                <a:solidFill>
                  <a:srgbClr val="25272B"/>
                </a:solidFill>
              </a:rPr>
              <a:t>felzárkóztatás</a:t>
            </a:r>
            <a:endParaRPr lang="en-US" dirty="0"/>
          </a:p>
          <a:p>
            <a:pPr marL="177800" indent="-177800">
              <a:buSzPct val="100000"/>
              <a:buChar char="•"/>
            </a:pPr>
            <a:r>
              <a:rPr lang="en-US" dirty="0">
                <a:solidFill>
                  <a:srgbClr val="25272B"/>
                </a:solidFill>
              </a:rPr>
              <a:t>beadandó vagy kutatási munka támogatása</a:t>
            </a:r>
            <a:endParaRPr lang="en-US" dirty="0"/>
          </a:p>
          <a:p>
            <a:pPr marL="177800" indent="-177800">
              <a:buSzPct val="100000"/>
              <a:buChar char="•"/>
            </a:pPr>
            <a:r>
              <a:rPr lang="en-US" dirty="0">
                <a:solidFill>
                  <a:srgbClr val="25272B"/>
                </a:solidFill>
              </a:rPr>
              <a:t>szakdolgozati témavezetés</a:t>
            </a:r>
            <a:endParaRPr lang="en-US" dirty="0"/>
          </a:p>
          <a:p>
            <a:pPr marL="177800" indent="-177800">
              <a:buSzPct val="100000"/>
              <a:buChar char="•"/>
            </a:pPr>
            <a:r>
              <a:rPr lang="en-US" dirty="0">
                <a:solidFill>
                  <a:srgbClr val="25272B"/>
                </a:solidFill>
              </a:rPr>
              <a:t>szakmai orientáció</a:t>
            </a:r>
            <a:endParaRPr lang="en-US" dirty="0"/>
          </a:p>
          <a:p>
            <a:pPr marL="177800" indent="-177800">
              <a:buSzPct val="100000"/>
              <a:buChar char="•"/>
            </a:pPr>
            <a:r>
              <a:rPr lang="en-US" dirty="0">
                <a:solidFill>
                  <a:srgbClr val="25272B"/>
                </a:solidFill>
              </a:rPr>
              <a:t>visszajelzés</a:t>
            </a: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7662672" y="2788920"/>
            <a:ext cx="3950208" cy="3246120"/>
          </a:xfrm>
          <a:prstGeom prst="roundRect">
            <a:avLst>
              <a:gd name="adj" fmla="val 1972"/>
            </a:avLst>
          </a:prstGeom>
          <a:solidFill>
            <a:srgbClr val="F0E8EB"/>
          </a:solidFill>
          <a:ln w="12700">
            <a:solidFill>
              <a:srgbClr val="D7B8C3"/>
            </a:solidFill>
            <a:prstDash val="solid"/>
          </a:ln>
          <a:effectLst/>
        </p:spPr>
        <p:txBody>
          <a:bodyPr/>
          <a:lstStyle/>
          <a:p>
            <a:endParaRPr lang="hu-HU" dirty="0"/>
          </a:p>
        </p:txBody>
      </p:sp>
      <p:sp>
        <p:nvSpPr>
          <p:cNvPr id="12" name="Text 10"/>
          <p:cNvSpPr/>
          <p:nvPr/>
        </p:nvSpPr>
        <p:spPr>
          <a:xfrm>
            <a:off x="7955280" y="3035808"/>
            <a:ext cx="336499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/>
            <a:r>
              <a:rPr lang="en-US" sz="1500" b="1" dirty="0">
                <a:solidFill>
                  <a:srgbClr val="7A1538"/>
                </a:solidFill>
              </a:rPr>
              <a:t>PPKE</a:t>
            </a:r>
            <a:r>
              <a:rPr lang="hu-HU" sz="1500" b="1" dirty="0">
                <a:solidFill>
                  <a:srgbClr val="7A1538"/>
                </a:solidFill>
              </a:rPr>
              <a:t> </a:t>
            </a:r>
            <a:r>
              <a:rPr lang="en-US" sz="1500" b="1" dirty="0" err="1">
                <a:solidFill>
                  <a:srgbClr val="7A1538"/>
                </a:solidFill>
              </a:rPr>
              <a:t>összefüggés</a:t>
            </a:r>
            <a:r>
              <a:rPr lang="en-US" sz="1500" b="1" dirty="0">
                <a:solidFill>
                  <a:srgbClr val="7A1538"/>
                </a:solidFill>
              </a:rPr>
              <a:t> 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7973568" y="3611880"/>
            <a:ext cx="3328416" cy="19659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l">
              <a:buNone/>
            </a:pPr>
            <a:r>
              <a:rPr lang="en-US" dirty="0">
                <a:solidFill>
                  <a:srgbClr val="25272B"/>
                </a:solidFill>
              </a:rPr>
              <a:t>Az egyéni tanulási utak támogatásának és a hallgatói nehézségek felismerésének fontos eszköze.</a:t>
            </a:r>
            <a:endParaRPr lang="en-US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09960" y="6510528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6A6870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39</a:t>
            </a:fld>
            <a:endParaRPr lang="en-US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594360" y="310896"/>
            <a:ext cx="108813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17324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32. Formatív értékelés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658368" y="1261872"/>
            <a:ext cx="10972800" cy="1234440"/>
          </a:xfrm>
          <a:prstGeom prst="roundRect">
            <a:avLst>
              <a:gd name="adj" fmla="val 5185"/>
            </a:avLst>
          </a:prstGeom>
          <a:solidFill>
            <a:srgbClr val="17324D"/>
          </a:solidFill>
          <a:ln w="12700">
            <a:solidFill>
              <a:srgbClr val="17324D"/>
            </a:solidFill>
            <a:prstDash val="solid"/>
          </a:ln>
          <a:effectLst/>
        </p:spPr>
        <p:txBody>
          <a:bodyPr/>
          <a:lstStyle/>
          <a:p>
            <a:endParaRPr lang="hu-HU" dirty="0"/>
          </a:p>
        </p:txBody>
      </p:sp>
      <p:sp>
        <p:nvSpPr>
          <p:cNvPr id="7" name="Text 5"/>
          <p:cNvSpPr/>
          <p:nvPr/>
        </p:nvSpPr>
        <p:spPr>
          <a:xfrm>
            <a:off x="960120" y="1536192"/>
            <a:ext cx="10378440" cy="6858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</a:rPr>
              <a:t>Fejlesztő értékelés, amely a tanulási folyamat közben ad információt arról, hol tart a hallgató és hol szükséges további fejlődés.</a:t>
            </a:r>
            <a:endParaRPr lang="en-US" sz="2000" dirty="0"/>
          </a:p>
        </p:txBody>
      </p:sp>
      <p:sp>
        <p:nvSpPr>
          <p:cNvPr id="8" name="Shape 6"/>
          <p:cNvSpPr/>
          <p:nvPr/>
        </p:nvSpPr>
        <p:spPr>
          <a:xfrm>
            <a:off x="658368" y="2788920"/>
            <a:ext cx="6720840" cy="3246120"/>
          </a:xfrm>
          <a:prstGeom prst="roundRect">
            <a:avLst>
              <a:gd name="adj" fmla="val 1972"/>
            </a:avLst>
          </a:prstGeom>
          <a:solidFill>
            <a:srgbClr val="FFFFFF"/>
          </a:solidFill>
          <a:ln w="12700">
            <a:solidFill>
              <a:srgbClr val="D9D2CC"/>
            </a:solidFill>
            <a:prstDash val="solid"/>
          </a:ln>
          <a:effectLst/>
        </p:spPr>
        <p:txBody>
          <a:bodyPr/>
          <a:lstStyle/>
          <a:p>
            <a:endParaRPr lang="hu-HU" dirty="0"/>
          </a:p>
        </p:txBody>
      </p:sp>
      <p:sp>
        <p:nvSpPr>
          <p:cNvPr id="9" name="Text 7"/>
          <p:cNvSpPr/>
          <p:nvPr/>
        </p:nvSpPr>
        <p:spPr>
          <a:xfrm>
            <a:off x="932688" y="3035808"/>
            <a:ext cx="6126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7A1538"/>
                </a:solidFill>
              </a:rPr>
              <a:t>Fő elemek / jellemzők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932688" y="3493008"/>
            <a:ext cx="6126480" cy="21945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177800" indent="-177800">
              <a:buSzPct val="100000"/>
              <a:buChar char="•"/>
            </a:pPr>
            <a:r>
              <a:rPr lang="en-US" dirty="0">
                <a:solidFill>
                  <a:srgbClr val="25272B"/>
                </a:solidFill>
              </a:rPr>
              <a:t>rövid teszt</a:t>
            </a:r>
            <a:endParaRPr lang="en-US" dirty="0"/>
          </a:p>
          <a:p>
            <a:pPr marL="177800" indent="-177800">
              <a:buSzPct val="100000"/>
              <a:buChar char="•"/>
            </a:pPr>
            <a:r>
              <a:rPr lang="en-US" dirty="0">
                <a:solidFill>
                  <a:srgbClr val="25272B"/>
                </a:solidFill>
              </a:rPr>
              <a:t>gyakorló feladat</a:t>
            </a:r>
            <a:endParaRPr lang="en-US" dirty="0"/>
          </a:p>
          <a:p>
            <a:pPr marL="177800" indent="-177800">
              <a:buSzPct val="100000"/>
              <a:buChar char="•"/>
            </a:pPr>
            <a:r>
              <a:rPr lang="en-US" dirty="0">
                <a:solidFill>
                  <a:srgbClr val="25272B"/>
                </a:solidFill>
              </a:rPr>
              <a:t>szóbeli visszajelzés</a:t>
            </a:r>
            <a:endParaRPr lang="en-US" dirty="0"/>
          </a:p>
          <a:p>
            <a:pPr marL="177800" indent="-177800">
              <a:buSzPct val="100000"/>
              <a:buChar char="•"/>
            </a:pPr>
            <a:r>
              <a:rPr lang="en-US" dirty="0">
                <a:solidFill>
                  <a:srgbClr val="25272B"/>
                </a:solidFill>
              </a:rPr>
              <a:t>dolgozattervezet véleményezése</a:t>
            </a:r>
            <a:endParaRPr lang="en-US" dirty="0"/>
          </a:p>
          <a:p>
            <a:pPr marL="177800" indent="-177800">
              <a:buSzPct val="100000"/>
              <a:buChar char="•"/>
            </a:pPr>
            <a:r>
              <a:rPr lang="en-US" dirty="0">
                <a:solidFill>
                  <a:srgbClr val="25272B"/>
                </a:solidFill>
              </a:rPr>
              <a:t>órai kérdések</a:t>
            </a:r>
            <a:endParaRPr lang="en-US" dirty="0"/>
          </a:p>
          <a:p>
            <a:pPr marL="177800" indent="-177800">
              <a:buSzPct val="100000"/>
              <a:buChar char="•"/>
            </a:pPr>
            <a:r>
              <a:rPr lang="en-US" dirty="0">
                <a:solidFill>
                  <a:srgbClr val="25272B"/>
                </a:solidFill>
              </a:rPr>
              <a:t>önértékelés</a:t>
            </a:r>
            <a:endParaRPr lang="en-US" dirty="0"/>
          </a:p>
          <a:p>
            <a:pPr marL="177800" indent="-177800">
              <a:buSzPct val="100000"/>
              <a:buChar char="•"/>
            </a:pPr>
            <a:r>
              <a:rPr lang="en-US" dirty="0">
                <a:solidFill>
                  <a:srgbClr val="25272B"/>
                </a:solidFill>
              </a:rPr>
              <a:t>társértékelés</a:t>
            </a: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7662672" y="2788920"/>
            <a:ext cx="3950208" cy="3246120"/>
          </a:xfrm>
          <a:prstGeom prst="roundRect">
            <a:avLst>
              <a:gd name="adj" fmla="val 1972"/>
            </a:avLst>
          </a:prstGeom>
          <a:solidFill>
            <a:srgbClr val="F0E8EB"/>
          </a:solidFill>
          <a:ln w="12700">
            <a:solidFill>
              <a:srgbClr val="D7B8C3"/>
            </a:solidFill>
            <a:prstDash val="solid"/>
          </a:ln>
          <a:effectLst/>
        </p:spPr>
        <p:txBody>
          <a:bodyPr/>
          <a:lstStyle/>
          <a:p>
            <a:endParaRPr lang="hu-HU" dirty="0"/>
          </a:p>
        </p:txBody>
      </p:sp>
      <p:sp>
        <p:nvSpPr>
          <p:cNvPr id="12" name="Text 10"/>
          <p:cNvSpPr/>
          <p:nvPr/>
        </p:nvSpPr>
        <p:spPr>
          <a:xfrm>
            <a:off x="7955280" y="3035808"/>
            <a:ext cx="336499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/>
            <a:r>
              <a:rPr lang="en-US" sz="1500" b="1" dirty="0">
                <a:solidFill>
                  <a:srgbClr val="7A1538"/>
                </a:solidFill>
              </a:rPr>
              <a:t>PPKE</a:t>
            </a:r>
            <a:r>
              <a:rPr lang="hu-HU" sz="1500" b="1" dirty="0">
                <a:solidFill>
                  <a:srgbClr val="7A1538"/>
                </a:solidFill>
              </a:rPr>
              <a:t> </a:t>
            </a:r>
            <a:r>
              <a:rPr lang="en-US" sz="1500" b="1" dirty="0" err="1">
                <a:solidFill>
                  <a:srgbClr val="7A1538"/>
                </a:solidFill>
              </a:rPr>
              <a:t>összefüggés</a:t>
            </a:r>
            <a:r>
              <a:rPr lang="en-US" sz="1500" b="1" dirty="0">
                <a:solidFill>
                  <a:srgbClr val="7A1538"/>
                </a:solidFill>
              </a:rPr>
              <a:t> 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7973568" y="3611880"/>
            <a:ext cx="3328416" cy="19659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l">
              <a:buNone/>
            </a:pPr>
            <a:r>
              <a:rPr lang="en-US" dirty="0">
                <a:solidFill>
                  <a:srgbClr val="25272B"/>
                </a:solidFill>
              </a:rPr>
              <a:t>Elsődleges célja nem az osztályozás, hanem a tanulás irányítása és a következő fejlődési lépés kijelölése.</a:t>
            </a:r>
            <a:endParaRPr lang="en-US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09960" y="6510528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6A6870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40</a:t>
            </a:fld>
            <a:endParaRPr lang="en-US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594360" y="310896"/>
            <a:ext cx="108813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17324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33. Szummatív értékelés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658368" y="1261872"/>
            <a:ext cx="10972800" cy="1234440"/>
          </a:xfrm>
          <a:prstGeom prst="roundRect">
            <a:avLst>
              <a:gd name="adj" fmla="val 5185"/>
            </a:avLst>
          </a:prstGeom>
          <a:solidFill>
            <a:srgbClr val="17324D"/>
          </a:solidFill>
          <a:ln w="12700">
            <a:solidFill>
              <a:srgbClr val="17324D"/>
            </a:solidFill>
            <a:prstDash val="solid"/>
          </a:ln>
          <a:effectLst/>
        </p:spPr>
        <p:txBody>
          <a:bodyPr/>
          <a:lstStyle/>
          <a:p>
            <a:endParaRPr lang="hu-HU" dirty="0"/>
          </a:p>
        </p:txBody>
      </p:sp>
      <p:sp>
        <p:nvSpPr>
          <p:cNvPr id="7" name="Text 5"/>
          <p:cNvSpPr/>
          <p:nvPr/>
        </p:nvSpPr>
        <p:spPr>
          <a:xfrm>
            <a:off x="960120" y="1536192"/>
            <a:ext cx="10378440" cy="6858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</a:rPr>
              <a:t>Összegző értékelés, amely egy tanulási szakasz végén állapítja meg a hallgatói teljesítmény szintjét.</a:t>
            </a:r>
            <a:endParaRPr lang="en-US" sz="2000" dirty="0"/>
          </a:p>
        </p:txBody>
      </p:sp>
      <p:sp>
        <p:nvSpPr>
          <p:cNvPr id="8" name="Shape 6"/>
          <p:cNvSpPr/>
          <p:nvPr/>
        </p:nvSpPr>
        <p:spPr>
          <a:xfrm>
            <a:off x="658368" y="2788920"/>
            <a:ext cx="6720840" cy="3246120"/>
          </a:xfrm>
          <a:prstGeom prst="roundRect">
            <a:avLst>
              <a:gd name="adj" fmla="val 1972"/>
            </a:avLst>
          </a:prstGeom>
          <a:solidFill>
            <a:srgbClr val="FFFFFF"/>
          </a:solidFill>
          <a:ln w="12700">
            <a:solidFill>
              <a:srgbClr val="D9D2CC"/>
            </a:solidFill>
            <a:prstDash val="solid"/>
          </a:ln>
          <a:effectLst/>
        </p:spPr>
        <p:txBody>
          <a:bodyPr/>
          <a:lstStyle/>
          <a:p>
            <a:endParaRPr lang="hu-HU" dirty="0"/>
          </a:p>
        </p:txBody>
      </p:sp>
      <p:sp>
        <p:nvSpPr>
          <p:cNvPr id="9" name="Text 7"/>
          <p:cNvSpPr/>
          <p:nvPr/>
        </p:nvSpPr>
        <p:spPr>
          <a:xfrm>
            <a:off x="932688" y="3035808"/>
            <a:ext cx="6126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7A1538"/>
                </a:solidFill>
              </a:rPr>
              <a:t>Fő elemek / jellemzők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932688" y="3493008"/>
            <a:ext cx="6126480" cy="21945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177800" indent="-177800">
              <a:buSzPct val="100000"/>
              <a:buChar char="•"/>
            </a:pPr>
            <a:r>
              <a:rPr lang="en-US" dirty="0">
                <a:solidFill>
                  <a:srgbClr val="25272B"/>
                </a:solidFill>
              </a:rPr>
              <a:t>kollokvium</a:t>
            </a:r>
            <a:endParaRPr lang="en-US" dirty="0"/>
          </a:p>
          <a:p>
            <a:pPr marL="177800" indent="-177800">
              <a:buSzPct val="100000"/>
              <a:buChar char="•"/>
            </a:pPr>
            <a:r>
              <a:rPr lang="en-US" dirty="0">
                <a:solidFill>
                  <a:srgbClr val="25272B"/>
                </a:solidFill>
              </a:rPr>
              <a:t>írásbeli vagy szóbeli vizsga</a:t>
            </a:r>
            <a:endParaRPr lang="en-US" dirty="0"/>
          </a:p>
          <a:p>
            <a:pPr marL="177800" indent="-177800">
              <a:buSzPct val="100000"/>
              <a:buChar char="•"/>
            </a:pPr>
            <a:r>
              <a:rPr lang="en-US" dirty="0">
                <a:solidFill>
                  <a:srgbClr val="25272B"/>
                </a:solidFill>
              </a:rPr>
              <a:t>gyakorlati jegy</a:t>
            </a:r>
            <a:endParaRPr lang="en-US" dirty="0"/>
          </a:p>
          <a:p>
            <a:pPr marL="177800" indent="-177800">
              <a:buSzPct val="100000"/>
              <a:buChar char="•"/>
            </a:pPr>
            <a:r>
              <a:rPr lang="en-US" dirty="0">
                <a:solidFill>
                  <a:srgbClr val="25272B"/>
                </a:solidFill>
              </a:rPr>
              <a:t>zárthelyi dolgozat</a:t>
            </a:r>
            <a:endParaRPr lang="en-US" dirty="0"/>
          </a:p>
          <a:p>
            <a:pPr marL="177800" indent="-177800">
              <a:buSzPct val="100000"/>
              <a:buChar char="•"/>
            </a:pPr>
            <a:r>
              <a:rPr lang="en-US" dirty="0">
                <a:solidFill>
                  <a:srgbClr val="25272B"/>
                </a:solidFill>
              </a:rPr>
              <a:t>beadandó dolgozat</a:t>
            </a:r>
            <a:endParaRPr lang="en-US" dirty="0"/>
          </a:p>
          <a:p>
            <a:pPr marL="177800" indent="-177800">
              <a:buSzPct val="100000"/>
              <a:buChar char="•"/>
            </a:pPr>
            <a:r>
              <a:rPr lang="en-US" dirty="0">
                <a:solidFill>
                  <a:srgbClr val="25272B"/>
                </a:solidFill>
              </a:rPr>
              <a:t>portfólió és projektbemutató</a:t>
            </a:r>
            <a:endParaRPr lang="en-US" dirty="0"/>
          </a:p>
          <a:p>
            <a:pPr marL="177800" indent="-177800">
              <a:buSzPct val="100000"/>
              <a:buChar char="•"/>
            </a:pPr>
            <a:r>
              <a:rPr lang="en-US" dirty="0">
                <a:solidFill>
                  <a:srgbClr val="25272B"/>
                </a:solidFill>
              </a:rPr>
              <a:t>záróvizsga</a:t>
            </a: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7662672" y="2788920"/>
            <a:ext cx="3950208" cy="3246120"/>
          </a:xfrm>
          <a:prstGeom prst="roundRect">
            <a:avLst>
              <a:gd name="adj" fmla="val 1972"/>
            </a:avLst>
          </a:prstGeom>
          <a:solidFill>
            <a:srgbClr val="F0E8EB"/>
          </a:solidFill>
          <a:ln w="12700">
            <a:solidFill>
              <a:srgbClr val="D7B8C3"/>
            </a:solidFill>
            <a:prstDash val="solid"/>
          </a:ln>
          <a:effectLst/>
        </p:spPr>
        <p:txBody>
          <a:bodyPr/>
          <a:lstStyle/>
          <a:p>
            <a:endParaRPr lang="hu-HU" dirty="0"/>
          </a:p>
        </p:txBody>
      </p:sp>
      <p:sp>
        <p:nvSpPr>
          <p:cNvPr id="12" name="Text 10"/>
          <p:cNvSpPr/>
          <p:nvPr/>
        </p:nvSpPr>
        <p:spPr>
          <a:xfrm>
            <a:off x="7955280" y="3035808"/>
            <a:ext cx="336499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/>
            <a:r>
              <a:rPr lang="en-US" sz="1500" b="1" dirty="0">
                <a:solidFill>
                  <a:srgbClr val="7A1538"/>
                </a:solidFill>
              </a:rPr>
              <a:t>PPKE</a:t>
            </a:r>
            <a:r>
              <a:rPr lang="hu-HU" sz="1500" b="1" dirty="0">
                <a:solidFill>
                  <a:srgbClr val="7A1538"/>
                </a:solidFill>
              </a:rPr>
              <a:t> </a:t>
            </a:r>
            <a:r>
              <a:rPr lang="en-US" sz="1500" b="1" dirty="0" err="1">
                <a:solidFill>
                  <a:srgbClr val="7A1538"/>
                </a:solidFill>
              </a:rPr>
              <a:t>összefüggés</a:t>
            </a:r>
            <a:r>
              <a:rPr lang="en-US" sz="1500" b="1" dirty="0">
                <a:solidFill>
                  <a:srgbClr val="7A1538"/>
                </a:solidFill>
              </a:rPr>
              <a:t> 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7973568" y="3611880"/>
            <a:ext cx="3328416" cy="19659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l">
              <a:buNone/>
            </a:pPr>
            <a:r>
              <a:rPr lang="en-US" dirty="0">
                <a:solidFill>
                  <a:srgbClr val="25272B"/>
                </a:solidFill>
              </a:rPr>
              <a:t>A hallgatóközpontú értékelés előre közölt, átlátható követelményeket kíván; </a:t>
            </a:r>
            <a:endParaRPr lang="hu-HU" dirty="0">
              <a:solidFill>
                <a:srgbClr val="25272B"/>
              </a:solidFill>
            </a:endParaRPr>
          </a:p>
          <a:p>
            <a:pPr marL="0" indent="0" algn="l">
              <a:buNone/>
            </a:pPr>
            <a:r>
              <a:rPr lang="en-US" dirty="0">
                <a:solidFill>
                  <a:srgbClr val="25272B"/>
                </a:solidFill>
              </a:rPr>
              <a:t>ESG 1.3 részeként jelenik meg.</a:t>
            </a:r>
            <a:endParaRPr lang="en-US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09960" y="6510528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6A6870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41</a:t>
            </a:fld>
            <a:endParaRPr lang="en-US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594360" y="310896"/>
            <a:ext cx="108813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17324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34. Kritériumalapú értékelés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658368" y="1261872"/>
            <a:ext cx="10972800" cy="1234440"/>
          </a:xfrm>
          <a:prstGeom prst="roundRect">
            <a:avLst>
              <a:gd name="adj" fmla="val 5185"/>
            </a:avLst>
          </a:prstGeom>
          <a:solidFill>
            <a:srgbClr val="17324D"/>
          </a:solidFill>
          <a:ln w="12700">
            <a:solidFill>
              <a:srgbClr val="17324D"/>
            </a:solidFill>
            <a:prstDash val="solid"/>
          </a:ln>
          <a:effectLst/>
        </p:spPr>
        <p:txBody>
          <a:bodyPr/>
          <a:lstStyle/>
          <a:p>
            <a:endParaRPr lang="hu-HU" dirty="0"/>
          </a:p>
        </p:txBody>
      </p:sp>
      <p:sp>
        <p:nvSpPr>
          <p:cNvPr id="7" name="Text 5"/>
          <p:cNvSpPr/>
          <p:nvPr/>
        </p:nvSpPr>
        <p:spPr>
          <a:xfrm>
            <a:off x="960120" y="1536192"/>
            <a:ext cx="10378440" cy="6858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</a:rPr>
              <a:t>A hallgató teljesítményét előre meghatározott szakmai követelményekhez, nem elsősorban a többi hallgató eredményéhez viszonyítja.</a:t>
            </a:r>
            <a:endParaRPr lang="en-US" sz="2000" dirty="0"/>
          </a:p>
        </p:txBody>
      </p:sp>
      <p:sp>
        <p:nvSpPr>
          <p:cNvPr id="8" name="Shape 6"/>
          <p:cNvSpPr/>
          <p:nvPr/>
        </p:nvSpPr>
        <p:spPr>
          <a:xfrm>
            <a:off x="658368" y="2788920"/>
            <a:ext cx="6720840" cy="3246120"/>
          </a:xfrm>
          <a:prstGeom prst="roundRect">
            <a:avLst>
              <a:gd name="adj" fmla="val 1972"/>
            </a:avLst>
          </a:prstGeom>
          <a:solidFill>
            <a:srgbClr val="FFFFFF"/>
          </a:solidFill>
          <a:ln w="12700">
            <a:solidFill>
              <a:srgbClr val="D9D2CC"/>
            </a:solidFill>
            <a:prstDash val="solid"/>
          </a:ln>
          <a:effectLst/>
        </p:spPr>
        <p:txBody>
          <a:bodyPr/>
          <a:lstStyle/>
          <a:p>
            <a:endParaRPr lang="hu-HU" dirty="0"/>
          </a:p>
        </p:txBody>
      </p:sp>
      <p:sp>
        <p:nvSpPr>
          <p:cNvPr id="9" name="Text 7"/>
          <p:cNvSpPr/>
          <p:nvPr/>
        </p:nvSpPr>
        <p:spPr>
          <a:xfrm>
            <a:off x="932688" y="3035808"/>
            <a:ext cx="6126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7A1538"/>
                </a:solidFill>
              </a:rPr>
              <a:t>Fő elemek / jellemzők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932688" y="3493008"/>
            <a:ext cx="6126480" cy="21945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177800" indent="-177800">
              <a:buSzPct val="100000"/>
              <a:buChar char="•"/>
            </a:pPr>
            <a:r>
              <a:rPr lang="en-US" dirty="0">
                <a:solidFill>
                  <a:srgbClr val="25272B"/>
                </a:solidFill>
              </a:rPr>
              <a:t>szakmai pontosság</a:t>
            </a:r>
            <a:endParaRPr lang="en-US" dirty="0"/>
          </a:p>
          <a:p>
            <a:pPr marL="177800" indent="-177800">
              <a:buSzPct val="100000"/>
              <a:buChar char="•"/>
            </a:pPr>
            <a:r>
              <a:rPr lang="en-US" dirty="0">
                <a:solidFill>
                  <a:srgbClr val="25272B"/>
                </a:solidFill>
              </a:rPr>
              <a:t>érvelés minősége</a:t>
            </a:r>
            <a:endParaRPr lang="en-US" dirty="0"/>
          </a:p>
          <a:p>
            <a:pPr marL="177800" indent="-177800">
              <a:buSzPct val="100000"/>
              <a:buChar char="•"/>
            </a:pPr>
            <a:r>
              <a:rPr lang="en-US" dirty="0">
                <a:solidFill>
                  <a:srgbClr val="25272B"/>
                </a:solidFill>
              </a:rPr>
              <a:t>források megfelelő használata</a:t>
            </a:r>
            <a:endParaRPr lang="en-US" dirty="0"/>
          </a:p>
          <a:p>
            <a:pPr marL="177800" indent="-177800">
              <a:buSzPct val="100000"/>
              <a:buChar char="•"/>
            </a:pPr>
            <a:r>
              <a:rPr lang="en-US" dirty="0">
                <a:solidFill>
                  <a:srgbClr val="25272B"/>
                </a:solidFill>
              </a:rPr>
              <a:t>fogalomhasználat</a:t>
            </a:r>
            <a:endParaRPr lang="en-US" dirty="0"/>
          </a:p>
          <a:p>
            <a:pPr marL="177800" indent="-177800">
              <a:buSzPct val="100000"/>
              <a:buChar char="•"/>
            </a:pPr>
            <a:r>
              <a:rPr lang="en-US" dirty="0">
                <a:solidFill>
                  <a:srgbClr val="25272B"/>
                </a:solidFill>
              </a:rPr>
              <a:t>önállóság</a:t>
            </a:r>
            <a:endParaRPr lang="en-US" dirty="0"/>
          </a:p>
          <a:p>
            <a:pPr marL="177800" indent="-177800">
              <a:buSzPct val="100000"/>
              <a:buChar char="•"/>
            </a:pPr>
            <a:r>
              <a:rPr lang="en-US" dirty="0">
                <a:solidFill>
                  <a:srgbClr val="25272B"/>
                </a:solidFill>
              </a:rPr>
              <a:t>szerkezet és előadásmód</a:t>
            </a:r>
            <a:endParaRPr lang="en-US" dirty="0"/>
          </a:p>
          <a:p>
            <a:pPr marL="177800" indent="-177800">
              <a:buSzPct val="100000"/>
              <a:buChar char="•"/>
            </a:pPr>
            <a:r>
              <a:rPr lang="en-US" dirty="0">
                <a:solidFill>
                  <a:srgbClr val="25272B"/>
                </a:solidFill>
              </a:rPr>
              <a:t>formai követelmények</a:t>
            </a: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7662672" y="2788920"/>
            <a:ext cx="3950208" cy="3246120"/>
          </a:xfrm>
          <a:prstGeom prst="roundRect">
            <a:avLst>
              <a:gd name="adj" fmla="val 1972"/>
            </a:avLst>
          </a:prstGeom>
          <a:solidFill>
            <a:srgbClr val="F0E8EB"/>
          </a:solidFill>
          <a:ln w="12700">
            <a:solidFill>
              <a:srgbClr val="D7B8C3"/>
            </a:solidFill>
            <a:prstDash val="solid"/>
          </a:ln>
          <a:effectLst/>
        </p:spPr>
        <p:txBody>
          <a:bodyPr/>
          <a:lstStyle/>
          <a:p>
            <a:endParaRPr lang="hu-HU" dirty="0"/>
          </a:p>
        </p:txBody>
      </p:sp>
      <p:sp>
        <p:nvSpPr>
          <p:cNvPr id="12" name="Text 10"/>
          <p:cNvSpPr/>
          <p:nvPr/>
        </p:nvSpPr>
        <p:spPr>
          <a:xfrm>
            <a:off x="7955280" y="3035808"/>
            <a:ext cx="336499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/>
            <a:r>
              <a:rPr lang="en-US" sz="1500" b="1" dirty="0">
                <a:solidFill>
                  <a:srgbClr val="7A1538"/>
                </a:solidFill>
              </a:rPr>
              <a:t>PPKE</a:t>
            </a:r>
            <a:r>
              <a:rPr lang="hu-HU" sz="1500" b="1" dirty="0">
                <a:solidFill>
                  <a:srgbClr val="7A1538"/>
                </a:solidFill>
              </a:rPr>
              <a:t> </a:t>
            </a:r>
            <a:r>
              <a:rPr lang="en-US" sz="1500" b="1" dirty="0" err="1">
                <a:solidFill>
                  <a:srgbClr val="7A1538"/>
                </a:solidFill>
              </a:rPr>
              <a:t>összefüggés</a:t>
            </a:r>
            <a:r>
              <a:rPr lang="en-US" sz="1500" b="1" dirty="0">
                <a:solidFill>
                  <a:srgbClr val="7A1538"/>
                </a:solidFill>
              </a:rPr>
              <a:t> 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7973568" y="3611880"/>
            <a:ext cx="3328416" cy="19659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l">
              <a:buNone/>
            </a:pPr>
            <a:r>
              <a:rPr lang="en-US" dirty="0">
                <a:solidFill>
                  <a:srgbClr val="25272B"/>
                </a:solidFill>
              </a:rPr>
              <a:t>Növeli a kiszámíthatóságot, </a:t>
            </a:r>
            <a:endParaRPr lang="hu-HU" dirty="0">
              <a:solidFill>
                <a:srgbClr val="25272B"/>
              </a:solidFill>
            </a:endParaRPr>
          </a:p>
          <a:p>
            <a:pPr marL="0" indent="0" algn="l">
              <a:buNone/>
            </a:pPr>
            <a:r>
              <a:rPr lang="en-US" dirty="0" err="1">
                <a:solidFill>
                  <a:srgbClr val="25272B"/>
                </a:solidFill>
              </a:rPr>
              <a:t>és</a:t>
            </a:r>
            <a:r>
              <a:rPr lang="en-US" dirty="0">
                <a:solidFill>
                  <a:srgbClr val="25272B"/>
                </a:solidFill>
              </a:rPr>
              <a:t> lehetővé teszi, </a:t>
            </a:r>
            <a:r>
              <a:rPr lang="en-US" dirty="0" err="1">
                <a:solidFill>
                  <a:srgbClr val="25272B"/>
                </a:solidFill>
              </a:rPr>
              <a:t>hogy</a:t>
            </a:r>
            <a:r>
              <a:rPr lang="en-US" dirty="0">
                <a:solidFill>
                  <a:srgbClr val="25272B"/>
                </a:solidFill>
              </a:rPr>
              <a:t> </a:t>
            </a:r>
            <a:endParaRPr lang="hu-HU" dirty="0">
              <a:solidFill>
                <a:srgbClr val="25272B"/>
              </a:solidFill>
            </a:endParaRPr>
          </a:p>
          <a:p>
            <a:pPr marL="0" indent="0" algn="l">
              <a:buNone/>
            </a:pPr>
            <a:r>
              <a:rPr lang="en-US" dirty="0">
                <a:solidFill>
                  <a:srgbClr val="25272B"/>
                </a:solidFill>
              </a:rPr>
              <a:t>a visszajelzés konkrét teljesítményelemekhez kapcsolódjon.</a:t>
            </a:r>
            <a:endParaRPr lang="en-US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09960" y="6510528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6A6870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42</a:t>
            </a:fld>
            <a:endParaRPr lang="en-US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594360" y="310896"/>
            <a:ext cx="108813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17324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35. Értékelési rubrika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658368" y="1261872"/>
            <a:ext cx="10972800" cy="1234440"/>
          </a:xfrm>
          <a:prstGeom prst="roundRect">
            <a:avLst>
              <a:gd name="adj" fmla="val 5185"/>
            </a:avLst>
          </a:prstGeom>
          <a:solidFill>
            <a:srgbClr val="17324D"/>
          </a:solidFill>
          <a:ln w="12700">
            <a:solidFill>
              <a:srgbClr val="17324D"/>
            </a:solidFill>
            <a:prstDash val="solid"/>
          </a:ln>
          <a:effectLst/>
        </p:spPr>
        <p:txBody>
          <a:bodyPr/>
          <a:lstStyle/>
          <a:p>
            <a:endParaRPr lang="hu-HU" dirty="0"/>
          </a:p>
        </p:txBody>
      </p:sp>
      <p:sp>
        <p:nvSpPr>
          <p:cNvPr id="7" name="Text 5"/>
          <p:cNvSpPr/>
          <p:nvPr/>
        </p:nvSpPr>
        <p:spPr>
          <a:xfrm>
            <a:off x="960120" y="1536192"/>
            <a:ext cx="10378440" cy="6858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</a:rPr>
              <a:t>Részletes szempontrendszer, amely az egyes értékelési kritériumokhoz teljesítményszinteket és leírásokat rendel.</a:t>
            </a:r>
            <a:endParaRPr lang="en-US" sz="2000" dirty="0"/>
          </a:p>
        </p:txBody>
      </p:sp>
      <p:sp>
        <p:nvSpPr>
          <p:cNvPr id="8" name="Shape 6"/>
          <p:cNvSpPr/>
          <p:nvPr/>
        </p:nvSpPr>
        <p:spPr>
          <a:xfrm>
            <a:off x="658368" y="2788920"/>
            <a:ext cx="6720840" cy="3246120"/>
          </a:xfrm>
          <a:prstGeom prst="roundRect">
            <a:avLst>
              <a:gd name="adj" fmla="val 1972"/>
            </a:avLst>
          </a:prstGeom>
          <a:solidFill>
            <a:srgbClr val="FFFFFF"/>
          </a:solidFill>
          <a:ln w="12700">
            <a:solidFill>
              <a:srgbClr val="D9D2CC"/>
            </a:solidFill>
            <a:prstDash val="solid"/>
          </a:ln>
          <a:effectLst/>
        </p:spPr>
        <p:txBody>
          <a:bodyPr/>
          <a:lstStyle/>
          <a:p>
            <a:endParaRPr lang="hu-HU" dirty="0"/>
          </a:p>
        </p:txBody>
      </p:sp>
      <p:sp>
        <p:nvSpPr>
          <p:cNvPr id="9" name="Text 7"/>
          <p:cNvSpPr/>
          <p:nvPr/>
        </p:nvSpPr>
        <p:spPr>
          <a:xfrm>
            <a:off x="932688" y="3035808"/>
            <a:ext cx="6126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7A1538"/>
                </a:solidFill>
              </a:rPr>
              <a:t>Fő elemek / jellemzők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932688" y="3493008"/>
            <a:ext cx="6126480" cy="21945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177800" indent="-177800">
              <a:buSzPct val="100000"/>
              <a:buChar char="•"/>
            </a:pPr>
            <a:r>
              <a:rPr lang="en-US" dirty="0">
                <a:solidFill>
                  <a:srgbClr val="25272B"/>
                </a:solidFill>
              </a:rPr>
              <a:t>tartalmi pontosság</a:t>
            </a:r>
            <a:endParaRPr lang="en-US" dirty="0"/>
          </a:p>
          <a:p>
            <a:pPr marL="177800" indent="-177800">
              <a:buSzPct val="100000"/>
              <a:buChar char="•"/>
            </a:pPr>
            <a:r>
              <a:rPr lang="en-US" dirty="0">
                <a:solidFill>
                  <a:srgbClr val="25272B"/>
                </a:solidFill>
              </a:rPr>
              <a:t>logikus felépítés</a:t>
            </a:r>
            <a:endParaRPr lang="en-US" dirty="0"/>
          </a:p>
          <a:p>
            <a:pPr marL="177800" indent="-177800">
              <a:buSzPct val="100000"/>
              <a:buChar char="•"/>
            </a:pPr>
            <a:r>
              <a:rPr lang="en-US" dirty="0">
                <a:solidFill>
                  <a:srgbClr val="25272B"/>
                </a:solidFill>
              </a:rPr>
              <a:t>szakirodalom használata</a:t>
            </a:r>
            <a:endParaRPr lang="en-US" dirty="0"/>
          </a:p>
          <a:p>
            <a:pPr marL="177800" indent="-177800">
              <a:buSzPct val="100000"/>
              <a:buChar char="•"/>
            </a:pPr>
            <a:r>
              <a:rPr lang="en-US" dirty="0">
                <a:solidFill>
                  <a:srgbClr val="25272B"/>
                </a:solidFill>
              </a:rPr>
              <a:t>vizuális megjelenítés</a:t>
            </a:r>
            <a:endParaRPr lang="en-US" dirty="0"/>
          </a:p>
          <a:p>
            <a:pPr marL="177800" indent="-177800">
              <a:buSzPct val="100000"/>
              <a:buChar char="•"/>
            </a:pPr>
            <a:r>
              <a:rPr lang="en-US" dirty="0">
                <a:solidFill>
                  <a:srgbClr val="25272B"/>
                </a:solidFill>
              </a:rPr>
              <a:t>előadásmód</a:t>
            </a:r>
            <a:endParaRPr lang="en-US" dirty="0"/>
          </a:p>
          <a:p>
            <a:pPr marL="177800" indent="-177800">
              <a:buSzPct val="100000"/>
              <a:buChar char="•"/>
            </a:pPr>
            <a:r>
              <a:rPr lang="en-US" dirty="0">
                <a:solidFill>
                  <a:srgbClr val="25272B"/>
                </a:solidFill>
              </a:rPr>
              <a:t>időkeret betartása</a:t>
            </a:r>
            <a:endParaRPr lang="en-US" dirty="0"/>
          </a:p>
          <a:p>
            <a:pPr marL="177800" indent="-177800">
              <a:buSzPct val="100000"/>
              <a:buChar char="•"/>
            </a:pPr>
            <a:r>
              <a:rPr lang="en-US" dirty="0">
                <a:solidFill>
                  <a:srgbClr val="25272B"/>
                </a:solidFill>
              </a:rPr>
              <a:t>kérdések megválaszolása</a:t>
            </a: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7662672" y="2788920"/>
            <a:ext cx="3950208" cy="3246120"/>
          </a:xfrm>
          <a:prstGeom prst="roundRect">
            <a:avLst>
              <a:gd name="adj" fmla="val 1972"/>
            </a:avLst>
          </a:prstGeom>
          <a:solidFill>
            <a:srgbClr val="F0E8EB"/>
          </a:solidFill>
          <a:ln w="12700">
            <a:solidFill>
              <a:srgbClr val="D7B8C3"/>
            </a:solidFill>
            <a:prstDash val="solid"/>
          </a:ln>
          <a:effectLst/>
        </p:spPr>
        <p:txBody>
          <a:bodyPr/>
          <a:lstStyle/>
          <a:p>
            <a:endParaRPr lang="hu-HU" dirty="0"/>
          </a:p>
        </p:txBody>
      </p:sp>
      <p:sp>
        <p:nvSpPr>
          <p:cNvPr id="12" name="Text 10"/>
          <p:cNvSpPr/>
          <p:nvPr/>
        </p:nvSpPr>
        <p:spPr>
          <a:xfrm>
            <a:off x="7955280" y="3035808"/>
            <a:ext cx="336499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/>
            <a:r>
              <a:rPr lang="en-US" sz="1500" b="1" dirty="0">
                <a:solidFill>
                  <a:srgbClr val="7A1538"/>
                </a:solidFill>
              </a:rPr>
              <a:t>PPKE</a:t>
            </a:r>
            <a:r>
              <a:rPr lang="hu-HU" sz="1500" b="1" dirty="0">
                <a:solidFill>
                  <a:srgbClr val="7A1538"/>
                </a:solidFill>
              </a:rPr>
              <a:t> </a:t>
            </a:r>
            <a:r>
              <a:rPr lang="en-US" sz="1500" b="1" dirty="0" err="1">
                <a:solidFill>
                  <a:srgbClr val="7A1538"/>
                </a:solidFill>
              </a:rPr>
              <a:t>összefüggés</a:t>
            </a:r>
            <a:r>
              <a:rPr lang="en-US" sz="1500" b="1" dirty="0">
                <a:solidFill>
                  <a:srgbClr val="7A1538"/>
                </a:solidFill>
              </a:rPr>
              <a:t> 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7973568" y="3611880"/>
            <a:ext cx="3328416" cy="19659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l">
              <a:buNone/>
            </a:pPr>
            <a:r>
              <a:rPr lang="en-US" dirty="0">
                <a:solidFill>
                  <a:srgbClr val="25272B"/>
                </a:solidFill>
              </a:rPr>
              <a:t>Például hallgatói prezentáció értékelésére használható; növeli az átláthatóságot és következetességet.</a:t>
            </a:r>
            <a:endParaRPr lang="en-US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09960" y="6510528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6A6870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43</a:t>
            </a:fld>
            <a:endParaRPr lang="en-US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594360" y="310896"/>
            <a:ext cx="108813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17324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36. Oktatói visszajelzés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658368" y="1261872"/>
            <a:ext cx="10972800" cy="1234440"/>
          </a:xfrm>
          <a:prstGeom prst="roundRect">
            <a:avLst>
              <a:gd name="adj" fmla="val 5185"/>
            </a:avLst>
          </a:prstGeom>
          <a:solidFill>
            <a:srgbClr val="17324D"/>
          </a:solidFill>
          <a:ln w="12700">
            <a:solidFill>
              <a:srgbClr val="17324D"/>
            </a:solidFill>
            <a:prstDash val="solid"/>
          </a:ln>
          <a:effectLst/>
        </p:spPr>
        <p:txBody>
          <a:bodyPr/>
          <a:lstStyle/>
          <a:p>
            <a:endParaRPr lang="hu-HU" dirty="0"/>
          </a:p>
        </p:txBody>
      </p:sp>
      <p:sp>
        <p:nvSpPr>
          <p:cNvPr id="7" name="Text 5"/>
          <p:cNvSpPr/>
          <p:nvPr/>
        </p:nvSpPr>
        <p:spPr>
          <a:xfrm>
            <a:off x="960120" y="1536192"/>
            <a:ext cx="10378440" cy="6858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</a:rPr>
              <a:t>A hallgató teljesítményéről adott konkrét, érthető és fejlesztő célú információ.</a:t>
            </a:r>
            <a:endParaRPr lang="en-US" sz="2000" dirty="0"/>
          </a:p>
        </p:txBody>
      </p:sp>
      <p:sp>
        <p:nvSpPr>
          <p:cNvPr id="8" name="Shape 6"/>
          <p:cNvSpPr/>
          <p:nvPr/>
        </p:nvSpPr>
        <p:spPr>
          <a:xfrm>
            <a:off x="658368" y="2788920"/>
            <a:ext cx="6720840" cy="3246120"/>
          </a:xfrm>
          <a:prstGeom prst="roundRect">
            <a:avLst>
              <a:gd name="adj" fmla="val 1972"/>
            </a:avLst>
          </a:prstGeom>
          <a:solidFill>
            <a:srgbClr val="FFFFFF"/>
          </a:solidFill>
          <a:ln w="12700">
            <a:solidFill>
              <a:srgbClr val="D9D2CC"/>
            </a:solidFill>
            <a:prstDash val="solid"/>
          </a:ln>
          <a:effectLst/>
        </p:spPr>
        <p:txBody>
          <a:bodyPr/>
          <a:lstStyle/>
          <a:p>
            <a:endParaRPr lang="hu-HU" dirty="0"/>
          </a:p>
        </p:txBody>
      </p:sp>
      <p:sp>
        <p:nvSpPr>
          <p:cNvPr id="9" name="Text 7"/>
          <p:cNvSpPr/>
          <p:nvPr/>
        </p:nvSpPr>
        <p:spPr>
          <a:xfrm>
            <a:off x="932688" y="3035808"/>
            <a:ext cx="6126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7A1538"/>
                </a:solidFill>
              </a:rPr>
              <a:t>Fő elemek / jellemzők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932688" y="3493008"/>
            <a:ext cx="6126480" cy="21945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177800" indent="-177800">
              <a:buSzPct val="100000"/>
              <a:buChar char="•"/>
            </a:pPr>
            <a:r>
              <a:rPr lang="en-US" dirty="0">
                <a:solidFill>
                  <a:srgbClr val="25272B"/>
                </a:solidFill>
              </a:rPr>
              <a:t>időben érkezik</a:t>
            </a:r>
            <a:endParaRPr lang="en-US" dirty="0"/>
          </a:p>
          <a:p>
            <a:pPr marL="177800" indent="-177800">
              <a:buSzPct val="100000"/>
              <a:buChar char="•"/>
            </a:pPr>
            <a:r>
              <a:rPr lang="en-US" dirty="0">
                <a:solidFill>
                  <a:srgbClr val="25272B"/>
                </a:solidFill>
              </a:rPr>
              <a:t>konkrét teljesítményre vonatkozik</a:t>
            </a:r>
            <a:endParaRPr lang="en-US" dirty="0"/>
          </a:p>
          <a:p>
            <a:pPr marL="177800" indent="-177800">
              <a:buSzPct val="100000"/>
              <a:buChar char="•"/>
            </a:pPr>
            <a:r>
              <a:rPr lang="en-US" dirty="0">
                <a:solidFill>
                  <a:srgbClr val="25272B"/>
                </a:solidFill>
              </a:rPr>
              <a:t>megnevezi az erősségeket</a:t>
            </a:r>
            <a:endParaRPr lang="en-US" dirty="0"/>
          </a:p>
          <a:p>
            <a:pPr marL="177800" indent="-177800">
              <a:buSzPct val="100000"/>
              <a:buChar char="•"/>
            </a:pPr>
            <a:r>
              <a:rPr lang="en-US" dirty="0">
                <a:solidFill>
                  <a:srgbClr val="25272B"/>
                </a:solidFill>
              </a:rPr>
              <a:t>kijelöli a fejlesztendő területeket</a:t>
            </a:r>
            <a:endParaRPr lang="en-US" dirty="0"/>
          </a:p>
          <a:p>
            <a:pPr marL="177800" indent="-177800">
              <a:buSzPct val="100000"/>
              <a:buChar char="•"/>
            </a:pPr>
            <a:r>
              <a:rPr lang="en-US" dirty="0">
                <a:solidFill>
                  <a:srgbClr val="25272B"/>
                </a:solidFill>
              </a:rPr>
              <a:t>továbblépési javaslatot ad</a:t>
            </a:r>
            <a:endParaRPr lang="en-US" dirty="0"/>
          </a:p>
          <a:p>
            <a:pPr marL="177800" indent="-177800">
              <a:buSzPct val="100000"/>
              <a:buChar char="•"/>
            </a:pPr>
            <a:r>
              <a:rPr lang="en-US" dirty="0">
                <a:solidFill>
                  <a:srgbClr val="25272B"/>
                </a:solidFill>
              </a:rPr>
              <a:t>a követelményekhez kapcsolódik</a:t>
            </a: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7662672" y="2788920"/>
            <a:ext cx="3950208" cy="3246120"/>
          </a:xfrm>
          <a:prstGeom prst="roundRect">
            <a:avLst>
              <a:gd name="adj" fmla="val 1972"/>
            </a:avLst>
          </a:prstGeom>
          <a:solidFill>
            <a:srgbClr val="F0E8EB"/>
          </a:solidFill>
          <a:ln w="12700">
            <a:solidFill>
              <a:srgbClr val="D7B8C3"/>
            </a:solidFill>
            <a:prstDash val="solid"/>
          </a:ln>
          <a:effectLst/>
        </p:spPr>
        <p:txBody>
          <a:bodyPr/>
          <a:lstStyle/>
          <a:p>
            <a:endParaRPr lang="hu-HU" dirty="0"/>
          </a:p>
        </p:txBody>
      </p:sp>
      <p:sp>
        <p:nvSpPr>
          <p:cNvPr id="12" name="Text 10"/>
          <p:cNvSpPr/>
          <p:nvPr/>
        </p:nvSpPr>
        <p:spPr>
          <a:xfrm>
            <a:off x="7955280" y="3035808"/>
            <a:ext cx="336499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/>
            <a:r>
              <a:rPr lang="en-US" sz="1500" b="1" dirty="0">
                <a:solidFill>
                  <a:srgbClr val="7A1538"/>
                </a:solidFill>
              </a:rPr>
              <a:t>PPKE</a:t>
            </a:r>
            <a:r>
              <a:rPr lang="hu-HU" sz="1500" b="1" dirty="0">
                <a:solidFill>
                  <a:srgbClr val="7A1538"/>
                </a:solidFill>
              </a:rPr>
              <a:t> </a:t>
            </a:r>
            <a:r>
              <a:rPr lang="en-US" sz="1500" b="1" dirty="0" err="1">
                <a:solidFill>
                  <a:srgbClr val="7A1538"/>
                </a:solidFill>
              </a:rPr>
              <a:t>összefüggés</a:t>
            </a:r>
            <a:r>
              <a:rPr lang="en-US" sz="1500" b="1" dirty="0">
                <a:solidFill>
                  <a:srgbClr val="7A1538"/>
                </a:solidFill>
              </a:rPr>
              <a:t> 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7973568" y="3611880"/>
            <a:ext cx="3328416" cy="19659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l">
              <a:buNone/>
            </a:pPr>
            <a:r>
              <a:rPr lang="en-US" dirty="0">
                <a:solidFill>
                  <a:srgbClr val="25272B"/>
                </a:solidFill>
              </a:rPr>
              <a:t>A jó visszajelzés nemcsak minősít, hanem tanulási irányt és javítási lehetőséget is </a:t>
            </a:r>
            <a:r>
              <a:rPr lang="hu-HU" dirty="0">
                <a:solidFill>
                  <a:srgbClr val="25272B"/>
                </a:solidFill>
              </a:rPr>
              <a:t>teremt</a:t>
            </a:r>
            <a:r>
              <a:rPr lang="en-US" dirty="0">
                <a:solidFill>
                  <a:srgbClr val="25272B"/>
                </a:solidFill>
              </a:rPr>
              <a:t>.</a:t>
            </a:r>
            <a:endParaRPr lang="en-US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09960" y="6510528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6A6870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44</a:t>
            </a:fld>
            <a:endParaRPr lang="en-US" dirty="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5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594360" y="310896"/>
            <a:ext cx="108813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17324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37. Önértékelés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658368" y="1261872"/>
            <a:ext cx="10972800" cy="1234440"/>
          </a:xfrm>
          <a:prstGeom prst="roundRect">
            <a:avLst>
              <a:gd name="adj" fmla="val 5185"/>
            </a:avLst>
          </a:prstGeom>
          <a:solidFill>
            <a:srgbClr val="17324D"/>
          </a:solidFill>
          <a:ln w="12700">
            <a:solidFill>
              <a:srgbClr val="17324D"/>
            </a:solidFill>
            <a:prstDash val="solid"/>
          </a:ln>
          <a:effectLst/>
        </p:spPr>
        <p:txBody>
          <a:bodyPr/>
          <a:lstStyle/>
          <a:p>
            <a:endParaRPr lang="hu-HU" dirty="0"/>
          </a:p>
        </p:txBody>
      </p:sp>
      <p:sp>
        <p:nvSpPr>
          <p:cNvPr id="7" name="Text 5"/>
          <p:cNvSpPr/>
          <p:nvPr/>
        </p:nvSpPr>
        <p:spPr>
          <a:xfrm>
            <a:off x="960120" y="1536192"/>
            <a:ext cx="10378440" cy="6858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</a:rPr>
              <a:t>A hallgató előre meghatározott szempontok alapján elemzi saját teljesítményét, tanulási stratégiáját és fejlődését.</a:t>
            </a:r>
            <a:endParaRPr lang="en-US" sz="2000" dirty="0"/>
          </a:p>
        </p:txBody>
      </p:sp>
      <p:sp>
        <p:nvSpPr>
          <p:cNvPr id="8" name="Shape 6"/>
          <p:cNvSpPr/>
          <p:nvPr/>
        </p:nvSpPr>
        <p:spPr>
          <a:xfrm>
            <a:off x="658368" y="2788920"/>
            <a:ext cx="6720840" cy="3246120"/>
          </a:xfrm>
          <a:prstGeom prst="roundRect">
            <a:avLst>
              <a:gd name="adj" fmla="val 1972"/>
            </a:avLst>
          </a:prstGeom>
          <a:solidFill>
            <a:srgbClr val="FFFFFF"/>
          </a:solidFill>
          <a:ln w="12700">
            <a:solidFill>
              <a:srgbClr val="D9D2CC"/>
            </a:solidFill>
            <a:prstDash val="solid"/>
          </a:ln>
          <a:effectLst/>
        </p:spPr>
        <p:txBody>
          <a:bodyPr/>
          <a:lstStyle/>
          <a:p>
            <a:endParaRPr lang="hu-HU" dirty="0"/>
          </a:p>
        </p:txBody>
      </p:sp>
      <p:sp>
        <p:nvSpPr>
          <p:cNvPr id="9" name="Text 7"/>
          <p:cNvSpPr/>
          <p:nvPr/>
        </p:nvSpPr>
        <p:spPr>
          <a:xfrm>
            <a:off x="932688" y="3035808"/>
            <a:ext cx="6126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7A1538"/>
                </a:solidFill>
              </a:rPr>
              <a:t>Fő elemek / jellemzők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932688" y="3493008"/>
            <a:ext cx="6126480" cy="21945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177800" indent="-177800">
              <a:buSzPct val="100000"/>
              <a:buChar char="•"/>
            </a:pPr>
            <a:r>
              <a:rPr lang="en-US" dirty="0">
                <a:solidFill>
                  <a:srgbClr val="25272B"/>
                </a:solidFill>
              </a:rPr>
              <a:t>önszabályozó tanulás</a:t>
            </a:r>
            <a:endParaRPr lang="en-US" dirty="0"/>
          </a:p>
          <a:p>
            <a:pPr marL="177800" indent="-177800">
              <a:buSzPct val="100000"/>
              <a:buChar char="•"/>
            </a:pPr>
            <a:r>
              <a:rPr lang="en-US" dirty="0">
                <a:solidFill>
                  <a:srgbClr val="25272B"/>
                </a:solidFill>
              </a:rPr>
              <a:t>felelősségvállalás</a:t>
            </a:r>
            <a:endParaRPr lang="en-US" dirty="0"/>
          </a:p>
          <a:p>
            <a:pPr marL="177800" indent="-177800">
              <a:buSzPct val="100000"/>
              <a:buChar char="•"/>
            </a:pPr>
            <a:r>
              <a:rPr lang="en-US" dirty="0">
                <a:solidFill>
                  <a:srgbClr val="25272B"/>
                </a:solidFill>
              </a:rPr>
              <a:t>reális önismeret</a:t>
            </a:r>
            <a:endParaRPr lang="en-US" dirty="0"/>
          </a:p>
          <a:p>
            <a:pPr marL="177800" indent="-177800">
              <a:buSzPct val="100000"/>
              <a:buChar char="•"/>
            </a:pPr>
            <a:r>
              <a:rPr lang="en-US" dirty="0">
                <a:solidFill>
                  <a:srgbClr val="25272B"/>
                </a:solidFill>
              </a:rPr>
              <a:t>reflexiós képesség</a:t>
            </a:r>
            <a:endParaRPr lang="en-US" dirty="0"/>
          </a:p>
          <a:p>
            <a:pPr marL="177800" indent="-177800">
              <a:buSzPct val="100000"/>
              <a:buChar char="•"/>
            </a:pPr>
            <a:r>
              <a:rPr lang="en-US" dirty="0">
                <a:solidFill>
                  <a:srgbClr val="25272B"/>
                </a:solidFill>
              </a:rPr>
              <a:t>további tanulás megtervezése</a:t>
            </a: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7662672" y="2788920"/>
            <a:ext cx="3950208" cy="3246120"/>
          </a:xfrm>
          <a:prstGeom prst="roundRect">
            <a:avLst>
              <a:gd name="adj" fmla="val 1972"/>
            </a:avLst>
          </a:prstGeom>
          <a:solidFill>
            <a:srgbClr val="F0E8EB"/>
          </a:solidFill>
          <a:ln w="12700">
            <a:solidFill>
              <a:srgbClr val="D7B8C3"/>
            </a:solidFill>
            <a:prstDash val="solid"/>
          </a:ln>
          <a:effectLst/>
        </p:spPr>
        <p:txBody>
          <a:bodyPr/>
          <a:lstStyle/>
          <a:p>
            <a:endParaRPr lang="hu-HU" dirty="0"/>
          </a:p>
        </p:txBody>
      </p:sp>
      <p:sp>
        <p:nvSpPr>
          <p:cNvPr id="12" name="Text 10"/>
          <p:cNvSpPr/>
          <p:nvPr/>
        </p:nvSpPr>
        <p:spPr>
          <a:xfrm>
            <a:off x="7955280" y="3035808"/>
            <a:ext cx="336499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/>
            <a:r>
              <a:rPr lang="en-US" sz="1500" b="1" dirty="0">
                <a:solidFill>
                  <a:srgbClr val="7A1538"/>
                </a:solidFill>
              </a:rPr>
              <a:t>PPKE</a:t>
            </a:r>
            <a:r>
              <a:rPr lang="hu-HU" sz="1500" b="1" dirty="0">
                <a:solidFill>
                  <a:srgbClr val="7A1538"/>
                </a:solidFill>
              </a:rPr>
              <a:t> </a:t>
            </a:r>
            <a:r>
              <a:rPr lang="en-US" sz="1500" b="1" dirty="0" err="1">
                <a:solidFill>
                  <a:srgbClr val="7A1538"/>
                </a:solidFill>
              </a:rPr>
              <a:t>összefüggés</a:t>
            </a:r>
            <a:r>
              <a:rPr lang="en-US" sz="1500" b="1" dirty="0">
                <a:solidFill>
                  <a:srgbClr val="7A1538"/>
                </a:solidFill>
              </a:rPr>
              <a:t> 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7973568" y="3611880"/>
            <a:ext cx="3328416" cy="19659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l">
              <a:buNone/>
            </a:pPr>
            <a:r>
              <a:rPr lang="en-US" dirty="0">
                <a:solidFill>
                  <a:srgbClr val="25272B"/>
                </a:solidFill>
              </a:rPr>
              <a:t>A hallgató megtanulja felismerni saját erősségeit, hiányait és a következő fejlődési lépést.</a:t>
            </a:r>
            <a:endParaRPr lang="en-US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09960" y="6510528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6A6870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45</a:t>
            </a:fld>
            <a:endParaRPr lang="en-US" dirty="0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6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594360" y="310896"/>
            <a:ext cx="108813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17324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38. Társértékelés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658368" y="1261872"/>
            <a:ext cx="10972800" cy="1234440"/>
          </a:xfrm>
          <a:prstGeom prst="roundRect">
            <a:avLst>
              <a:gd name="adj" fmla="val 5185"/>
            </a:avLst>
          </a:prstGeom>
          <a:solidFill>
            <a:srgbClr val="17324D"/>
          </a:solidFill>
          <a:ln w="12700">
            <a:solidFill>
              <a:srgbClr val="17324D"/>
            </a:solidFill>
            <a:prstDash val="solid"/>
          </a:ln>
          <a:effectLst/>
        </p:spPr>
        <p:txBody>
          <a:bodyPr/>
          <a:lstStyle/>
          <a:p>
            <a:endParaRPr lang="hu-HU" dirty="0"/>
          </a:p>
        </p:txBody>
      </p:sp>
      <p:sp>
        <p:nvSpPr>
          <p:cNvPr id="7" name="Text 5"/>
          <p:cNvSpPr/>
          <p:nvPr/>
        </p:nvSpPr>
        <p:spPr>
          <a:xfrm>
            <a:off x="960120" y="1536192"/>
            <a:ext cx="10378440" cy="6858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</a:rPr>
              <a:t>A hallgatók előre meghatározott szakmai kritériumok alapján adnak egymás munkájáról visszajelzést.</a:t>
            </a:r>
            <a:endParaRPr lang="en-US" sz="2000" dirty="0"/>
          </a:p>
        </p:txBody>
      </p:sp>
      <p:sp>
        <p:nvSpPr>
          <p:cNvPr id="8" name="Shape 6"/>
          <p:cNvSpPr/>
          <p:nvPr/>
        </p:nvSpPr>
        <p:spPr>
          <a:xfrm>
            <a:off x="658368" y="2788920"/>
            <a:ext cx="6720840" cy="3246120"/>
          </a:xfrm>
          <a:prstGeom prst="roundRect">
            <a:avLst>
              <a:gd name="adj" fmla="val 1972"/>
            </a:avLst>
          </a:prstGeom>
          <a:solidFill>
            <a:srgbClr val="FFFFFF"/>
          </a:solidFill>
          <a:ln w="12700">
            <a:solidFill>
              <a:srgbClr val="D9D2CC"/>
            </a:solidFill>
            <a:prstDash val="solid"/>
          </a:ln>
          <a:effectLst/>
        </p:spPr>
        <p:txBody>
          <a:bodyPr/>
          <a:lstStyle/>
          <a:p>
            <a:endParaRPr lang="hu-HU" dirty="0"/>
          </a:p>
        </p:txBody>
      </p:sp>
      <p:sp>
        <p:nvSpPr>
          <p:cNvPr id="9" name="Text 7"/>
          <p:cNvSpPr/>
          <p:nvPr/>
        </p:nvSpPr>
        <p:spPr>
          <a:xfrm>
            <a:off x="932688" y="3035808"/>
            <a:ext cx="6126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7A1538"/>
                </a:solidFill>
              </a:rPr>
              <a:t>Fő elemek / jellemzők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932688" y="3493008"/>
            <a:ext cx="6126480" cy="21945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177800" indent="-177800">
              <a:buSzPct val="100000"/>
              <a:buChar char="•"/>
            </a:pPr>
            <a:r>
              <a:rPr lang="en-US" dirty="0">
                <a:solidFill>
                  <a:srgbClr val="25272B"/>
                </a:solidFill>
              </a:rPr>
              <a:t>kiselőadás</a:t>
            </a:r>
            <a:endParaRPr lang="en-US" dirty="0"/>
          </a:p>
          <a:p>
            <a:pPr marL="177800" indent="-177800">
              <a:buSzPct val="100000"/>
              <a:buChar char="•"/>
            </a:pPr>
            <a:r>
              <a:rPr lang="en-US" dirty="0">
                <a:solidFill>
                  <a:srgbClr val="25272B"/>
                </a:solidFill>
              </a:rPr>
              <a:t>esszé</a:t>
            </a:r>
            <a:endParaRPr lang="en-US" dirty="0"/>
          </a:p>
          <a:p>
            <a:pPr marL="177800" indent="-177800">
              <a:buSzPct val="100000"/>
              <a:buChar char="•"/>
            </a:pPr>
            <a:r>
              <a:rPr lang="en-US" dirty="0">
                <a:solidFill>
                  <a:srgbClr val="25272B"/>
                </a:solidFill>
              </a:rPr>
              <a:t>projektmunka</a:t>
            </a:r>
            <a:endParaRPr lang="en-US" dirty="0"/>
          </a:p>
          <a:p>
            <a:pPr marL="177800" indent="-177800">
              <a:buSzPct val="100000"/>
              <a:buChar char="•"/>
            </a:pPr>
            <a:r>
              <a:rPr lang="en-US" dirty="0">
                <a:solidFill>
                  <a:srgbClr val="25272B"/>
                </a:solidFill>
              </a:rPr>
              <a:t>vita és csoportmunka</a:t>
            </a:r>
            <a:endParaRPr lang="en-US" dirty="0"/>
          </a:p>
          <a:p>
            <a:pPr marL="177800" indent="-177800">
              <a:buSzPct val="100000"/>
              <a:buChar char="•"/>
            </a:pPr>
            <a:r>
              <a:rPr lang="en-US" dirty="0">
                <a:solidFill>
                  <a:srgbClr val="25272B"/>
                </a:solidFill>
              </a:rPr>
              <a:t>kutatási terv</a:t>
            </a:r>
            <a:endParaRPr lang="en-US" dirty="0"/>
          </a:p>
          <a:p>
            <a:pPr marL="177800" indent="-177800">
              <a:buSzPct val="100000"/>
              <a:buChar char="•"/>
            </a:pPr>
            <a:r>
              <a:rPr lang="en-US" dirty="0">
                <a:solidFill>
                  <a:srgbClr val="25272B"/>
                </a:solidFill>
              </a:rPr>
              <a:t>prezentáció</a:t>
            </a: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7662672" y="2788920"/>
            <a:ext cx="3950208" cy="3246120"/>
          </a:xfrm>
          <a:prstGeom prst="roundRect">
            <a:avLst>
              <a:gd name="adj" fmla="val 1972"/>
            </a:avLst>
          </a:prstGeom>
          <a:solidFill>
            <a:srgbClr val="F0E8EB"/>
          </a:solidFill>
          <a:ln w="12700">
            <a:solidFill>
              <a:srgbClr val="D7B8C3"/>
            </a:solidFill>
            <a:prstDash val="solid"/>
          </a:ln>
          <a:effectLst/>
        </p:spPr>
        <p:txBody>
          <a:bodyPr/>
          <a:lstStyle/>
          <a:p>
            <a:endParaRPr lang="hu-HU" dirty="0"/>
          </a:p>
        </p:txBody>
      </p:sp>
      <p:sp>
        <p:nvSpPr>
          <p:cNvPr id="12" name="Text 10"/>
          <p:cNvSpPr/>
          <p:nvPr/>
        </p:nvSpPr>
        <p:spPr>
          <a:xfrm>
            <a:off x="7955280" y="3035808"/>
            <a:ext cx="336499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/>
            <a:r>
              <a:rPr lang="en-US" sz="1500" b="1" dirty="0">
                <a:solidFill>
                  <a:srgbClr val="7A1538"/>
                </a:solidFill>
              </a:rPr>
              <a:t>PPKE</a:t>
            </a:r>
            <a:r>
              <a:rPr lang="hu-HU" sz="1500" b="1" dirty="0">
                <a:solidFill>
                  <a:srgbClr val="7A1538"/>
                </a:solidFill>
              </a:rPr>
              <a:t> </a:t>
            </a:r>
            <a:r>
              <a:rPr lang="en-US" sz="1500" b="1" dirty="0" err="1">
                <a:solidFill>
                  <a:srgbClr val="7A1538"/>
                </a:solidFill>
              </a:rPr>
              <a:t>összefüggés</a:t>
            </a:r>
            <a:r>
              <a:rPr lang="en-US" sz="1500" b="1" dirty="0">
                <a:solidFill>
                  <a:srgbClr val="7A1538"/>
                </a:solidFill>
              </a:rPr>
              <a:t> 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7973568" y="3611880"/>
            <a:ext cx="3328416" cy="19659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l">
              <a:buNone/>
            </a:pPr>
            <a:r>
              <a:rPr lang="en-US" dirty="0">
                <a:solidFill>
                  <a:srgbClr val="25272B"/>
                </a:solidFill>
              </a:rPr>
              <a:t>Nem feltétlenül jelent osztályozást; </a:t>
            </a:r>
            <a:endParaRPr lang="hu-HU" dirty="0">
              <a:solidFill>
                <a:srgbClr val="25272B"/>
              </a:solidFill>
            </a:endParaRPr>
          </a:p>
          <a:p>
            <a:pPr marL="0" indent="0" algn="l">
              <a:buNone/>
            </a:pPr>
            <a:r>
              <a:rPr lang="en-US" dirty="0" err="1">
                <a:solidFill>
                  <a:srgbClr val="25272B"/>
                </a:solidFill>
              </a:rPr>
              <a:t>elsődleges</a:t>
            </a:r>
            <a:r>
              <a:rPr lang="en-US" dirty="0">
                <a:solidFill>
                  <a:srgbClr val="25272B"/>
                </a:solidFill>
              </a:rPr>
              <a:t> célja a szakmai kritériumok jobb megértése és a fejlesztő visszajelzés.</a:t>
            </a:r>
            <a:endParaRPr lang="en-US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09960" y="6510528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6A6870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46</a:t>
            </a:fld>
            <a:endParaRPr lang="en-US" dirty="0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7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594360" y="310896"/>
            <a:ext cx="108813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17324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39. Portfólió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658368" y="1261872"/>
            <a:ext cx="10972800" cy="1234440"/>
          </a:xfrm>
          <a:prstGeom prst="roundRect">
            <a:avLst>
              <a:gd name="adj" fmla="val 5185"/>
            </a:avLst>
          </a:prstGeom>
          <a:solidFill>
            <a:srgbClr val="17324D"/>
          </a:solidFill>
          <a:ln w="12700">
            <a:solidFill>
              <a:srgbClr val="17324D"/>
            </a:solidFill>
            <a:prstDash val="solid"/>
          </a:ln>
          <a:effectLst/>
        </p:spPr>
        <p:txBody>
          <a:bodyPr/>
          <a:lstStyle/>
          <a:p>
            <a:endParaRPr lang="hu-HU" dirty="0"/>
          </a:p>
        </p:txBody>
      </p:sp>
      <p:sp>
        <p:nvSpPr>
          <p:cNvPr id="7" name="Text 5"/>
          <p:cNvSpPr/>
          <p:nvPr/>
        </p:nvSpPr>
        <p:spPr>
          <a:xfrm>
            <a:off x="960120" y="1536192"/>
            <a:ext cx="10378440" cy="6858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</a:rPr>
              <a:t>A hallgató meghatározott időszak alatt készített munkáinak tudatosan válogatott és reflektált gyűjteménye.</a:t>
            </a:r>
            <a:endParaRPr lang="en-US" sz="2000" dirty="0"/>
          </a:p>
        </p:txBody>
      </p:sp>
      <p:sp>
        <p:nvSpPr>
          <p:cNvPr id="8" name="Shape 6"/>
          <p:cNvSpPr/>
          <p:nvPr/>
        </p:nvSpPr>
        <p:spPr>
          <a:xfrm>
            <a:off x="658368" y="2788920"/>
            <a:ext cx="6720840" cy="3246120"/>
          </a:xfrm>
          <a:prstGeom prst="roundRect">
            <a:avLst>
              <a:gd name="adj" fmla="val 1972"/>
            </a:avLst>
          </a:prstGeom>
          <a:solidFill>
            <a:srgbClr val="FFFFFF"/>
          </a:solidFill>
          <a:ln w="12700">
            <a:solidFill>
              <a:srgbClr val="D9D2CC"/>
            </a:solidFill>
            <a:prstDash val="solid"/>
          </a:ln>
          <a:effectLst/>
        </p:spPr>
        <p:txBody>
          <a:bodyPr/>
          <a:lstStyle/>
          <a:p>
            <a:endParaRPr lang="hu-HU" dirty="0"/>
          </a:p>
        </p:txBody>
      </p:sp>
      <p:sp>
        <p:nvSpPr>
          <p:cNvPr id="9" name="Text 7"/>
          <p:cNvSpPr/>
          <p:nvPr/>
        </p:nvSpPr>
        <p:spPr>
          <a:xfrm>
            <a:off x="932688" y="3035808"/>
            <a:ext cx="6126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7A1538"/>
                </a:solidFill>
              </a:rPr>
              <a:t>Fő elemek / jellemzők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932688" y="3493008"/>
            <a:ext cx="6126480" cy="21945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177800" indent="-177800">
              <a:buSzPct val="100000"/>
              <a:buChar char="•"/>
            </a:pPr>
            <a:r>
              <a:rPr lang="en-US" dirty="0">
                <a:solidFill>
                  <a:srgbClr val="25272B"/>
                </a:solidFill>
              </a:rPr>
              <a:t>beadandó feladatok</a:t>
            </a:r>
            <a:endParaRPr lang="en-US" dirty="0"/>
          </a:p>
          <a:p>
            <a:pPr marL="177800" indent="-177800">
              <a:buSzPct val="100000"/>
              <a:buChar char="•"/>
            </a:pPr>
            <a:r>
              <a:rPr lang="en-US" dirty="0">
                <a:solidFill>
                  <a:srgbClr val="25272B"/>
                </a:solidFill>
              </a:rPr>
              <a:t>projekttermékek</a:t>
            </a:r>
            <a:endParaRPr lang="en-US" dirty="0"/>
          </a:p>
          <a:p>
            <a:pPr marL="177800" indent="-177800">
              <a:buSzPct val="100000"/>
              <a:buChar char="•"/>
            </a:pPr>
            <a:r>
              <a:rPr lang="en-US" dirty="0">
                <a:solidFill>
                  <a:srgbClr val="25272B"/>
                </a:solidFill>
              </a:rPr>
              <a:t>kutatási dokumentumok</a:t>
            </a:r>
            <a:endParaRPr lang="en-US" dirty="0"/>
          </a:p>
          <a:p>
            <a:pPr marL="177800" indent="-177800">
              <a:buSzPct val="100000"/>
              <a:buChar char="•"/>
            </a:pPr>
            <a:r>
              <a:rPr lang="en-US" dirty="0">
                <a:solidFill>
                  <a:srgbClr val="25272B"/>
                </a:solidFill>
              </a:rPr>
              <a:t>gyakorlati beszámolók</a:t>
            </a:r>
            <a:endParaRPr lang="en-US" dirty="0"/>
          </a:p>
          <a:p>
            <a:pPr marL="177800" indent="-177800">
              <a:buSzPct val="100000"/>
              <a:buChar char="•"/>
            </a:pPr>
            <a:r>
              <a:rPr lang="en-US" dirty="0">
                <a:solidFill>
                  <a:srgbClr val="25272B"/>
                </a:solidFill>
              </a:rPr>
              <a:t>oktatói visszajelzések</a:t>
            </a:r>
            <a:endParaRPr lang="en-US" dirty="0"/>
          </a:p>
          <a:p>
            <a:pPr marL="177800" indent="-177800">
              <a:buSzPct val="100000"/>
              <a:buChar char="•"/>
            </a:pPr>
            <a:r>
              <a:rPr lang="en-US" dirty="0">
                <a:solidFill>
                  <a:srgbClr val="25272B"/>
                </a:solidFill>
              </a:rPr>
              <a:t>önreflexió</a:t>
            </a:r>
            <a:endParaRPr lang="en-US" dirty="0"/>
          </a:p>
          <a:p>
            <a:pPr marL="177800" indent="-177800">
              <a:buSzPct val="100000"/>
              <a:buChar char="•"/>
            </a:pPr>
            <a:r>
              <a:rPr lang="en-US" dirty="0">
                <a:solidFill>
                  <a:srgbClr val="25272B"/>
                </a:solidFill>
              </a:rPr>
              <a:t>fejlődési terv</a:t>
            </a: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7662672" y="2788920"/>
            <a:ext cx="3950208" cy="3246120"/>
          </a:xfrm>
          <a:prstGeom prst="roundRect">
            <a:avLst>
              <a:gd name="adj" fmla="val 1972"/>
            </a:avLst>
          </a:prstGeom>
          <a:solidFill>
            <a:srgbClr val="F0E8EB"/>
          </a:solidFill>
          <a:ln w="12700">
            <a:solidFill>
              <a:srgbClr val="D7B8C3"/>
            </a:solidFill>
            <a:prstDash val="solid"/>
          </a:ln>
          <a:effectLst/>
        </p:spPr>
        <p:txBody>
          <a:bodyPr/>
          <a:lstStyle/>
          <a:p>
            <a:endParaRPr lang="hu-HU" dirty="0"/>
          </a:p>
        </p:txBody>
      </p:sp>
      <p:sp>
        <p:nvSpPr>
          <p:cNvPr id="12" name="Text 10"/>
          <p:cNvSpPr/>
          <p:nvPr/>
        </p:nvSpPr>
        <p:spPr>
          <a:xfrm>
            <a:off x="7955280" y="3035808"/>
            <a:ext cx="336499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/>
            <a:r>
              <a:rPr lang="en-US" sz="1500" b="1" dirty="0">
                <a:solidFill>
                  <a:srgbClr val="7A1538"/>
                </a:solidFill>
              </a:rPr>
              <a:t>PPKE</a:t>
            </a:r>
            <a:r>
              <a:rPr lang="hu-HU" sz="1500" b="1" dirty="0">
                <a:solidFill>
                  <a:srgbClr val="7A1538"/>
                </a:solidFill>
              </a:rPr>
              <a:t> </a:t>
            </a:r>
            <a:r>
              <a:rPr lang="en-US" sz="1500" b="1" dirty="0" err="1">
                <a:solidFill>
                  <a:srgbClr val="7A1538"/>
                </a:solidFill>
              </a:rPr>
              <a:t>összefüggés</a:t>
            </a:r>
            <a:r>
              <a:rPr lang="en-US" sz="1500" b="1" dirty="0">
                <a:solidFill>
                  <a:srgbClr val="7A1538"/>
                </a:solidFill>
              </a:rPr>
              <a:t> 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7973568" y="3611880"/>
            <a:ext cx="3328416" cy="19659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l">
              <a:buNone/>
            </a:pPr>
            <a:r>
              <a:rPr lang="en-US" dirty="0">
                <a:solidFill>
                  <a:srgbClr val="25272B"/>
                </a:solidFill>
              </a:rPr>
              <a:t>Nemcsak egyetlen vizsgaeredményt, hanem a hallgató fejlődési folyamatát és kompetenciáinak bizonyítékait is bemutatja.</a:t>
            </a:r>
            <a:endParaRPr lang="en-US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09960" y="6510528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6A6870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47</a:t>
            </a:fld>
            <a:endParaRPr lang="en-US" dirty="0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8">
    <p:bg>
      <p:bgPr>
        <a:solidFill>
          <a:srgbClr val="7A153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4" name="Text 2"/>
          <p:cNvSpPr/>
          <p:nvPr/>
        </p:nvSpPr>
        <p:spPr>
          <a:xfrm>
            <a:off x="731520" y="960120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150" dirty="0">
                <a:solidFill>
                  <a:srgbClr val="F2DBA1"/>
                </a:solidFill>
              </a:rPr>
              <a:t>7. RÉSZ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731520" y="1417320"/>
            <a:ext cx="731520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4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Minőségbiztosításhoz kapcsolódó elemek</a:t>
            </a:r>
            <a:endParaRPr lang="en-US" sz="3400" dirty="0"/>
          </a:p>
        </p:txBody>
      </p:sp>
      <p:sp>
        <p:nvSpPr>
          <p:cNvPr id="6" name="Text 4"/>
          <p:cNvSpPr/>
          <p:nvPr/>
        </p:nvSpPr>
        <p:spPr>
          <a:xfrm>
            <a:off x="749808" y="3063240"/>
            <a:ext cx="66294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F5F1EE"/>
                </a:solidFill>
              </a:rPr>
              <a:t>Hallgatói visszajelzés, oktatásmetria, reflexió és folyamatos fejlesztés.</a:t>
            </a:r>
            <a:endParaRPr lang="en-US" sz="2000" dirty="0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9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594360" y="310896"/>
            <a:ext cx="108813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17324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40. Hallgatói visszajelzés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658368" y="1261872"/>
            <a:ext cx="10972800" cy="1234440"/>
          </a:xfrm>
          <a:prstGeom prst="roundRect">
            <a:avLst>
              <a:gd name="adj" fmla="val 5185"/>
            </a:avLst>
          </a:prstGeom>
          <a:solidFill>
            <a:srgbClr val="17324D"/>
          </a:solidFill>
          <a:ln w="12700">
            <a:solidFill>
              <a:srgbClr val="17324D"/>
            </a:solidFill>
            <a:prstDash val="solid"/>
          </a:ln>
          <a:effectLst/>
        </p:spPr>
        <p:txBody>
          <a:bodyPr/>
          <a:lstStyle/>
          <a:p>
            <a:endParaRPr lang="hu-HU" dirty="0"/>
          </a:p>
        </p:txBody>
      </p:sp>
      <p:sp>
        <p:nvSpPr>
          <p:cNvPr id="7" name="Text 5"/>
          <p:cNvSpPr/>
          <p:nvPr/>
        </p:nvSpPr>
        <p:spPr>
          <a:xfrm>
            <a:off x="960120" y="1536192"/>
            <a:ext cx="10378440" cy="6858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</a:rPr>
              <a:t>A hallgatók tapasztalatainak, elégedettségének és fejlesztési javaslatainak szervezett gyűjtése.</a:t>
            </a:r>
            <a:endParaRPr lang="en-US" sz="2000" dirty="0"/>
          </a:p>
        </p:txBody>
      </p:sp>
      <p:sp>
        <p:nvSpPr>
          <p:cNvPr id="8" name="Shape 6"/>
          <p:cNvSpPr/>
          <p:nvPr/>
        </p:nvSpPr>
        <p:spPr>
          <a:xfrm>
            <a:off x="658368" y="2788920"/>
            <a:ext cx="6720840" cy="3246120"/>
          </a:xfrm>
          <a:prstGeom prst="roundRect">
            <a:avLst>
              <a:gd name="adj" fmla="val 1972"/>
            </a:avLst>
          </a:prstGeom>
          <a:solidFill>
            <a:srgbClr val="FFFFFF"/>
          </a:solidFill>
          <a:ln w="12700">
            <a:solidFill>
              <a:srgbClr val="D9D2CC"/>
            </a:solidFill>
            <a:prstDash val="solid"/>
          </a:ln>
          <a:effectLst/>
        </p:spPr>
        <p:txBody>
          <a:bodyPr/>
          <a:lstStyle/>
          <a:p>
            <a:endParaRPr lang="hu-HU" dirty="0"/>
          </a:p>
        </p:txBody>
      </p:sp>
      <p:sp>
        <p:nvSpPr>
          <p:cNvPr id="9" name="Text 7"/>
          <p:cNvSpPr/>
          <p:nvPr/>
        </p:nvSpPr>
        <p:spPr>
          <a:xfrm>
            <a:off x="932688" y="3035808"/>
            <a:ext cx="6126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7A1538"/>
                </a:solidFill>
              </a:rPr>
              <a:t>Fő elemek / jellemzők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932688" y="3493008"/>
            <a:ext cx="6126480" cy="21945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177800" indent="-177800">
              <a:buSzPct val="100000"/>
              <a:buChar char="•"/>
            </a:pPr>
            <a:r>
              <a:rPr lang="en-US" dirty="0">
                <a:solidFill>
                  <a:srgbClr val="25272B"/>
                </a:solidFill>
              </a:rPr>
              <a:t>kérdőív</a:t>
            </a:r>
            <a:endParaRPr lang="en-US" dirty="0"/>
          </a:p>
          <a:p>
            <a:pPr marL="177800" indent="-177800">
              <a:buSzPct val="100000"/>
              <a:buChar char="•"/>
            </a:pPr>
            <a:r>
              <a:rPr lang="en-US" dirty="0">
                <a:solidFill>
                  <a:srgbClr val="25272B"/>
                </a:solidFill>
              </a:rPr>
              <a:t>kurzusértékelés</a:t>
            </a:r>
            <a:endParaRPr lang="en-US" dirty="0"/>
          </a:p>
          <a:p>
            <a:pPr marL="177800" indent="-177800">
              <a:buSzPct val="100000"/>
              <a:buChar char="•"/>
            </a:pPr>
            <a:r>
              <a:rPr lang="en-US" dirty="0">
                <a:solidFill>
                  <a:srgbClr val="25272B"/>
                </a:solidFill>
              </a:rPr>
              <a:t>fókuszcsoport</a:t>
            </a:r>
            <a:endParaRPr lang="en-US" dirty="0"/>
          </a:p>
          <a:p>
            <a:pPr marL="177800" indent="-177800">
              <a:buSzPct val="100000"/>
              <a:buChar char="•"/>
            </a:pPr>
            <a:r>
              <a:rPr lang="en-US" dirty="0">
                <a:solidFill>
                  <a:srgbClr val="25272B"/>
                </a:solidFill>
              </a:rPr>
              <a:t>hallgatói fórum</a:t>
            </a:r>
            <a:endParaRPr lang="en-US" dirty="0"/>
          </a:p>
          <a:p>
            <a:pPr marL="177800" indent="-177800">
              <a:buSzPct val="100000"/>
              <a:buChar char="•"/>
            </a:pPr>
            <a:r>
              <a:rPr lang="en-US" dirty="0">
                <a:solidFill>
                  <a:srgbClr val="25272B"/>
                </a:solidFill>
              </a:rPr>
              <a:t>konzultáció</a:t>
            </a:r>
            <a:endParaRPr lang="en-US" dirty="0"/>
          </a:p>
          <a:p>
            <a:pPr marL="177800" indent="-177800">
              <a:buSzPct val="100000"/>
              <a:buChar char="•"/>
            </a:pPr>
            <a:r>
              <a:rPr lang="en-US" dirty="0">
                <a:solidFill>
                  <a:srgbClr val="25272B"/>
                </a:solidFill>
              </a:rPr>
              <a:t>képviseleti visszajelzés</a:t>
            </a: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7662672" y="2788920"/>
            <a:ext cx="3950208" cy="3246120"/>
          </a:xfrm>
          <a:prstGeom prst="roundRect">
            <a:avLst>
              <a:gd name="adj" fmla="val 1972"/>
            </a:avLst>
          </a:prstGeom>
          <a:solidFill>
            <a:srgbClr val="F0E8EB"/>
          </a:solidFill>
          <a:ln w="12700">
            <a:solidFill>
              <a:srgbClr val="D7B8C3"/>
            </a:solidFill>
            <a:prstDash val="solid"/>
          </a:ln>
          <a:effectLst/>
        </p:spPr>
        <p:txBody>
          <a:bodyPr/>
          <a:lstStyle/>
          <a:p>
            <a:endParaRPr lang="hu-HU" dirty="0"/>
          </a:p>
        </p:txBody>
      </p:sp>
      <p:sp>
        <p:nvSpPr>
          <p:cNvPr id="12" name="Text 10"/>
          <p:cNvSpPr/>
          <p:nvPr/>
        </p:nvSpPr>
        <p:spPr>
          <a:xfrm>
            <a:off x="7955280" y="3035808"/>
            <a:ext cx="336499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/>
            <a:r>
              <a:rPr lang="en-US" sz="1500" b="1" dirty="0">
                <a:solidFill>
                  <a:srgbClr val="7A1538"/>
                </a:solidFill>
              </a:rPr>
              <a:t>PPKE</a:t>
            </a:r>
            <a:r>
              <a:rPr lang="hu-HU" sz="1500" b="1" dirty="0">
                <a:solidFill>
                  <a:srgbClr val="7A1538"/>
                </a:solidFill>
              </a:rPr>
              <a:t> </a:t>
            </a:r>
            <a:r>
              <a:rPr lang="en-US" sz="1500" b="1" dirty="0" err="1">
                <a:solidFill>
                  <a:srgbClr val="7A1538"/>
                </a:solidFill>
              </a:rPr>
              <a:t>összefüggés</a:t>
            </a:r>
            <a:r>
              <a:rPr lang="en-US" sz="1500" b="1" dirty="0">
                <a:solidFill>
                  <a:srgbClr val="7A1538"/>
                </a:solidFill>
              </a:rPr>
              <a:t> 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7973568" y="3611880"/>
            <a:ext cx="3328416" cy="19659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l">
              <a:buNone/>
            </a:pPr>
            <a:r>
              <a:rPr lang="en-US" dirty="0">
                <a:solidFill>
                  <a:srgbClr val="25272B"/>
                </a:solidFill>
              </a:rPr>
              <a:t>A PPKE </a:t>
            </a:r>
            <a:r>
              <a:rPr lang="en-US" dirty="0" err="1">
                <a:solidFill>
                  <a:srgbClr val="25272B"/>
                </a:solidFill>
              </a:rPr>
              <a:t>beszámolója</a:t>
            </a:r>
            <a:r>
              <a:rPr lang="en-US" dirty="0">
                <a:solidFill>
                  <a:srgbClr val="25272B"/>
                </a:solidFill>
              </a:rPr>
              <a:t> intézményi felméréseket mutat be; </a:t>
            </a:r>
            <a:endParaRPr lang="hu-HU" dirty="0">
              <a:solidFill>
                <a:srgbClr val="25272B"/>
              </a:solidFill>
            </a:endParaRPr>
          </a:p>
          <a:p>
            <a:pPr marL="0" indent="0" algn="l">
              <a:buNone/>
            </a:pPr>
            <a:r>
              <a:rPr lang="en-US" dirty="0">
                <a:solidFill>
                  <a:srgbClr val="25272B"/>
                </a:solidFill>
              </a:rPr>
              <a:t>a </a:t>
            </a:r>
            <a:r>
              <a:rPr lang="hu-HU" dirty="0">
                <a:solidFill>
                  <a:srgbClr val="25272B"/>
                </a:solidFill>
              </a:rPr>
              <a:t>karok</a:t>
            </a:r>
            <a:r>
              <a:rPr lang="en-US" dirty="0">
                <a:solidFill>
                  <a:srgbClr val="25272B"/>
                </a:solidFill>
              </a:rPr>
              <a:t> </a:t>
            </a:r>
            <a:r>
              <a:rPr lang="en-US" dirty="0" err="1">
                <a:solidFill>
                  <a:srgbClr val="25272B"/>
                </a:solidFill>
              </a:rPr>
              <a:t>előírj</a:t>
            </a:r>
            <a:r>
              <a:rPr lang="hu-HU" dirty="0" err="1">
                <a:solidFill>
                  <a:srgbClr val="25272B"/>
                </a:solidFill>
              </a:rPr>
              <a:t>ák</a:t>
            </a:r>
            <a:r>
              <a:rPr lang="en-US" dirty="0">
                <a:solidFill>
                  <a:srgbClr val="25272B"/>
                </a:solidFill>
              </a:rPr>
              <a:t> a hallgatói vélemények oktatási rendszerbe történő becsatornázását és elemzését.</a:t>
            </a:r>
            <a:endParaRPr lang="en-US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09960" y="6510528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6A6870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49</a:t>
            </a:fld>
            <a:endParaRPr lang="en-US" dirty="0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0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594360" y="310896"/>
            <a:ext cx="108813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17324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41. Oktatásmetria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658368" y="1261872"/>
            <a:ext cx="10972800" cy="1234440"/>
          </a:xfrm>
          <a:prstGeom prst="roundRect">
            <a:avLst>
              <a:gd name="adj" fmla="val 5185"/>
            </a:avLst>
          </a:prstGeom>
          <a:solidFill>
            <a:srgbClr val="17324D"/>
          </a:solidFill>
          <a:ln w="12700">
            <a:solidFill>
              <a:srgbClr val="17324D"/>
            </a:solidFill>
            <a:prstDash val="solid"/>
          </a:ln>
          <a:effectLst/>
        </p:spPr>
        <p:txBody>
          <a:bodyPr/>
          <a:lstStyle/>
          <a:p>
            <a:endParaRPr lang="hu-HU" dirty="0"/>
          </a:p>
        </p:txBody>
      </p:sp>
      <p:sp>
        <p:nvSpPr>
          <p:cNvPr id="7" name="Text 5"/>
          <p:cNvSpPr/>
          <p:nvPr/>
        </p:nvSpPr>
        <p:spPr>
          <a:xfrm>
            <a:off x="960120" y="1536192"/>
            <a:ext cx="10378440" cy="6858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</a:rPr>
              <a:t>Az oktatási tevékenységre vonatkozó adatok, mutatók és visszajelzések rendszeres gyűjtése és elemzése.</a:t>
            </a:r>
            <a:endParaRPr lang="en-US" sz="2000" dirty="0"/>
          </a:p>
        </p:txBody>
      </p:sp>
      <p:sp>
        <p:nvSpPr>
          <p:cNvPr id="8" name="Shape 6"/>
          <p:cNvSpPr/>
          <p:nvPr/>
        </p:nvSpPr>
        <p:spPr>
          <a:xfrm>
            <a:off x="658368" y="2788920"/>
            <a:ext cx="6720840" cy="3246120"/>
          </a:xfrm>
          <a:prstGeom prst="roundRect">
            <a:avLst>
              <a:gd name="adj" fmla="val 1972"/>
            </a:avLst>
          </a:prstGeom>
          <a:solidFill>
            <a:srgbClr val="FFFFFF"/>
          </a:solidFill>
          <a:ln w="12700">
            <a:solidFill>
              <a:srgbClr val="D9D2CC"/>
            </a:solidFill>
            <a:prstDash val="solid"/>
          </a:ln>
          <a:effectLst/>
        </p:spPr>
        <p:txBody>
          <a:bodyPr/>
          <a:lstStyle/>
          <a:p>
            <a:endParaRPr lang="hu-HU" dirty="0"/>
          </a:p>
        </p:txBody>
      </p:sp>
      <p:sp>
        <p:nvSpPr>
          <p:cNvPr id="9" name="Text 7"/>
          <p:cNvSpPr/>
          <p:nvPr/>
        </p:nvSpPr>
        <p:spPr>
          <a:xfrm>
            <a:off x="932688" y="3035808"/>
            <a:ext cx="6126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7A1538"/>
                </a:solidFill>
              </a:rPr>
              <a:t>Fő elemek / jellemzők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932688" y="3493008"/>
            <a:ext cx="6126480" cy="21945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lnSpcReduction="10000"/>
          </a:bodyPr>
          <a:lstStyle/>
          <a:p>
            <a:pPr marL="177800" indent="-177800">
              <a:buSzPct val="100000"/>
              <a:buChar char="•"/>
            </a:pPr>
            <a:r>
              <a:rPr lang="en-US" dirty="0">
                <a:solidFill>
                  <a:srgbClr val="25272B"/>
                </a:solidFill>
              </a:rPr>
              <a:t>kurzusteljesítési arány</a:t>
            </a:r>
            <a:endParaRPr lang="en-US" dirty="0"/>
          </a:p>
          <a:p>
            <a:pPr marL="177800" indent="-177800">
              <a:buSzPct val="100000"/>
              <a:buChar char="•"/>
            </a:pPr>
            <a:r>
              <a:rPr lang="en-US" dirty="0">
                <a:solidFill>
                  <a:srgbClr val="25272B"/>
                </a:solidFill>
              </a:rPr>
              <a:t>vizsgaeredmények</a:t>
            </a:r>
            <a:endParaRPr lang="en-US" dirty="0"/>
          </a:p>
          <a:p>
            <a:pPr marL="177800" indent="-177800">
              <a:buSzPct val="100000"/>
              <a:buChar char="•"/>
            </a:pPr>
            <a:r>
              <a:rPr lang="en-US" dirty="0">
                <a:solidFill>
                  <a:srgbClr val="25272B"/>
                </a:solidFill>
              </a:rPr>
              <a:t>lemorzsolódás</a:t>
            </a:r>
            <a:endParaRPr lang="en-US" dirty="0"/>
          </a:p>
          <a:p>
            <a:pPr marL="177800" indent="-177800">
              <a:buSzPct val="100000"/>
              <a:buChar char="•"/>
            </a:pPr>
            <a:r>
              <a:rPr lang="en-US" dirty="0">
                <a:solidFill>
                  <a:srgbClr val="25272B"/>
                </a:solidFill>
              </a:rPr>
              <a:t>hallgatói elégedettség</a:t>
            </a:r>
            <a:endParaRPr lang="en-US" dirty="0"/>
          </a:p>
          <a:p>
            <a:pPr marL="177800" indent="-177800">
              <a:buSzPct val="100000"/>
              <a:buChar char="•"/>
            </a:pPr>
            <a:r>
              <a:rPr lang="en-US" dirty="0">
                <a:solidFill>
                  <a:srgbClr val="25272B"/>
                </a:solidFill>
              </a:rPr>
              <a:t>tantárgyi előrehaladás</a:t>
            </a:r>
            <a:endParaRPr lang="en-US" dirty="0"/>
          </a:p>
          <a:p>
            <a:pPr marL="177800" indent="-177800">
              <a:buSzPct val="100000"/>
              <a:buChar char="•"/>
            </a:pPr>
            <a:r>
              <a:rPr lang="en-US" dirty="0">
                <a:solidFill>
                  <a:srgbClr val="25272B"/>
                </a:solidFill>
              </a:rPr>
              <a:t>digitális tanulási aktivitás</a:t>
            </a:r>
            <a:endParaRPr lang="en-US" dirty="0"/>
          </a:p>
          <a:p>
            <a:pPr marL="177800" indent="-177800">
              <a:buSzPct val="100000"/>
              <a:buChar char="•"/>
            </a:pPr>
            <a:r>
              <a:rPr lang="en-US" dirty="0">
                <a:solidFill>
                  <a:srgbClr val="25272B"/>
                </a:solidFill>
              </a:rPr>
              <a:t>oktatói visszajelzések</a:t>
            </a:r>
            <a:endParaRPr lang="en-US" dirty="0"/>
          </a:p>
          <a:p>
            <a:pPr marL="177800" indent="-177800">
              <a:buSzPct val="100000"/>
              <a:buChar char="•"/>
            </a:pPr>
            <a:r>
              <a:rPr lang="en-US" dirty="0">
                <a:solidFill>
                  <a:srgbClr val="25272B"/>
                </a:solidFill>
              </a:rPr>
              <a:t>tanulási eredmények teljesülése</a:t>
            </a: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7662672" y="2788920"/>
            <a:ext cx="3950208" cy="3246120"/>
          </a:xfrm>
          <a:prstGeom prst="roundRect">
            <a:avLst>
              <a:gd name="adj" fmla="val 1972"/>
            </a:avLst>
          </a:prstGeom>
          <a:solidFill>
            <a:srgbClr val="F0E8EB"/>
          </a:solidFill>
          <a:ln w="12700">
            <a:solidFill>
              <a:srgbClr val="D7B8C3"/>
            </a:solidFill>
            <a:prstDash val="solid"/>
          </a:ln>
          <a:effectLst/>
        </p:spPr>
        <p:txBody>
          <a:bodyPr/>
          <a:lstStyle/>
          <a:p>
            <a:endParaRPr lang="hu-HU" dirty="0"/>
          </a:p>
        </p:txBody>
      </p:sp>
      <p:sp>
        <p:nvSpPr>
          <p:cNvPr id="12" name="Text 10"/>
          <p:cNvSpPr/>
          <p:nvPr/>
        </p:nvSpPr>
        <p:spPr>
          <a:xfrm>
            <a:off x="7955280" y="3035808"/>
            <a:ext cx="336499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/>
            <a:r>
              <a:rPr lang="en-US" sz="1500" b="1" dirty="0">
                <a:solidFill>
                  <a:srgbClr val="7A1538"/>
                </a:solidFill>
              </a:rPr>
              <a:t>PPKE</a:t>
            </a:r>
            <a:r>
              <a:rPr lang="hu-HU" sz="1500" b="1" dirty="0">
                <a:solidFill>
                  <a:srgbClr val="7A1538"/>
                </a:solidFill>
              </a:rPr>
              <a:t> </a:t>
            </a:r>
            <a:r>
              <a:rPr lang="en-US" sz="1500" b="1" dirty="0" err="1">
                <a:solidFill>
                  <a:srgbClr val="7A1538"/>
                </a:solidFill>
              </a:rPr>
              <a:t>összefüggés</a:t>
            </a:r>
            <a:r>
              <a:rPr lang="en-US" sz="1500" b="1" dirty="0">
                <a:solidFill>
                  <a:srgbClr val="7A1538"/>
                </a:solidFill>
              </a:rPr>
              <a:t> 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7973568" y="3611880"/>
            <a:ext cx="3328416" cy="19659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l">
              <a:buNone/>
            </a:pPr>
            <a:r>
              <a:rPr lang="en-US" dirty="0">
                <a:solidFill>
                  <a:srgbClr val="25272B"/>
                </a:solidFill>
              </a:rPr>
              <a:t>A </a:t>
            </a:r>
            <a:r>
              <a:rPr lang="en-US" dirty="0" err="1">
                <a:solidFill>
                  <a:srgbClr val="25272B"/>
                </a:solidFill>
              </a:rPr>
              <a:t>minőségbiztosítási</a:t>
            </a:r>
            <a:r>
              <a:rPr lang="en-US" dirty="0">
                <a:solidFill>
                  <a:srgbClr val="25272B"/>
                </a:solidFill>
              </a:rPr>
              <a:t> </a:t>
            </a:r>
            <a:r>
              <a:rPr lang="hu-HU" dirty="0">
                <a:solidFill>
                  <a:srgbClr val="25272B"/>
                </a:solidFill>
              </a:rPr>
              <a:t>szempontok és kritériumok hangsúlyos eleme</a:t>
            </a:r>
            <a:r>
              <a:rPr lang="en-US" dirty="0">
                <a:solidFill>
                  <a:srgbClr val="25272B"/>
                </a:solidFill>
              </a:rPr>
              <a:t> az oktatásmetriai </a:t>
            </a:r>
            <a:r>
              <a:rPr lang="en-US" dirty="0" err="1">
                <a:solidFill>
                  <a:srgbClr val="25272B"/>
                </a:solidFill>
              </a:rPr>
              <a:t>mérés</a:t>
            </a:r>
            <a:r>
              <a:rPr lang="en-US" dirty="0">
                <a:solidFill>
                  <a:srgbClr val="25272B"/>
                </a:solidFill>
              </a:rPr>
              <a:t> </a:t>
            </a:r>
            <a:r>
              <a:rPr lang="en-US" dirty="0" err="1">
                <a:solidFill>
                  <a:srgbClr val="25272B"/>
                </a:solidFill>
              </a:rPr>
              <a:t>elkészítés</a:t>
            </a:r>
            <a:r>
              <a:rPr lang="hu-HU" dirty="0">
                <a:solidFill>
                  <a:srgbClr val="25272B"/>
                </a:solidFill>
              </a:rPr>
              <a:t>e,</a:t>
            </a:r>
            <a:r>
              <a:rPr lang="en-US" dirty="0">
                <a:solidFill>
                  <a:srgbClr val="25272B"/>
                </a:solidFill>
              </a:rPr>
              <a:t> </a:t>
            </a:r>
            <a:r>
              <a:rPr lang="en-US" dirty="0" err="1">
                <a:solidFill>
                  <a:srgbClr val="25272B"/>
                </a:solidFill>
              </a:rPr>
              <a:t>fejleszté</a:t>
            </a:r>
            <a:r>
              <a:rPr lang="hu-HU" dirty="0">
                <a:solidFill>
                  <a:srgbClr val="25272B"/>
                </a:solidFill>
              </a:rPr>
              <a:t>se</a:t>
            </a:r>
            <a:r>
              <a:rPr lang="en-US" dirty="0">
                <a:solidFill>
                  <a:srgbClr val="25272B"/>
                </a:solidFill>
              </a:rPr>
              <a:t>.</a:t>
            </a:r>
            <a:endParaRPr lang="en-US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09960" y="6510528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6A6870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50</a:t>
            </a:fld>
            <a:endParaRPr lang="en-US" dirty="0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1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594360" y="310896"/>
            <a:ext cx="108813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17324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42. Reflexív oktatói gyakorlat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658368" y="1261872"/>
            <a:ext cx="10972800" cy="1234440"/>
          </a:xfrm>
          <a:prstGeom prst="roundRect">
            <a:avLst>
              <a:gd name="adj" fmla="val 5185"/>
            </a:avLst>
          </a:prstGeom>
          <a:solidFill>
            <a:srgbClr val="17324D"/>
          </a:solidFill>
          <a:ln w="12700">
            <a:solidFill>
              <a:srgbClr val="17324D"/>
            </a:solidFill>
            <a:prstDash val="solid"/>
          </a:ln>
          <a:effectLst/>
        </p:spPr>
        <p:txBody>
          <a:bodyPr/>
          <a:lstStyle/>
          <a:p>
            <a:endParaRPr lang="hu-HU" dirty="0"/>
          </a:p>
        </p:txBody>
      </p:sp>
      <p:sp>
        <p:nvSpPr>
          <p:cNvPr id="7" name="Text 5"/>
          <p:cNvSpPr/>
          <p:nvPr/>
        </p:nvSpPr>
        <p:spPr>
          <a:xfrm>
            <a:off x="960120" y="1536192"/>
            <a:ext cx="10378440" cy="6858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</a:rPr>
              <a:t>Az oktató rendszeresen elemzi saját tanítását, a hallgatói eredményeket és visszajelzéseket, majd ezek alapján módosítja a kurzust.</a:t>
            </a:r>
            <a:endParaRPr lang="en-US" sz="2000" dirty="0"/>
          </a:p>
        </p:txBody>
      </p:sp>
      <p:sp>
        <p:nvSpPr>
          <p:cNvPr id="8" name="Shape 6"/>
          <p:cNvSpPr/>
          <p:nvPr/>
        </p:nvSpPr>
        <p:spPr>
          <a:xfrm>
            <a:off x="658368" y="2788920"/>
            <a:ext cx="6720840" cy="3246120"/>
          </a:xfrm>
          <a:prstGeom prst="roundRect">
            <a:avLst>
              <a:gd name="adj" fmla="val 1972"/>
            </a:avLst>
          </a:prstGeom>
          <a:solidFill>
            <a:srgbClr val="FFFFFF"/>
          </a:solidFill>
          <a:ln w="12700">
            <a:solidFill>
              <a:srgbClr val="D9D2CC"/>
            </a:solidFill>
            <a:prstDash val="solid"/>
          </a:ln>
          <a:effectLst/>
        </p:spPr>
        <p:txBody>
          <a:bodyPr/>
          <a:lstStyle/>
          <a:p>
            <a:endParaRPr lang="hu-HU" dirty="0"/>
          </a:p>
        </p:txBody>
      </p:sp>
      <p:sp>
        <p:nvSpPr>
          <p:cNvPr id="9" name="Text 7"/>
          <p:cNvSpPr/>
          <p:nvPr/>
        </p:nvSpPr>
        <p:spPr>
          <a:xfrm>
            <a:off x="932688" y="3035808"/>
            <a:ext cx="6126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7A1538"/>
                </a:solidFill>
              </a:rPr>
              <a:t>Fő elemek / jellemzők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932688" y="3493008"/>
            <a:ext cx="6126480" cy="21945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177800" indent="-177800">
              <a:buSzPct val="100000"/>
              <a:buChar char="•"/>
            </a:pPr>
            <a:r>
              <a:rPr lang="en-US" dirty="0">
                <a:solidFill>
                  <a:srgbClr val="25272B"/>
                </a:solidFill>
              </a:rPr>
              <a:t>Teljesültek-e a tanulási eredmények?</a:t>
            </a:r>
            <a:endParaRPr lang="en-US" dirty="0"/>
          </a:p>
          <a:p>
            <a:pPr marL="177800" indent="-177800">
              <a:buSzPct val="100000"/>
              <a:buChar char="•"/>
            </a:pPr>
            <a:r>
              <a:rPr lang="en-US" dirty="0">
                <a:solidFill>
                  <a:srgbClr val="25272B"/>
                </a:solidFill>
              </a:rPr>
              <a:t>Mely tananyagrészek okoztak nehézséget?</a:t>
            </a:r>
            <a:endParaRPr lang="en-US" dirty="0"/>
          </a:p>
          <a:p>
            <a:pPr marL="177800" indent="-177800">
              <a:buSzPct val="100000"/>
              <a:buChar char="•"/>
            </a:pPr>
            <a:r>
              <a:rPr lang="en-US" dirty="0">
                <a:solidFill>
                  <a:srgbClr val="25272B"/>
                </a:solidFill>
              </a:rPr>
              <a:t>Megfelelő volt-e az oktatási módszer?</a:t>
            </a:r>
            <a:endParaRPr lang="en-US" dirty="0"/>
          </a:p>
          <a:p>
            <a:pPr marL="177800" indent="-177800">
              <a:buSzPct val="100000"/>
              <a:buChar char="•"/>
            </a:pPr>
            <a:r>
              <a:rPr lang="en-US" dirty="0">
                <a:solidFill>
                  <a:srgbClr val="25272B"/>
                </a:solidFill>
              </a:rPr>
              <a:t>Az értékelés a meghatározott kompetenciákat mérte?</a:t>
            </a:r>
            <a:endParaRPr lang="en-US" dirty="0"/>
          </a:p>
          <a:p>
            <a:pPr marL="177800" indent="-177800">
              <a:buSzPct val="100000"/>
              <a:buChar char="•"/>
            </a:pPr>
            <a:r>
              <a:rPr lang="en-US" dirty="0">
                <a:solidFill>
                  <a:srgbClr val="25272B"/>
                </a:solidFill>
              </a:rPr>
              <a:t>Milyen változtatás szükséges a következő félévben?</a:t>
            </a: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7662672" y="2788920"/>
            <a:ext cx="3950208" cy="3246120"/>
          </a:xfrm>
          <a:prstGeom prst="roundRect">
            <a:avLst>
              <a:gd name="adj" fmla="val 1972"/>
            </a:avLst>
          </a:prstGeom>
          <a:solidFill>
            <a:srgbClr val="F0E8EB"/>
          </a:solidFill>
          <a:ln w="12700">
            <a:solidFill>
              <a:srgbClr val="D7B8C3"/>
            </a:solidFill>
            <a:prstDash val="solid"/>
          </a:ln>
          <a:effectLst/>
        </p:spPr>
        <p:txBody>
          <a:bodyPr/>
          <a:lstStyle/>
          <a:p>
            <a:endParaRPr lang="hu-HU" dirty="0"/>
          </a:p>
        </p:txBody>
      </p:sp>
      <p:sp>
        <p:nvSpPr>
          <p:cNvPr id="12" name="Text 10"/>
          <p:cNvSpPr/>
          <p:nvPr/>
        </p:nvSpPr>
        <p:spPr>
          <a:xfrm>
            <a:off x="7955280" y="3035808"/>
            <a:ext cx="336499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/>
            <a:r>
              <a:rPr lang="en-US" sz="1500" b="1" dirty="0">
                <a:solidFill>
                  <a:srgbClr val="7A1538"/>
                </a:solidFill>
              </a:rPr>
              <a:t>PPKE</a:t>
            </a:r>
            <a:r>
              <a:rPr lang="hu-HU" sz="1500" b="1" dirty="0">
                <a:solidFill>
                  <a:srgbClr val="7A1538"/>
                </a:solidFill>
              </a:rPr>
              <a:t> </a:t>
            </a:r>
            <a:r>
              <a:rPr lang="en-US" sz="1500" b="1" dirty="0" err="1">
                <a:solidFill>
                  <a:srgbClr val="7A1538"/>
                </a:solidFill>
              </a:rPr>
              <a:t>összefüggés</a:t>
            </a:r>
            <a:r>
              <a:rPr lang="en-US" sz="1500" b="1" dirty="0">
                <a:solidFill>
                  <a:srgbClr val="7A1538"/>
                </a:solidFill>
              </a:rPr>
              <a:t> 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7973568" y="3611880"/>
            <a:ext cx="3328416" cy="19659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l">
              <a:buNone/>
            </a:pPr>
            <a:r>
              <a:rPr lang="en-US" dirty="0">
                <a:solidFill>
                  <a:srgbClr val="25272B"/>
                </a:solidFill>
              </a:rPr>
              <a:t>A reflexió összekapcsolja az oktatói tapasztalatot az adatokkal és a hallgatói visszajelzésekkel.</a:t>
            </a:r>
            <a:endParaRPr lang="en-US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09960" y="6510528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6A6870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51</a:t>
            </a:fld>
            <a:endParaRPr lang="en-US" dirty="0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2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594360" y="310896"/>
            <a:ext cx="108813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17324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43. Folyamatos fejlesztés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658368" y="1261872"/>
            <a:ext cx="10972800" cy="1234440"/>
          </a:xfrm>
          <a:prstGeom prst="roundRect">
            <a:avLst>
              <a:gd name="adj" fmla="val 5185"/>
            </a:avLst>
          </a:prstGeom>
          <a:solidFill>
            <a:srgbClr val="17324D"/>
          </a:solidFill>
          <a:ln w="12700">
            <a:solidFill>
              <a:srgbClr val="17324D"/>
            </a:solidFill>
            <a:prstDash val="solid"/>
          </a:ln>
          <a:effectLst/>
        </p:spPr>
        <p:txBody>
          <a:bodyPr/>
          <a:lstStyle/>
          <a:p>
            <a:endParaRPr lang="hu-HU" dirty="0"/>
          </a:p>
        </p:txBody>
      </p:sp>
      <p:sp>
        <p:nvSpPr>
          <p:cNvPr id="7" name="Text 5"/>
          <p:cNvSpPr/>
          <p:nvPr/>
        </p:nvSpPr>
        <p:spPr>
          <a:xfrm>
            <a:off x="960120" y="1454727"/>
            <a:ext cx="10378440" cy="986721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</a:rPr>
              <a:t>Minőségbiztosítási szemlélet, amely szerint a tantárgyakat és képzési programokat tapasztalatok, adatok, hallgatói vélemények, oktatói reflexiók és külső elvárások alapján rendszeresen felül kell vizsgálni.</a:t>
            </a:r>
            <a:endParaRPr lang="en-US" sz="2000" dirty="0"/>
          </a:p>
        </p:txBody>
      </p:sp>
      <p:sp>
        <p:nvSpPr>
          <p:cNvPr id="8" name="Shape 6"/>
          <p:cNvSpPr/>
          <p:nvPr/>
        </p:nvSpPr>
        <p:spPr>
          <a:xfrm>
            <a:off x="658368" y="2788920"/>
            <a:ext cx="6720840" cy="3246120"/>
          </a:xfrm>
          <a:prstGeom prst="roundRect">
            <a:avLst>
              <a:gd name="adj" fmla="val 1972"/>
            </a:avLst>
          </a:prstGeom>
          <a:solidFill>
            <a:srgbClr val="FFFFFF"/>
          </a:solidFill>
          <a:ln w="12700">
            <a:solidFill>
              <a:srgbClr val="D9D2CC"/>
            </a:solidFill>
            <a:prstDash val="solid"/>
          </a:ln>
          <a:effectLst/>
        </p:spPr>
        <p:txBody>
          <a:bodyPr/>
          <a:lstStyle/>
          <a:p>
            <a:endParaRPr lang="hu-HU" dirty="0"/>
          </a:p>
        </p:txBody>
      </p:sp>
      <p:sp>
        <p:nvSpPr>
          <p:cNvPr id="9" name="Text 7"/>
          <p:cNvSpPr/>
          <p:nvPr/>
        </p:nvSpPr>
        <p:spPr>
          <a:xfrm>
            <a:off x="932688" y="3035808"/>
            <a:ext cx="6126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7A1538"/>
                </a:solidFill>
              </a:rPr>
              <a:t>Fő elemek / jellemzők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932688" y="3493008"/>
            <a:ext cx="6126480" cy="21945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177800" indent="-177800">
              <a:buSzPct val="100000"/>
              <a:buChar char="•"/>
            </a:pPr>
            <a:r>
              <a:rPr lang="en-US" dirty="0">
                <a:solidFill>
                  <a:srgbClr val="25272B"/>
                </a:solidFill>
              </a:rPr>
              <a:t>tapasztalatok és teljesítményadatok</a:t>
            </a:r>
            <a:endParaRPr lang="en-US" dirty="0"/>
          </a:p>
          <a:p>
            <a:pPr marL="177800" indent="-177800">
              <a:buSzPct val="100000"/>
              <a:buChar char="•"/>
            </a:pPr>
            <a:r>
              <a:rPr lang="en-US" dirty="0">
                <a:solidFill>
                  <a:srgbClr val="25272B"/>
                </a:solidFill>
              </a:rPr>
              <a:t>hallgatói vélemények</a:t>
            </a:r>
            <a:endParaRPr lang="en-US" dirty="0"/>
          </a:p>
          <a:p>
            <a:pPr marL="177800" indent="-177800">
              <a:buSzPct val="100000"/>
              <a:buChar char="•"/>
            </a:pPr>
            <a:r>
              <a:rPr lang="en-US" dirty="0">
                <a:solidFill>
                  <a:srgbClr val="25272B"/>
                </a:solidFill>
              </a:rPr>
              <a:t>oktatói reflexiók</a:t>
            </a:r>
            <a:endParaRPr lang="en-US" dirty="0"/>
          </a:p>
          <a:p>
            <a:pPr marL="177800" indent="-177800">
              <a:buSzPct val="100000"/>
              <a:buChar char="•"/>
            </a:pPr>
            <a:r>
              <a:rPr lang="en-US" dirty="0">
                <a:solidFill>
                  <a:srgbClr val="25272B"/>
                </a:solidFill>
              </a:rPr>
              <a:t>külső szakmai és akkreditációs elvárások</a:t>
            </a:r>
            <a:endParaRPr lang="en-US" dirty="0"/>
          </a:p>
          <a:p>
            <a:pPr marL="177800" indent="-177800">
              <a:buSzPct val="100000"/>
              <a:buChar char="•"/>
            </a:pPr>
            <a:r>
              <a:rPr lang="en-US" dirty="0">
                <a:solidFill>
                  <a:srgbClr val="25272B"/>
                </a:solidFill>
              </a:rPr>
              <a:t>fejlesztési intézkedések és visszamérés</a:t>
            </a: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7662672" y="2788920"/>
            <a:ext cx="3950208" cy="3246120"/>
          </a:xfrm>
          <a:prstGeom prst="roundRect">
            <a:avLst>
              <a:gd name="adj" fmla="val 1972"/>
            </a:avLst>
          </a:prstGeom>
          <a:solidFill>
            <a:srgbClr val="F0E8EB"/>
          </a:solidFill>
          <a:ln w="12700">
            <a:solidFill>
              <a:srgbClr val="D7B8C3"/>
            </a:solidFill>
            <a:prstDash val="solid"/>
          </a:ln>
          <a:effectLst/>
        </p:spPr>
        <p:txBody>
          <a:bodyPr/>
          <a:lstStyle/>
          <a:p>
            <a:endParaRPr lang="hu-HU" dirty="0"/>
          </a:p>
        </p:txBody>
      </p:sp>
      <p:sp>
        <p:nvSpPr>
          <p:cNvPr id="12" name="Text 10"/>
          <p:cNvSpPr/>
          <p:nvPr/>
        </p:nvSpPr>
        <p:spPr>
          <a:xfrm>
            <a:off x="7955280" y="3035808"/>
            <a:ext cx="336499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/>
            <a:r>
              <a:rPr lang="en-US" sz="1500" b="1" dirty="0">
                <a:solidFill>
                  <a:srgbClr val="7A1538"/>
                </a:solidFill>
              </a:rPr>
              <a:t>PPKE</a:t>
            </a:r>
            <a:r>
              <a:rPr lang="hu-HU" sz="1500" b="1" dirty="0">
                <a:solidFill>
                  <a:srgbClr val="7A1538"/>
                </a:solidFill>
              </a:rPr>
              <a:t> </a:t>
            </a:r>
            <a:r>
              <a:rPr lang="en-US" sz="1500" b="1" dirty="0" err="1">
                <a:solidFill>
                  <a:srgbClr val="7A1538"/>
                </a:solidFill>
              </a:rPr>
              <a:t>összefüggés</a:t>
            </a:r>
            <a:r>
              <a:rPr lang="en-US" sz="1500" b="1" dirty="0">
                <a:solidFill>
                  <a:srgbClr val="7A1538"/>
                </a:solidFill>
              </a:rPr>
              <a:t> 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7973568" y="3611880"/>
            <a:ext cx="3328416" cy="19659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l">
              <a:buNone/>
            </a:pPr>
            <a:r>
              <a:rPr lang="en-US" dirty="0">
                <a:solidFill>
                  <a:srgbClr val="25272B"/>
                </a:solidFill>
              </a:rPr>
              <a:t>A PPKE rendszere az ESG, a MAB és a katolikus felsőoktatásban az AVEPRO irányelveire is támaszkodik; cél a minőségi szempontok folyamatos érvényesítése.</a:t>
            </a:r>
            <a:endParaRPr lang="en-US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09960" y="6510528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6A6870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52</a:t>
            </a:fld>
            <a:endParaRPr lang="en-US" dirty="0"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3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594360" y="310896"/>
            <a:ext cx="108813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17324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Összefoglaló rendszerezés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640080" y="1234440"/>
            <a:ext cx="3520440" cy="1783080"/>
          </a:xfrm>
          <a:prstGeom prst="roundRect">
            <a:avLst>
              <a:gd name="adj" fmla="val 3590"/>
            </a:avLst>
          </a:prstGeom>
          <a:solidFill>
            <a:srgbClr val="FFFFFF"/>
          </a:solidFill>
          <a:ln w="12700">
            <a:solidFill>
              <a:srgbClr val="D7D0CA"/>
            </a:solidFill>
            <a:prstDash val="solid"/>
          </a:ln>
          <a:effectLst/>
        </p:spPr>
        <p:txBody>
          <a:bodyPr/>
          <a:lstStyle/>
          <a:p>
            <a:endParaRPr lang="hu-HU" dirty="0"/>
          </a:p>
        </p:txBody>
      </p:sp>
      <p:sp>
        <p:nvSpPr>
          <p:cNvPr id="5" name="Shape 3"/>
          <p:cNvSpPr/>
          <p:nvPr/>
        </p:nvSpPr>
        <p:spPr>
          <a:xfrm>
            <a:off x="640080" y="1234440"/>
            <a:ext cx="91440" cy="1783080"/>
          </a:xfrm>
          <a:prstGeom prst="rect">
            <a:avLst/>
          </a:prstGeom>
          <a:solidFill>
            <a:srgbClr val="17324D"/>
          </a:solidFill>
          <a:ln w="12700">
            <a:solidFill>
              <a:srgbClr val="17324D"/>
            </a:solidFill>
            <a:prstDash val="solid"/>
          </a:ln>
        </p:spPr>
        <p:txBody>
          <a:bodyPr/>
          <a:lstStyle/>
          <a:p>
            <a:endParaRPr lang="hu-HU" dirty="0"/>
          </a:p>
        </p:txBody>
      </p:sp>
      <p:sp>
        <p:nvSpPr>
          <p:cNvPr id="6" name="Text 4"/>
          <p:cNvSpPr/>
          <p:nvPr/>
        </p:nvSpPr>
        <p:spPr>
          <a:xfrm>
            <a:off x="932688" y="1463040"/>
            <a:ext cx="29260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00" b="1" dirty="0">
                <a:solidFill>
                  <a:srgbClr val="17324D"/>
                </a:solidFill>
              </a:rPr>
              <a:t>Oktatói közlés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932688" y="2011680"/>
            <a:ext cx="2907792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dirty="0">
                <a:solidFill>
                  <a:srgbClr val="25272B"/>
                </a:solidFill>
              </a:rPr>
              <a:t>előadás, magyarázat, szemléltetés, demonstráció</a:t>
            </a:r>
            <a:endParaRPr lang="en-US" dirty="0"/>
          </a:p>
        </p:txBody>
      </p:sp>
      <p:sp>
        <p:nvSpPr>
          <p:cNvPr id="8" name="Shape 6"/>
          <p:cNvSpPr/>
          <p:nvPr/>
        </p:nvSpPr>
        <p:spPr>
          <a:xfrm>
            <a:off x="4480560" y="1234440"/>
            <a:ext cx="3520440" cy="1783080"/>
          </a:xfrm>
          <a:prstGeom prst="roundRect">
            <a:avLst>
              <a:gd name="adj" fmla="val 3590"/>
            </a:avLst>
          </a:prstGeom>
          <a:solidFill>
            <a:srgbClr val="FFFFFF"/>
          </a:solidFill>
          <a:ln w="12700">
            <a:solidFill>
              <a:srgbClr val="D7D0CA"/>
            </a:solidFill>
            <a:prstDash val="solid"/>
          </a:ln>
          <a:effectLst/>
        </p:spPr>
        <p:txBody>
          <a:bodyPr/>
          <a:lstStyle/>
          <a:p>
            <a:endParaRPr lang="hu-HU" dirty="0"/>
          </a:p>
        </p:txBody>
      </p:sp>
      <p:sp>
        <p:nvSpPr>
          <p:cNvPr id="9" name="Shape 7"/>
          <p:cNvSpPr/>
          <p:nvPr/>
        </p:nvSpPr>
        <p:spPr>
          <a:xfrm>
            <a:off x="4480560" y="1234440"/>
            <a:ext cx="91440" cy="1783080"/>
          </a:xfrm>
          <a:prstGeom prst="rect">
            <a:avLst/>
          </a:prstGeom>
          <a:solidFill>
            <a:srgbClr val="2F6B8A"/>
          </a:solidFill>
          <a:ln w="12700">
            <a:solidFill>
              <a:srgbClr val="2F6B8A"/>
            </a:solidFill>
            <a:prstDash val="solid"/>
          </a:ln>
        </p:spPr>
        <p:txBody>
          <a:bodyPr/>
          <a:lstStyle/>
          <a:p>
            <a:endParaRPr lang="hu-HU" dirty="0"/>
          </a:p>
        </p:txBody>
      </p:sp>
      <p:sp>
        <p:nvSpPr>
          <p:cNvPr id="10" name="Text 8"/>
          <p:cNvSpPr/>
          <p:nvPr/>
        </p:nvSpPr>
        <p:spPr>
          <a:xfrm>
            <a:off x="4773168" y="1463040"/>
            <a:ext cx="29260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00" b="1" dirty="0">
                <a:solidFill>
                  <a:srgbClr val="2F6B8A"/>
                </a:solidFill>
              </a:rPr>
              <a:t>Interaktív és hallgatóközpontú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4773168" y="2011680"/>
            <a:ext cx="2907792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dirty="0">
                <a:solidFill>
                  <a:srgbClr val="25272B"/>
                </a:solidFill>
              </a:rPr>
              <a:t>szeminárium, megbeszélés, vita, referátum, kooperatív tanulás</a:t>
            </a: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8321040" y="1234440"/>
            <a:ext cx="3520440" cy="1783080"/>
          </a:xfrm>
          <a:prstGeom prst="roundRect">
            <a:avLst>
              <a:gd name="adj" fmla="val 3590"/>
            </a:avLst>
          </a:prstGeom>
          <a:solidFill>
            <a:srgbClr val="FFFFFF"/>
          </a:solidFill>
          <a:ln w="12700">
            <a:solidFill>
              <a:srgbClr val="D7D0CA"/>
            </a:solidFill>
            <a:prstDash val="solid"/>
          </a:ln>
          <a:effectLst/>
        </p:spPr>
        <p:txBody>
          <a:bodyPr/>
          <a:lstStyle/>
          <a:p>
            <a:endParaRPr lang="hu-HU" dirty="0"/>
          </a:p>
        </p:txBody>
      </p:sp>
      <p:sp>
        <p:nvSpPr>
          <p:cNvPr id="13" name="Shape 11"/>
          <p:cNvSpPr/>
          <p:nvPr/>
        </p:nvSpPr>
        <p:spPr>
          <a:xfrm>
            <a:off x="8321040" y="1234440"/>
            <a:ext cx="91440" cy="1783080"/>
          </a:xfrm>
          <a:prstGeom prst="rect">
            <a:avLst/>
          </a:prstGeom>
          <a:solidFill>
            <a:srgbClr val="4D7C67"/>
          </a:solidFill>
          <a:ln w="12700">
            <a:solidFill>
              <a:srgbClr val="4D7C67"/>
            </a:solidFill>
            <a:prstDash val="solid"/>
          </a:ln>
        </p:spPr>
        <p:txBody>
          <a:bodyPr/>
          <a:lstStyle/>
          <a:p>
            <a:endParaRPr lang="hu-HU" dirty="0"/>
          </a:p>
        </p:txBody>
      </p:sp>
      <p:sp>
        <p:nvSpPr>
          <p:cNvPr id="14" name="Text 12"/>
          <p:cNvSpPr/>
          <p:nvPr/>
        </p:nvSpPr>
        <p:spPr>
          <a:xfrm>
            <a:off x="8613648" y="1463040"/>
            <a:ext cx="29260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00" b="1" dirty="0">
                <a:solidFill>
                  <a:srgbClr val="4D7C67"/>
                </a:solidFill>
              </a:rPr>
              <a:t>Probléma- és feladatalapú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8613648" y="2011679"/>
            <a:ext cx="2907792" cy="1005841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dirty="0" err="1">
                <a:solidFill>
                  <a:srgbClr val="25272B"/>
                </a:solidFill>
              </a:rPr>
              <a:t>esettanulmány</a:t>
            </a:r>
            <a:r>
              <a:rPr lang="en-US" dirty="0">
                <a:solidFill>
                  <a:srgbClr val="25272B"/>
                </a:solidFill>
              </a:rPr>
              <a:t>, projektmunka, szimuláció, szerepjáték</a:t>
            </a: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40080" y="3383280"/>
            <a:ext cx="3520440" cy="1783080"/>
          </a:xfrm>
          <a:prstGeom prst="roundRect">
            <a:avLst>
              <a:gd name="adj" fmla="val 3590"/>
            </a:avLst>
          </a:prstGeom>
          <a:solidFill>
            <a:srgbClr val="FFFFFF"/>
          </a:solidFill>
          <a:ln w="12700">
            <a:solidFill>
              <a:srgbClr val="D7D0CA"/>
            </a:solidFill>
            <a:prstDash val="solid"/>
          </a:ln>
          <a:effectLst/>
        </p:spPr>
        <p:txBody>
          <a:bodyPr/>
          <a:lstStyle/>
          <a:p>
            <a:endParaRPr lang="hu-HU" dirty="0"/>
          </a:p>
        </p:txBody>
      </p:sp>
      <p:sp>
        <p:nvSpPr>
          <p:cNvPr id="17" name="Shape 15"/>
          <p:cNvSpPr/>
          <p:nvPr/>
        </p:nvSpPr>
        <p:spPr>
          <a:xfrm>
            <a:off x="640080" y="3383280"/>
            <a:ext cx="91440" cy="1783080"/>
          </a:xfrm>
          <a:prstGeom prst="rect">
            <a:avLst/>
          </a:prstGeom>
          <a:solidFill>
            <a:srgbClr val="C89B3C"/>
          </a:solidFill>
          <a:ln w="12700">
            <a:solidFill>
              <a:srgbClr val="C89B3C"/>
            </a:solidFill>
            <a:prstDash val="solid"/>
          </a:ln>
        </p:spPr>
        <p:txBody>
          <a:bodyPr/>
          <a:lstStyle/>
          <a:p>
            <a:endParaRPr lang="hu-HU" dirty="0"/>
          </a:p>
        </p:txBody>
      </p:sp>
      <p:sp>
        <p:nvSpPr>
          <p:cNvPr id="18" name="Text 16"/>
          <p:cNvSpPr/>
          <p:nvPr/>
        </p:nvSpPr>
        <p:spPr>
          <a:xfrm>
            <a:off x="932688" y="3611880"/>
            <a:ext cx="29260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00" b="1" dirty="0">
                <a:solidFill>
                  <a:srgbClr val="C89B3C"/>
                </a:solidFill>
              </a:rPr>
              <a:t>Gyakorlati és kutatási</a:t>
            </a:r>
            <a:endParaRPr lang="en-US" sz="1500" dirty="0"/>
          </a:p>
        </p:txBody>
      </p:sp>
      <p:sp>
        <p:nvSpPr>
          <p:cNvPr id="19" name="Text 17"/>
          <p:cNvSpPr/>
          <p:nvPr/>
        </p:nvSpPr>
        <p:spPr>
          <a:xfrm>
            <a:off x="932688" y="4160520"/>
            <a:ext cx="2907792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dirty="0">
                <a:solidFill>
                  <a:srgbClr val="25272B"/>
                </a:solidFill>
              </a:rPr>
              <a:t>gyakorlat, labor, szakmai gyakorlat, kutatás- és tapasztalatalapú tanulás</a:t>
            </a:r>
            <a:endParaRPr lang="en-US" dirty="0"/>
          </a:p>
        </p:txBody>
      </p:sp>
      <p:sp>
        <p:nvSpPr>
          <p:cNvPr id="20" name="Shape 18"/>
          <p:cNvSpPr/>
          <p:nvPr/>
        </p:nvSpPr>
        <p:spPr>
          <a:xfrm>
            <a:off x="4480560" y="3383280"/>
            <a:ext cx="3520440" cy="1783080"/>
          </a:xfrm>
          <a:prstGeom prst="roundRect">
            <a:avLst>
              <a:gd name="adj" fmla="val 3590"/>
            </a:avLst>
          </a:prstGeom>
          <a:solidFill>
            <a:srgbClr val="FFFFFF"/>
          </a:solidFill>
          <a:ln w="12700">
            <a:solidFill>
              <a:srgbClr val="D7D0CA"/>
            </a:solidFill>
            <a:prstDash val="solid"/>
          </a:ln>
          <a:effectLst/>
        </p:spPr>
        <p:txBody>
          <a:bodyPr/>
          <a:lstStyle/>
          <a:p>
            <a:endParaRPr lang="hu-HU" dirty="0"/>
          </a:p>
        </p:txBody>
      </p:sp>
      <p:sp>
        <p:nvSpPr>
          <p:cNvPr id="21" name="Shape 19"/>
          <p:cNvSpPr/>
          <p:nvPr/>
        </p:nvSpPr>
        <p:spPr>
          <a:xfrm>
            <a:off x="4480560" y="3383280"/>
            <a:ext cx="91440" cy="1783080"/>
          </a:xfrm>
          <a:prstGeom prst="rect">
            <a:avLst/>
          </a:prstGeom>
          <a:solidFill>
            <a:srgbClr val="7A1538"/>
          </a:solidFill>
          <a:ln w="12700">
            <a:solidFill>
              <a:srgbClr val="7A1538"/>
            </a:solidFill>
            <a:prstDash val="solid"/>
          </a:ln>
        </p:spPr>
        <p:txBody>
          <a:bodyPr/>
          <a:lstStyle/>
          <a:p>
            <a:endParaRPr lang="hu-HU" dirty="0"/>
          </a:p>
        </p:txBody>
      </p:sp>
      <p:sp>
        <p:nvSpPr>
          <p:cNvPr id="22" name="Text 20"/>
          <p:cNvSpPr/>
          <p:nvPr/>
        </p:nvSpPr>
        <p:spPr>
          <a:xfrm>
            <a:off x="4773168" y="3611880"/>
            <a:ext cx="29260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00" b="1" dirty="0">
                <a:solidFill>
                  <a:srgbClr val="7A1538"/>
                </a:solidFill>
              </a:rPr>
              <a:t>Digitális</a:t>
            </a:r>
            <a:endParaRPr lang="en-US" sz="1500" dirty="0"/>
          </a:p>
        </p:txBody>
      </p:sp>
      <p:sp>
        <p:nvSpPr>
          <p:cNvPr id="23" name="Text 21"/>
          <p:cNvSpPr/>
          <p:nvPr/>
        </p:nvSpPr>
        <p:spPr>
          <a:xfrm>
            <a:off x="4773168" y="4160520"/>
            <a:ext cx="2907792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dirty="0">
                <a:solidFill>
                  <a:srgbClr val="25272B"/>
                </a:solidFill>
              </a:rPr>
              <a:t>Moodle, Teams, szinkrón, aszinkrón, blended, hibrid, fordított osztályterem</a:t>
            </a:r>
            <a:endParaRPr lang="en-US" dirty="0"/>
          </a:p>
        </p:txBody>
      </p:sp>
      <p:sp>
        <p:nvSpPr>
          <p:cNvPr id="24" name="Shape 22"/>
          <p:cNvSpPr/>
          <p:nvPr/>
        </p:nvSpPr>
        <p:spPr>
          <a:xfrm>
            <a:off x="8321040" y="3383280"/>
            <a:ext cx="3520440" cy="1783080"/>
          </a:xfrm>
          <a:prstGeom prst="roundRect">
            <a:avLst>
              <a:gd name="adj" fmla="val 3590"/>
            </a:avLst>
          </a:prstGeom>
          <a:solidFill>
            <a:srgbClr val="FFFFFF"/>
          </a:solidFill>
          <a:ln w="12700">
            <a:solidFill>
              <a:srgbClr val="D7D0CA"/>
            </a:solidFill>
            <a:prstDash val="solid"/>
          </a:ln>
          <a:effectLst/>
        </p:spPr>
        <p:txBody>
          <a:bodyPr/>
          <a:lstStyle/>
          <a:p>
            <a:endParaRPr lang="hu-HU" dirty="0"/>
          </a:p>
        </p:txBody>
      </p:sp>
      <p:sp>
        <p:nvSpPr>
          <p:cNvPr id="25" name="Shape 23"/>
          <p:cNvSpPr/>
          <p:nvPr/>
        </p:nvSpPr>
        <p:spPr>
          <a:xfrm>
            <a:off x="8321040" y="3383280"/>
            <a:ext cx="91440" cy="1783080"/>
          </a:xfrm>
          <a:prstGeom prst="rect">
            <a:avLst/>
          </a:prstGeom>
          <a:solidFill>
            <a:srgbClr val="17324D"/>
          </a:solidFill>
          <a:ln w="12700">
            <a:solidFill>
              <a:srgbClr val="17324D"/>
            </a:solidFill>
            <a:prstDash val="solid"/>
          </a:ln>
        </p:spPr>
        <p:txBody>
          <a:bodyPr/>
          <a:lstStyle/>
          <a:p>
            <a:endParaRPr lang="hu-HU" dirty="0"/>
          </a:p>
        </p:txBody>
      </p:sp>
      <p:sp>
        <p:nvSpPr>
          <p:cNvPr id="26" name="Text 24"/>
          <p:cNvSpPr/>
          <p:nvPr/>
        </p:nvSpPr>
        <p:spPr>
          <a:xfrm>
            <a:off x="8613648" y="3611880"/>
            <a:ext cx="29260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00" b="1" dirty="0">
                <a:solidFill>
                  <a:srgbClr val="17324D"/>
                </a:solidFill>
              </a:rPr>
              <a:t>Értékelési és minőségfejlesztési</a:t>
            </a:r>
            <a:endParaRPr lang="en-US" sz="1500" dirty="0"/>
          </a:p>
        </p:txBody>
      </p:sp>
      <p:sp>
        <p:nvSpPr>
          <p:cNvPr id="27" name="Text 25"/>
          <p:cNvSpPr/>
          <p:nvPr/>
        </p:nvSpPr>
        <p:spPr>
          <a:xfrm>
            <a:off x="8613648" y="4160520"/>
            <a:ext cx="2907792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dirty="0">
                <a:solidFill>
                  <a:srgbClr val="25272B"/>
                </a:solidFill>
              </a:rPr>
              <a:t>formatív/szummatív, rubrika, visszajelzés, oktatásmetria, reflexió</a:t>
            </a:r>
            <a:endParaRPr lang="en-US" dirty="0"/>
          </a:p>
        </p:txBody>
      </p:sp>
      <p:sp>
        <p:nvSpPr>
          <p:cNvPr id="28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09960" y="6510528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6A6870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53</a:t>
            </a:fld>
            <a:endParaRPr lang="en-US" dirty="0"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4">
    <p:bg>
      <p:bgPr>
        <a:solidFill>
          <a:srgbClr val="7A153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3" name="Text 1"/>
          <p:cNvSpPr/>
          <p:nvPr/>
        </p:nvSpPr>
        <p:spPr>
          <a:xfrm>
            <a:off x="565265" y="676656"/>
            <a:ext cx="79552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2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 minőségi oktatás alapja a tudatos módszerkombináció</a:t>
            </a:r>
            <a:endParaRPr lang="en-US" sz="3200" dirty="0"/>
          </a:p>
        </p:txBody>
      </p:sp>
      <p:sp>
        <p:nvSpPr>
          <p:cNvPr id="5" name="Shape 3"/>
          <p:cNvSpPr/>
          <p:nvPr/>
        </p:nvSpPr>
        <p:spPr>
          <a:xfrm>
            <a:off x="8046720" y="914400"/>
            <a:ext cx="3520440" cy="658368"/>
          </a:xfrm>
          <a:prstGeom prst="roundRect">
            <a:avLst>
              <a:gd name="adj" fmla="val 8333"/>
            </a:avLst>
          </a:prstGeom>
          <a:solidFill>
            <a:srgbClr val="C89B3C"/>
          </a:solidFill>
          <a:ln w="12700">
            <a:solidFill>
              <a:srgbClr val="C89B3C"/>
            </a:solidFill>
            <a:prstDash val="solid"/>
          </a:ln>
          <a:effectLst/>
        </p:spPr>
        <p:txBody>
          <a:bodyPr/>
          <a:lstStyle/>
          <a:p>
            <a:endParaRPr lang="hu-HU" dirty="0"/>
          </a:p>
        </p:txBody>
      </p:sp>
      <p:sp>
        <p:nvSpPr>
          <p:cNvPr id="6" name="Text 4"/>
          <p:cNvSpPr/>
          <p:nvPr/>
        </p:nvSpPr>
        <p:spPr>
          <a:xfrm>
            <a:off x="8275320" y="1115568"/>
            <a:ext cx="30632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FFFFFF"/>
                </a:solidFill>
              </a:rPr>
              <a:t>hallgatóközpontúság</a:t>
            </a:r>
            <a:endParaRPr lang="en-US" sz="1250" dirty="0"/>
          </a:p>
        </p:txBody>
      </p:sp>
      <p:sp>
        <p:nvSpPr>
          <p:cNvPr id="7" name="Shape 5"/>
          <p:cNvSpPr/>
          <p:nvPr/>
        </p:nvSpPr>
        <p:spPr>
          <a:xfrm>
            <a:off x="8046720" y="1874520"/>
            <a:ext cx="3520440" cy="658368"/>
          </a:xfrm>
          <a:prstGeom prst="roundRect">
            <a:avLst>
              <a:gd name="adj" fmla="val 8333"/>
            </a:avLst>
          </a:prstGeom>
          <a:solidFill>
            <a:srgbClr val="17324D"/>
          </a:solidFill>
          <a:ln w="12700">
            <a:solidFill>
              <a:srgbClr val="17324D"/>
            </a:solidFill>
            <a:prstDash val="solid"/>
          </a:ln>
          <a:effectLst/>
        </p:spPr>
        <p:txBody>
          <a:bodyPr/>
          <a:lstStyle/>
          <a:p>
            <a:endParaRPr lang="hu-HU" dirty="0"/>
          </a:p>
        </p:txBody>
      </p:sp>
      <p:sp>
        <p:nvSpPr>
          <p:cNvPr id="8" name="Text 6"/>
          <p:cNvSpPr/>
          <p:nvPr/>
        </p:nvSpPr>
        <p:spPr>
          <a:xfrm>
            <a:off x="8275320" y="2075688"/>
            <a:ext cx="30632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FFFFFF"/>
                </a:solidFill>
              </a:rPr>
              <a:t>kompetenciafejlesztés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8046720" y="2834640"/>
            <a:ext cx="3520440" cy="658368"/>
          </a:xfrm>
          <a:prstGeom prst="roundRect">
            <a:avLst>
              <a:gd name="adj" fmla="val 8333"/>
            </a:avLst>
          </a:prstGeom>
          <a:solidFill>
            <a:srgbClr val="C89B3C"/>
          </a:solidFill>
          <a:ln w="12700">
            <a:solidFill>
              <a:srgbClr val="C89B3C"/>
            </a:solidFill>
            <a:prstDash val="solid"/>
          </a:ln>
          <a:effectLst/>
        </p:spPr>
        <p:txBody>
          <a:bodyPr/>
          <a:lstStyle/>
          <a:p>
            <a:endParaRPr lang="hu-HU" dirty="0"/>
          </a:p>
        </p:txBody>
      </p:sp>
      <p:sp>
        <p:nvSpPr>
          <p:cNvPr id="10" name="Text 8"/>
          <p:cNvSpPr/>
          <p:nvPr/>
        </p:nvSpPr>
        <p:spPr>
          <a:xfrm>
            <a:off x="8275320" y="3035808"/>
            <a:ext cx="30632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FFFFFF"/>
                </a:solidFill>
              </a:rPr>
              <a:t>digitális tanulástámogatás</a:t>
            </a:r>
            <a:endParaRPr lang="en-US" sz="1250" dirty="0"/>
          </a:p>
        </p:txBody>
      </p:sp>
      <p:sp>
        <p:nvSpPr>
          <p:cNvPr id="11" name="Shape 9"/>
          <p:cNvSpPr/>
          <p:nvPr/>
        </p:nvSpPr>
        <p:spPr>
          <a:xfrm>
            <a:off x="8046720" y="3794760"/>
            <a:ext cx="3520440" cy="658368"/>
          </a:xfrm>
          <a:prstGeom prst="roundRect">
            <a:avLst>
              <a:gd name="adj" fmla="val 8333"/>
            </a:avLst>
          </a:prstGeom>
          <a:solidFill>
            <a:srgbClr val="17324D"/>
          </a:solidFill>
          <a:ln w="12700">
            <a:solidFill>
              <a:srgbClr val="17324D"/>
            </a:solidFill>
            <a:prstDash val="solid"/>
          </a:ln>
          <a:effectLst/>
        </p:spPr>
        <p:txBody>
          <a:bodyPr/>
          <a:lstStyle/>
          <a:p>
            <a:endParaRPr lang="hu-HU" dirty="0"/>
          </a:p>
        </p:txBody>
      </p:sp>
      <p:sp>
        <p:nvSpPr>
          <p:cNvPr id="12" name="Text 10"/>
          <p:cNvSpPr/>
          <p:nvPr/>
        </p:nvSpPr>
        <p:spPr>
          <a:xfrm>
            <a:off x="8275320" y="3995928"/>
            <a:ext cx="30632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FFFFFF"/>
                </a:solidFill>
              </a:rPr>
              <a:t>gyakorlati alkalmazás</a:t>
            </a:r>
            <a:endParaRPr lang="en-US" sz="1250" dirty="0"/>
          </a:p>
        </p:txBody>
      </p:sp>
      <p:sp>
        <p:nvSpPr>
          <p:cNvPr id="13" name="Shape 11"/>
          <p:cNvSpPr/>
          <p:nvPr/>
        </p:nvSpPr>
        <p:spPr>
          <a:xfrm>
            <a:off x="8046720" y="4754880"/>
            <a:ext cx="3520440" cy="658368"/>
          </a:xfrm>
          <a:prstGeom prst="roundRect">
            <a:avLst>
              <a:gd name="adj" fmla="val 8333"/>
            </a:avLst>
          </a:prstGeom>
          <a:solidFill>
            <a:srgbClr val="C89B3C"/>
          </a:solidFill>
          <a:ln w="12700">
            <a:solidFill>
              <a:srgbClr val="C89B3C"/>
            </a:solidFill>
            <a:prstDash val="solid"/>
          </a:ln>
          <a:effectLst/>
        </p:spPr>
        <p:txBody>
          <a:bodyPr/>
          <a:lstStyle/>
          <a:p>
            <a:endParaRPr lang="hu-HU" dirty="0"/>
          </a:p>
        </p:txBody>
      </p:sp>
      <p:sp>
        <p:nvSpPr>
          <p:cNvPr id="14" name="Text 12"/>
          <p:cNvSpPr/>
          <p:nvPr/>
        </p:nvSpPr>
        <p:spPr>
          <a:xfrm>
            <a:off x="8275320" y="4956048"/>
            <a:ext cx="30632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FFFFFF"/>
                </a:solidFill>
              </a:rPr>
              <a:t>visszacsatolás és fejlesztés</a:t>
            </a:r>
            <a:endParaRPr lang="en-US" sz="1250" dirty="0"/>
          </a:p>
        </p:txBody>
      </p:sp>
      <p:sp>
        <p:nvSpPr>
          <p:cNvPr id="16" name="Szövegdoboz 15">
            <a:extLst>
              <a:ext uri="{FF2B5EF4-FFF2-40B4-BE49-F238E27FC236}">
                <a16:creationId xmlns:a16="http://schemas.microsoft.com/office/drawing/2014/main" id="{84F2CAF3-E336-B088-CADC-E310565E1270}"/>
              </a:ext>
            </a:extLst>
          </p:cNvPr>
          <p:cNvSpPr txBox="1"/>
          <p:nvPr/>
        </p:nvSpPr>
        <p:spPr>
          <a:xfrm>
            <a:off x="533397" y="2594392"/>
            <a:ext cx="6623858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hu-HU" sz="2000" b="1" dirty="0">
                <a:solidFill>
                  <a:schemeClr val="bg1"/>
                </a:solidFill>
                <a:effectLst/>
                <a:latin typeface="Garamond" panose="02020404030301010803" pitchFamily="18" charset="0"/>
              </a:rPr>
              <a:t>„Minden írástudó, aki jártas a mennyek országának tanításában, hasonlít a családatyához, aki kincseiből újat és régit szed elő.” </a:t>
            </a:r>
            <a:r>
              <a:rPr lang="hu-HU" sz="2000" b="1" dirty="0" err="1">
                <a:solidFill>
                  <a:schemeClr val="bg1"/>
                </a:solidFill>
                <a:effectLst/>
                <a:latin typeface="Garamond" panose="02020404030301010803" pitchFamily="18" charset="0"/>
              </a:rPr>
              <a:t>Mt</a:t>
            </a:r>
            <a:r>
              <a:rPr lang="hu-HU" sz="2000" b="1" dirty="0">
                <a:solidFill>
                  <a:schemeClr val="bg1"/>
                </a:solidFill>
                <a:effectLst/>
                <a:latin typeface="Garamond" panose="02020404030301010803" pitchFamily="18" charset="0"/>
              </a:rPr>
              <a:t> 13,52 </a:t>
            </a:r>
            <a:endParaRPr lang="hu-HU" sz="2000" b="1" dirty="0">
              <a:solidFill>
                <a:schemeClr val="bg1"/>
              </a:solidFill>
              <a:latin typeface="Garamond" panose="02020404030301010803" pitchFamily="18" charset="0"/>
            </a:endParaRPr>
          </a:p>
          <a:p>
            <a:pPr>
              <a:buNone/>
            </a:pPr>
            <a:endParaRPr lang="hu-HU" sz="2000" b="1" i="0" dirty="0">
              <a:solidFill>
                <a:schemeClr val="bg1"/>
              </a:solidFill>
              <a:effectLst/>
              <a:latin typeface="Garamond" panose="02020404030301010803" pitchFamily="18" charset="0"/>
            </a:endParaRPr>
          </a:p>
          <a:p>
            <a:pPr>
              <a:buNone/>
            </a:pPr>
            <a:r>
              <a:rPr lang="hu-HU" sz="2000" b="0" i="0" dirty="0">
                <a:solidFill>
                  <a:schemeClr val="bg1"/>
                </a:solidFill>
                <a:effectLst/>
                <a:latin typeface="+mj-lt"/>
              </a:rPr>
              <a:t>A Szentírási idézet bölcsen kapcsolja össze a hagyomány értékeit és a megújulás és fejlődés igényét. A Pázmány minőségszemlélete is erre épül: a felhalmozott értékek és tapasztalatok megőrzésére, a folyamatos fejlesztésre és a rendszeres visszacsatolásra. </a:t>
            </a:r>
            <a:endParaRPr lang="hu-HU" sz="1100" b="0" i="0" dirty="0">
              <a:solidFill>
                <a:schemeClr val="bg1"/>
              </a:solidFill>
              <a:effectLst/>
              <a:latin typeface="+mj-lt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um" ma:contentTypeID="0x010100585850CB8B73DF4796228275041BD41F" ma:contentTypeVersion="11" ma:contentTypeDescription="Új dokumentum létrehozása." ma:contentTypeScope="" ma:versionID="b131cdc5160f625ae81691e340748b69">
  <xsd:schema xmlns:xsd="http://www.w3.org/2001/XMLSchema" xmlns:xs="http://www.w3.org/2001/XMLSchema" xmlns:p="http://schemas.microsoft.com/office/2006/metadata/properties" xmlns:ns2="0f953493-5140-42cd-97e0-64e9f651e26a" xmlns:ns3="3280c932-b988-4341-9528-9147dff2354e" targetNamespace="http://schemas.microsoft.com/office/2006/metadata/properties" ma:root="true" ma:fieldsID="fccf44ecf88a7aff7f5e822d1bfc71f1" ns2:_="" ns3:_="">
    <xsd:import namespace="0f953493-5140-42cd-97e0-64e9f651e26a"/>
    <xsd:import namespace="3280c932-b988-4341-9528-9147dff2354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file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f953493-5140-42cd-97e0-64e9f651e26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file" ma:index="11" nillable="true" ma:displayName="file" ma:format="Dropdown" ma:internalName="file" ma:percentage="FALSE">
      <xsd:simpleType>
        <xsd:restriction base="dms:Number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4" nillable="true" ma:taxonomy="true" ma:internalName="lcf76f155ced4ddcb4097134ff3c332f" ma:taxonomyFieldName="MediaServiceImageTags" ma:displayName="Képcímkék" ma:readOnly="false" ma:fieldId="{5cf76f15-5ced-4ddc-b409-7134ff3c332f}" ma:taxonomyMulti="true" ma:sspId="dcf648d1-0f4e-4095-89a3-d557a1756f9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280c932-b988-4341-9528-9147dff2354e" elementFormDefault="qualified">
    <xsd:import namespace="http://schemas.microsoft.com/office/2006/documentManagement/types"/>
    <xsd:import namespace="http://schemas.microsoft.com/office/infopath/2007/PartnerControls"/>
    <xsd:element name="TaxCatchAll" ma:index="15" nillable="true" ma:displayName="Taxonomy Catch All Column" ma:hidden="true" ma:list="{9ab0f058-f98c-409a-97e5-9da70ed6526d}" ma:internalName="TaxCatchAll" ma:showField="CatchAllData" ma:web="3280c932-b988-4341-9528-9147dff2354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artalomtípus"/>
        <xsd:element ref="dc:title" minOccurs="0" maxOccurs="1" ma:index="4" ma:displayName="Cím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3280c932-b988-4341-9528-9147dff2354e" xsi:nil="true"/>
    <lcf76f155ced4ddcb4097134ff3c332f xmlns="0f953493-5140-42cd-97e0-64e9f651e26a">
      <Terms xmlns="http://schemas.microsoft.com/office/infopath/2007/PartnerControls"/>
    </lcf76f155ced4ddcb4097134ff3c332f>
    <file xmlns="0f953493-5140-42cd-97e0-64e9f651e26a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7F21B9D-7970-4A4E-91C1-EA1DE98335A0}"/>
</file>

<file path=customXml/itemProps2.xml><?xml version="1.0" encoding="utf-8"?>
<ds:datastoreItem xmlns:ds="http://schemas.openxmlformats.org/officeDocument/2006/customXml" ds:itemID="{053D5EF7-C2EC-40E8-B3F6-9FC9FE3FA9F5}">
  <ds:schemaRefs>
    <ds:schemaRef ds:uri="http://purl.org/dc/terms/"/>
    <ds:schemaRef ds:uri="http://www.w3.org/XML/1998/namespace"/>
    <ds:schemaRef ds:uri="http://purl.org/dc/elements/1.1/"/>
    <ds:schemaRef ds:uri="4914e0b9-6ffd-4a31-b0c8-8223624d27c8"/>
    <ds:schemaRef ds:uri="http://schemas.microsoft.com/office/infopath/2007/PartnerControls"/>
    <ds:schemaRef ds:uri="http://schemas.microsoft.com/office/2006/documentManagement/types"/>
    <ds:schemaRef ds:uri="http://schemas.openxmlformats.org/package/2006/metadata/core-properties"/>
    <ds:schemaRef ds:uri="a51faf23-15f0-4f19-93b3-1fddb83af62c"/>
    <ds:schemaRef ds:uri="http://schemas.microsoft.com/office/2006/metadata/properties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6DEC7B39-A129-4195-A207-52B3EBECD1A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132</TotalTime>
  <Words>4660</Words>
  <Application>Microsoft Office PowerPoint</Application>
  <PresentationFormat>Szélesvásznú</PresentationFormat>
  <Paragraphs>710</Paragraphs>
  <Slides>54</Slides>
  <Notes>54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4</vt:i4>
      </vt:variant>
      <vt:variant>
        <vt:lpstr>Téma</vt:lpstr>
      </vt:variant>
      <vt:variant>
        <vt:i4>1</vt:i4>
      </vt:variant>
      <vt:variant>
        <vt:lpstr>Diacímek</vt:lpstr>
      </vt:variant>
      <vt:variant>
        <vt:i4>54</vt:i4>
      </vt:variant>
    </vt:vector>
  </HeadingPairs>
  <TitlesOfParts>
    <vt:vector size="59" baseType="lpstr">
      <vt:lpstr>Aptos</vt:lpstr>
      <vt:lpstr>Aptos Display</vt:lpstr>
      <vt:lpstr>Arial</vt:lpstr>
      <vt:lpstr>Garamond</vt:lpstr>
      <vt:lpstr>Office Theme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</vt:vector>
  </TitlesOfParts>
  <Company>Pázmány Péter Katolikus Egyetem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Oktatásmódszertani fogalomtár</dc:title>
  <dc:subject>Oktatásmódszertani fogalomtár a PPKE oktatási gyakorlatához</dc:subject>
  <dc:creator>Villám Péter</dc:creator>
  <cp:lastModifiedBy>Villám Péter</cp:lastModifiedBy>
  <cp:revision>3</cp:revision>
  <dcterms:created xsi:type="dcterms:W3CDTF">2026-09-02T14:40:25Z</dcterms:created>
  <dcterms:modified xsi:type="dcterms:W3CDTF">2026-09-07T10:21:45Z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0x010100585850CB8B73DF4796228275041BD41F</vt:lpwstr>
  </property>
  <property fmtid="{D5CDD505-2E9C-101B-9397-08002B2CF9AE}" pid="3" name="MediaServiceImageTags">
    <vt:lpwstr/>
  </property>
  <property fmtid="{D5CDD505-2E9C-101B-9397-08002B2CF9AE}" pid="4" name="Order">
    <vt:r8>18800</vt:r8>
  </property>
  <property fmtid="{D5CDD505-2E9C-101B-9397-08002B2CF9AE}" pid="5" name="xd_Signature">
    <vt:bool>false</vt:bool>
  </property>
  <property fmtid="{D5CDD505-2E9C-101B-9397-08002B2CF9AE}" pid="6" name="xd_ProgID">
    <vt:lpwstr/>
  </property>
  <property fmtid="{D5CDD505-2E9C-101B-9397-08002B2CF9AE}" pid="7" name="_SourceUrl">
    <vt:lpwstr/>
  </property>
  <property fmtid="{D5CDD505-2E9C-101B-9397-08002B2CF9AE}" pid="8" name="_SharedFileIndex">
    <vt:lpwstr/>
  </property>
  <property fmtid="{D5CDD505-2E9C-101B-9397-08002B2CF9AE}" pid="9" name="ComplianceAssetId">
    <vt:lpwstr/>
  </property>
  <property fmtid="{D5CDD505-2E9C-101B-9397-08002B2CF9AE}" pid="10" name="TemplateUrl">
    <vt:lpwstr/>
  </property>
  <property fmtid="{D5CDD505-2E9C-101B-9397-08002B2CF9AE}" pid="11" name="_ExtendedDescription">
    <vt:lpwstr/>
  </property>
  <property fmtid="{D5CDD505-2E9C-101B-9397-08002B2CF9AE}" pid="12" name="TriggerFlowInfo">
    <vt:lpwstr/>
  </property>
</Properties>
</file>