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256" r:id="rId5"/>
    <p:sldId id="258" r:id="rId6"/>
    <p:sldId id="259" r:id="rId7"/>
    <p:sldId id="311" r:id="rId8"/>
    <p:sldId id="260" r:id="rId9"/>
    <p:sldId id="272" r:id="rId10"/>
    <p:sldId id="261" r:id="rId11"/>
    <p:sldId id="267" r:id="rId12"/>
    <p:sldId id="268" r:id="rId13"/>
    <p:sldId id="263" r:id="rId14"/>
    <p:sldId id="262" r:id="rId15"/>
    <p:sldId id="300" r:id="rId16"/>
    <p:sldId id="302" r:id="rId17"/>
    <p:sldId id="303" r:id="rId18"/>
    <p:sldId id="301" r:id="rId19"/>
    <p:sldId id="270" r:id="rId20"/>
    <p:sldId id="271" r:id="rId21"/>
    <p:sldId id="266" r:id="rId22"/>
    <p:sldId id="264" r:id="rId23"/>
    <p:sldId id="312" r:id="rId24"/>
    <p:sldId id="273" r:id="rId25"/>
    <p:sldId id="291" r:id="rId26"/>
    <p:sldId id="292" r:id="rId27"/>
    <p:sldId id="294" r:id="rId28"/>
    <p:sldId id="295" r:id="rId29"/>
    <p:sldId id="297" r:id="rId30"/>
    <p:sldId id="296" r:id="rId31"/>
    <p:sldId id="299" r:id="rId32"/>
    <p:sldId id="298" r:id="rId33"/>
    <p:sldId id="284" r:id="rId34"/>
    <p:sldId id="305" r:id="rId35"/>
    <p:sldId id="306" r:id="rId36"/>
    <p:sldId id="313" r:id="rId37"/>
    <p:sldId id="304" r:id="rId38"/>
    <p:sldId id="285" r:id="rId39"/>
    <p:sldId id="287" r:id="rId40"/>
    <p:sldId id="288" r:id="rId41"/>
    <p:sldId id="289" r:id="rId42"/>
    <p:sldId id="265" r:id="rId43"/>
    <p:sldId id="290" r:id="rId44"/>
    <p:sldId id="308" r:id="rId45"/>
    <p:sldId id="314" r:id="rId46"/>
    <p:sldId id="309" r:id="rId47"/>
    <p:sldId id="310" r:id="rId48"/>
    <p:sldId id="307" r:id="rId4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EDEDED"/>
    <a:srgbClr val="F4F4F4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547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AE640-CA71-439D-9485-733BC44F4F4A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2601F-11FB-4CB5-B456-E88D83C6CF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51046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17AF6-7A79-4475-9DBA-2C18FB868AE3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A8E39-DB9C-4787-9FC9-14137F4D88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02053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zdő dia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 userDrawn="1"/>
        </p:nvSpPr>
        <p:spPr>
          <a:xfrm>
            <a:off x="0" y="5997474"/>
            <a:ext cx="12192000" cy="8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70" y="1331892"/>
            <a:ext cx="2834260" cy="29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0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 userDrawn="1"/>
        </p:nvSpPr>
        <p:spPr>
          <a:xfrm>
            <a:off x="-8073" y="6702253"/>
            <a:ext cx="936000" cy="160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 userDrawn="1"/>
        </p:nvSpPr>
        <p:spPr>
          <a:xfrm>
            <a:off x="928191" y="6702252"/>
            <a:ext cx="11268000" cy="1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E9669ADC-D8F2-4C21-BF55-42905D99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191"/>
            <a:ext cx="10515600" cy="1057969"/>
          </a:xfrm>
          <a:prstGeom prst="rect">
            <a:avLst/>
          </a:prstGeom>
        </p:spPr>
        <p:txBody>
          <a:bodyPr anchor="b"/>
          <a:lstStyle>
            <a:lvl1pPr>
              <a:defRPr sz="3200" b="1"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cxnSp>
        <p:nvCxnSpPr>
          <p:cNvPr id="9" name="Egyenes összekötő 8"/>
          <p:cNvCxnSpPr/>
          <p:nvPr userDrawn="1"/>
        </p:nvCxnSpPr>
        <p:spPr>
          <a:xfrm>
            <a:off x="838200" y="1361596"/>
            <a:ext cx="137042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00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 userDrawn="1"/>
        </p:nvSpPr>
        <p:spPr>
          <a:xfrm>
            <a:off x="-8073" y="6702253"/>
            <a:ext cx="936000" cy="160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 userDrawn="1"/>
        </p:nvSpPr>
        <p:spPr>
          <a:xfrm>
            <a:off x="928191" y="6702252"/>
            <a:ext cx="11268000" cy="1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2701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B5BCAD-371D-4BDF-855E-E8F6CFBA4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2336B4E-1707-4290-8C7B-9D1DDD2FE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C48F2C9-8848-461C-8599-10604C090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églalap 7"/>
          <p:cNvSpPr/>
          <p:nvPr userDrawn="1"/>
        </p:nvSpPr>
        <p:spPr>
          <a:xfrm>
            <a:off x="-8073" y="6702253"/>
            <a:ext cx="936000" cy="160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 userDrawn="1"/>
        </p:nvSpPr>
        <p:spPr>
          <a:xfrm>
            <a:off x="928191" y="6702252"/>
            <a:ext cx="11268000" cy="1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8544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2">
            <a:extLst>
              <a:ext uri="{FF2B5EF4-FFF2-40B4-BE49-F238E27FC236}">
                <a16:creationId xmlns:a16="http://schemas.microsoft.com/office/drawing/2014/main" id="{52B8D1A4-E1EA-4153-AEE1-CDBB0BEE7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5A4A05E-086C-4EB3-B6B8-6073F43D7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églalap 8"/>
          <p:cNvSpPr/>
          <p:nvPr userDrawn="1"/>
        </p:nvSpPr>
        <p:spPr>
          <a:xfrm>
            <a:off x="-8073" y="6702253"/>
            <a:ext cx="936000" cy="160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 userDrawn="1"/>
        </p:nvSpPr>
        <p:spPr>
          <a:xfrm>
            <a:off x="928191" y="6702252"/>
            <a:ext cx="11268000" cy="1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E9669ADC-D8F2-4C21-BF55-42905D99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375"/>
            <a:ext cx="10515600" cy="1023786"/>
          </a:xfrm>
          <a:prstGeom prst="rect">
            <a:avLst/>
          </a:prstGeom>
        </p:spPr>
        <p:txBody>
          <a:bodyPr anchor="b"/>
          <a:lstStyle>
            <a:lvl1pPr>
              <a:defRPr sz="3200" b="1"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2" name="Szöveg helye 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58781"/>
            <a:ext cx="2974145" cy="4668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hu-HU" dirty="0"/>
              <a:t>Alcím szerkesztése</a:t>
            </a:r>
          </a:p>
        </p:txBody>
      </p:sp>
      <p:cxnSp>
        <p:nvCxnSpPr>
          <p:cNvPr id="13" name="Egyenes összekötő 12"/>
          <p:cNvCxnSpPr/>
          <p:nvPr userDrawn="1"/>
        </p:nvCxnSpPr>
        <p:spPr>
          <a:xfrm>
            <a:off x="838200" y="1825625"/>
            <a:ext cx="137042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088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E77E905-B491-44F6-87FC-E12D068D8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églalap 6"/>
          <p:cNvSpPr/>
          <p:nvPr userDrawn="1"/>
        </p:nvSpPr>
        <p:spPr>
          <a:xfrm>
            <a:off x="-8073" y="6702253"/>
            <a:ext cx="936000" cy="160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 userDrawn="1"/>
        </p:nvSpPr>
        <p:spPr>
          <a:xfrm>
            <a:off x="928191" y="6702252"/>
            <a:ext cx="11268000" cy="1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E9669ADC-D8F2-4C21-BF55-42905D99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099"/>
            <a:ext cx="10515600" cy="1075061"/>
          </a:xfrm>
          <a:prstGeom prst="rect">
            <a:avLst/>
          </a:prstGeom>
        </p:spPr>
        <p:txBody>
          <a:bodyPr anchor="b"/>
          <a:lstStyle>
            <a:lvl1pPr>
              <a:defRPr sz="3200" b="1"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0" name="Szöveg helye 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79525"/>
            <a:ext cx="2974145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hu-HU" dirty="0"/>
              <a:t>Alcím szerkesztése</a:t>
            </a:r>
          </a:p>
        </p:txBody>
      </p:sp>
      <p:cxnSp>
        <p:nvCxnSpPr>
          <p:cNvPr id="11" name="Egyenes összekötő 10"/>
          <p:cNvCxnSpPr/>
          <p:nvPr userDrawn="1"/>
        </p:nvCxnSpPr>
        <p:spPr>
          <a:xfrm>
            <a:off x="838200" y="1825625"/>
            <a:ext cx="137042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82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84AC196-6B81-4348-BB78-92C8BCF93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9588237-028A-4DCB-9899-2EFB2BB11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églalap 6"/>
          <p:cNvSpPr/>
          <p:nvPr userDrawn="1"/>
        </p:nvSpPr>
        <p:spPr>
          <a:xfrm>
            <a:off x="-8073" y="6702253"/>
            <a:ext cx="936000" cy="160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 userDrawn="1"/>
        </p:nvSpPr>
        <p:spPr>
          <a:xfrm>
            <a:off x="928191" y="6702252"/>
            <a:ext cx="11268000" cy="1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2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 userDrawn="1"/>
        </p:nvSpPr>
        <p:spPr>
          <a:xfrm>
            <a:off x="0" y="4712677"/>
            <a:ext cx="12192000" cy="21453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 i="1" dirty="0">
              <a:solidFill>
                <a:schemeClr val="bg1"/>
              </a:solidFill>
            </a:endParaRPr>
          </a:p>
        </p:txBody>
      </p:sp>
      <p:sp>
        <p:nvSpPr>
          <p:cNvPr id="7" name="Cím 6"/>
          <p:cNvSpPr>
            <a:spLocks noGrp="1"/>
          </p:cNvSpPr>
          <p:nvPr>
            <p:ph type="title" hasCustomPrompt="1"/>
          </p:nvPr>
        </p:nvSpPr>
        <p:spPr>
          <a:xfrm>
            <a:off x="838200" y="1617786"/>
            <a:ext cx="10515600" cy="68115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cap="all" baseline="0"/>
            </a:lvl1pPr>
          </a:lstStyle>
          <a:p>
            <a:r>
              <a:rPr lang="hu-HU" dirty="0"/>
              <a:t>ELŐADÁS CÍME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3DF7268-4080-4DE8-AB94-D1A502A37B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154900"/>
            <a:ext cx="9144000" cy="5361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Előadó Neve</a:t>
            </a:r>
          </a:p>
        </p:txBody>
      </p:sp>
      <p:cxnSp>
        <p:nvCxnSpPr>
          <p:cNvPr id="10" name="Egyenes összekötő 9"/>
          <p:cNvCxnSpPr/>
          <p:nvPr userDrawn="1"/>
        </p:nvCxnSpPr>
        <p:spPr>
          <a:xfrm>
            <a:off x="5520000" y="2416627"/>
            <a:ext cx="1152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 helye 15"/>
          <p:cNvSpPr>
            <a:spLocks noGrp="1"/>
          </p:cNvSpPr>
          <p:nvPr>
            <p:ph type="body" sz="quarter" idx="10" hasCustomPrompt="1"/>
          </p:nvPr>
        </p:nvSpPr>
        <p:spPr>
          <a:xfrm>
            <a:off x="5502610" y="2543869"/>
            <a:ext cx="1186780" cy="4990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hu-HU" dirty="0"/>
              <a:t>dátum</a:t>
            </a:r>
          </a:p>
        </p:txBody>
      </p:sp>
      <p:sp>
        <p:nvSpPr>
          <p:cNvPr id="17" name="Szöveg helye 15"/>
          <p:cNvSpPr>
            <a:spLocks noGrp="1"/>
          </p:cNvSpPr>
          <p:nvPr>
            <p:ph type="body" sz="quarter" idx="11" hasCustomPrompt="1"/>
          </p:nvPr>
        </p:nvSpPr>
        <p:spPr>
          <a:xfrm>
            <a:off x="5244134" y="5786163"/>
            <a:ext cx="1703733" cy="499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titulusa</a:t>
            </a:r>
          </a:p>
        </p:txBody>
      </p:sp>
    </p:spTree>
    <p:extLst>
      <p:ext uri="{BB962C8B-B14F-4D97-AF65-F5344CB8AC3E}">
        <p14:creationId xmlns:p14="http://schemas.microsoft.com/office/powerpoint/2010/main" val="59807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 alcímm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669ADC-D8F2-4C21-BF55-42905D99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55"/>
            <a:ext cx="10515600" cy="1160520"/>
          </a:xfrm>
          <a:prstGeom prst="rect">
            <a:avLst/>
          </a:prstGeom>
        </p:spPr>
        <p:txBody>
          <a:bodyPr anchor="b"/>
          <a:lstStyle>
            <a:lvl1pPr>
              <a:defRPr sz="3200" b="1"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4C4DD6-4AD9-4838-BA50-953FD3056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9815"/>
            <a:ext cx="10515600" cy="41371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0" name="Szöveg helye 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56439"/>
            <a:ext cx="2974145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hu-HU" dirty="0"/>
              <a:t>Alcím szerkesztése</a:t>
            </a:r>
          </a:p>
        </p:txBody>
      </p:sp>
      <p:cxnSp>
        <p:nvCxnSpPr>
          <p:cNvPr id="12" name="Egyenes összekötő 11"/>
          <p:cNvCxnSpPr/>
          <p:nvPr userDrawn="1"/>
        </p:nvCxnSpPr>
        <p:spPr>
          <a:xfrm>
            <a:off x="838200" y="1902539"/>
            <a:ext cx="137042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2"/>
          <p:cNvSpPr/>
          <p:nvPr userDrawn="1"/>
        </p:nvSpPr>
        <p:spPr>
          <a:xfrm>
            <a:off x="-8073" y="6702253"/>
            <a:ext cx="936000" cy="160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 userDrawn="1"/>
        </p:nvSpPr>
        <p:spPr>
          <a:xfrm>
            <a:off x="928191" y="6702252"/>
            <a:ext cx="11268000" cy="1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998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 alcím nélkü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669ADC-D8F2-4C21-BF55-42905D99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1832"/>
            <a:ext cx="10515600" cy="1126339"/>
          </a:xfrm>
          <a:prstGeom prst="rect">
            <a:avLst/>
          </a:prstGeom>
        </p:spPr>
        <p:txBody>
          <a:bodyPr anchor="b"/>
          <a:lstStyle>
            <a:lvl1pPr>
              <a:defRPr sz="3200" b="1"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4C4DD6-4AD9-4838-BA50-953FD3056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9815"/>
            <a:ext cx="10515600" cy="41371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cxnSp>
        <p:nvCxnSpPr>
          <p:cNvPr id="12" name="Egyenes összekötő 11"/>
          <p:cNvCxnSpPr/>
          <p:nvPr userDrawn="1"/>
        </p:nvCxnSpPr>
        <p:spPr>
          <a:xfrm>
            <a:off x="838200" y="1566827"/>
            <a:ext cx="137042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2"/>
          <p:cNvSpPr/>
          <p:nvPr userDrawn="1"/>
        </p:nvSpPr>
        <p:spPr>
          <a:xfrm>
            <a:off x="-8073" y="6702253"/>
            <a:ext cx="936000" cy="160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 userDrawn="1"/>
        </p:nvSpPr>
        <p:spPr>
          <a:xfrm>
            <a:off x="928191" y="6702252"/>
            <a:ext cx="11268000" cy="1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20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70DEC-467F-403B-AC4E-BD15991FBE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0" cy="1128996"/>
          </a:xfrm>
          <a:prstGeom prst="rect">
            <a:avLst/>
          </a:prstGeom>
        </p:spPr>
        <p:txBody>
          <a:bodyPr anchor="b"/>
          <a:lstStyle>
            <a:lvl1pPr algn="ctr">
              <a:defRPr sz="3600" b="1"/>
            </a:lvl1pPr>
          </a:lstStyle>
          <a:p>
            <a:r>
              <a:rPr lang="hu-HU" dirty="0"/>
              <a:t>Fejezet címe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8F68B22-8B81-4884-B60A-494CFAACF82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197392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i="1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Fejezet alcíme</a:t>
            </a:r>
          </a:p>
        </p:txBody>
      </p:sp>
      <p:sp>
        <p:nvSpPr>
          <p:cNvPr id="7" name="Téglalap 6"/>
          <p:cNvSpPr/>
          <p:nvPr userDrawn="1"/>
        </p:nvSpPr>
        <p:spPr>
          <a:xfrm>
            <a:off x="-8073" y="6702253"/>
            <a:ext cx="936000" cy="160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 userDrawn="1"/>
        </p:nvSpPr>
        <p:spPr>
          <a:xfrm>
            <a:off x="928191" y="6702252"/>
            <a:ext cx="11268000" cy="1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Egyenes összekötő 9"/>
          <p:cNvCxnSpPr/>
          <p:nvPr userDrawn="1"/>
        </p:nvCxnSpPr>
        <p:spPr>
          <a:xfrm>
            <a:off x="5520000" y="3030776"/>
            <a:ext cx="1152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11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 alcímm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0D81498-FB92-4624-9D0D-D7199EB9C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80EA80D-1C46-4A13-8E99-4CFE3CD41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églalap 8"/>
          <p:cNvSpPr/>
          <p:nvPr userDrawn="1"/>
        </p:nvSpPr>
        <p:spPr>
          <a:xfrm>
            <a:off x="-8073" y="6702253"/>
            <a:ext cx="936000" cy="160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 userDrawn="1"/>
        </p:nvSpPr>
        <p:spPr>
          <a:xfrm>
            <a:off x="928191" y="6702252"/>
            <a:ext cx="11268000" cy="1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E9669ADC-D8F2-4C21-BF55-42905D99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645"/>
            <a:ext cx="10515600" cy="1066515"/>
          </a:xfrm>
          <a:prstGeom prst="rect">
            <a:avLst/>
          </a:prstGeom>
        </p:spPr>
        <p:txBody>
          <a:bodyPr anchor="b"/>
          <a:lstStyle>
            <a:lvl1pPr>
              <a:defRPr sz="3200" b="1"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2" name="Szöveg helye 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79525"/>
            <a:ext cx="2974145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hu-HU" dirty="0"/>
              <a:t>Alcím szerkesztése</a:t>
            </a:r>
          </a:p>
        </p:txBody>
      </p:sp>
      <p:cxnSp>
        <p:nvCxnSpPr>
          <p:cNvPr id="13" name="Egyenes összekötő 12"/>
          <p:cNvCxnSpPr/>
          <p:nvPr userDrawn="1"/>
        </p:nvCxnSpPr>
        <p:spPr>
          <a:xfrm>
            <a:off x="838200" y="1825625"/>
            <a:ext cx="137042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29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 alcím nélkü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0D81498-FB92-4624-9D0D-D7199EB9C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9525"/>
            <a:ext cx="5181600" cy="459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80EA80D-1C46-4A13-8E99-4CFE3CD41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79525"/>
            <a:ext cx="5181600" cy="459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églalap 8"/>
          <p:cNvSpPr/>
          <p:nvPr userDrawn="1"/>
        </p:nvSpPr>
        <p:spPr>
          <a:xfrm>
            <a:off x="-8073" y="6702253"/>
            <a:ext cx="936000" cy="160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 userDrawn="1"/>
        </p:nvSpPr>
        <p:spPr>
          <a:xfrm>
            <a:off x="928191" y="6702252"/>
            <a:ext cx="11268000" cy="1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E9669ADC-D8F2-4C21-BF55-42905D99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53"/>
            <a:ext cx="10515600" cy="1083607"/>
          </a:xfrm>
          <a:prstGeom prst="rect">
            <a:avLst/>
          </a:prstGeom>
        </p:spPr>
        <p:txBody>
          <a:bodyPr anchor="b"/>
          <a:lstStyle>
            <a:lvl1pPr>
              <a:defRPr sz="3200" b="1"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cxnSp>
        <p:nvCxnSpPr>
          <p:cNvPr id="13" name="Egyenes összekötő 12"/>
          <p:cNvCxnSpPr/>
          <p:nvPr userDrawn="1"/>
        </p:nvCxnSpPr>
        <p:spPr>
          <a:xfrm>
            <a:off x="838200" y="1455480"/>
            <a:ext cx="137042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19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0DA3B52A-03EB-40E5-81F2-9C1B92057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4577"/>
            <a:ext cx="5157787" cy="6804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05637D5-05F1-4368-B15A-A1B1D9C59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3C58B62-769E-4A0F-A205-5C54958C0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4577"/>
            <a:ext cx="5183188" cy="6804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34EB6B5-D048-46F3-B7E7-119246599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0" name="Téglalap 9"/>
          <p:cNvSpPr/>
          <p:nvPr userDrawn="1"/>
        </p:nvSpPr>
        <p:spPr>
          <a:xfrm>
            <a:off x="-8073" y="6702253"/>
            <a:ext cx="936000" cy="160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 userDrawn="1"/>
        </p:nvSpPr>
        <p:spPr>
          <a:xfrm>
            <a:off x="928191" y="6702252"/>
            <a:ext cx="11268000" cy="1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Cím 1">
            <a:extLst>
              <a:ext uri="{FF2B5EF4-FFF2-40B4-BE49-F238E27FC236}">
                <a16:creationId xmlns:a16="http://schemas.microsoft.com/office/drawing/2014/main" id="{E9669ADC-D8F2-4C21-BF55-42905D99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917"/>
            <a:ext cx="10515600" cy="1109244"/>
          </a:xfrm>
          <a:prstGeom prst="rect">
            <a:avLst/>
          </a:prstGeom>
        </p:spPr>
        <p:txBody>
          <a:bodyPr anchor="b"/>
          <a:lstStyle>
            <a:lvl1pPr>
              <a:defRPr sz="3200" b="1"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3" name="Szöveg helye 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79525"/>
            <a:ext cx="2974145" cy="400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hu-HU" dirty="0"/>
              <a:t>Alcím szerkesztése</a:t>
            </a:r>
          </a:p>
        </p:txBody>
      </p:sp>
      <p:cxnSp>
        <p:nvCxnSpPr>
          <p:cNvPr id="14" name="Egyenes összekötő 13"/>
          <p:cNvCxnSpPr/>
          <p:nvPr userDrawn="1"/>
        </p:nvCxnSpPr>
        <p:spPr>
          <a:xfrm>
            <a:off x="838200" y="1740165"/>
            <a:ext cx="137042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37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, al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 userDrawn="1"/>
        </p:nvSpPr>
        <p:spPr>
          <a:xfrm>
            <a:off x="-8073" y="6702253"/>
            <a:ext cx="936000" cy="160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 userDrawn="1"/>
        </p:nvSpPr>
        <p:spPr>
          <a:xfrm>
            <a:off x="928191" y="6702252"/>
            <a:ext cx="11268000" cy="1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E9669ADC-D8F2-4C21-BF55-42905D99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829"/>
            <a:ext cx="10515600" cy="1032332"/>
          </a:xfrm>
          <a:prstGeom prst="rect">
            <a:avLst/>
          </a:prstGeom>
        </p:spPr>
        <p:txBody>
          <a:bodyPr anchor="b"/>
          <a:lstStyle>
            <a:lvl1pPr>
              <a:defRPr sz="3200" b="1"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9" name="Szöveg helye 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79525"/>
            <a:ext cx="2974145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hu-HU" dirty="0"/>
              <a:t>Alcím szerkesztése</a:t>
            </a:r>
          </a:p>
        </p:txBody>
      </p:sp>
      <p:cxnSp>
        <p:nvCxnSpPr>
          <p:cNvPr id="10" name="Egyenes összekötő 9"/>
          <p:cNvCxnSpPr/>
          <p:nvPr userDrawn="1"/>
        </p:nvCxnSpPr>
        <p:spPr>
          <a:xfrm>
            <a:off x="838200" y="1825625"/>
            <a:ext cx="137042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19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95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1" r:id="rId4"/>
    <p:sldLayoutId id="2147483651" r:id="rId5"/>
    <p:sldLayoutId id="2147483652" r:id="rId6"/>
    <p:sldLayoutId id="2147483662" r:id="rId7"/>
    <p:sldLayoutId id="2147483653" r:id="rId8"/>
    <p:sldLayoutId id="2147483654" r:id="rId9"/>
    <p:sldLayoutId id="2147483655" r:id="rId10"/>
    <p:sldLayoutId id="2147483663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moodle.ppke.hu/course/view.php?id=2246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e/EFaiD3NQ9W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b.hu/wp-content/uploads/MAB_Utmutato_Onertekelesi_eszkoz_ESG-alapu_integralt_intezmenyakkreditacio.docx" TargetMode="External"/><Relationship Id="rId2" Type="http://schemas.openxmlformats.org/officeDocument/2006/relationships/hyperlink" Target="https://ppke.hu/minosegbiztositas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hu.123rf.com/" TargetMode="External"/><Relationship Id="rId4" Type="http://schemas.openxmlformats.org/officeDocument/2006/relationships/hyperlink" Target="https://www.mab.hu/wp-content/uploads/K%C3%A9pz%C3%A9sek-%C3%A9rt%C3%A9kel%C3%A9s%C3%A9hez_%C5%B1rlap.docx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b.hu/wp-content/uploads/MAB_Utmutato_Onertekelesi_eszkoz_ESG-alapu_integralt_intezmenyakkreditacio.docx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13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F7F7B-3B77-C106-240E-EBA985942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5FF310-7696-C54D-921C-A18B95289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hu-HU" dirty="0"/>
              <a:t>Mit jelent ez a jelenlévők számára?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38DBB1-E72B-6B35-1C08-F9923946B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/>
              <a:t>A szakfelelős a stratégiai összképet tartja össze,</a:t>
            </a:r>
          </a:p>
          <a:p>
            <a:pPr lvl="0"/>
            <a:endParaRPr lang="hu-HU" dirty="0"/>
          </a:p>
          <a:p>
            <a:pPr lvl="0"/>
            <a:r>
              <a:rPr lang="hu-HU" dirty="0"/>
              <a:t>A tárgyfelelős a tanulási eredményeken keresztül formálja a minőséget,</a:t>
            </a:r>
          </a:p>
          <a:p>
            <a:pPr lvl="0"/>
            <a:endParaRPr lang="hu-HU" dirty="0"/>
          </a:p>
          <a:p>
            <a:pPr lvl="0"/>
            <a:r>
              <a:rPr lang="hu-HU" dirty="0"/>
              <a:t>Az oktató pedig a hallgatói élményen keresztül valósítja meg azt nap mint nap.</a:t>
            </a:r>
          </a:p>
          <a:p>
            <a:pPr lvl="0"/>
            <a:endParaRPr lang="hu-HU" dirty="0"/>
          </a:p>
          <a:p>
            <a:pPr marL="0" lvl="0" indent="0">
              <a:buNone/>
            </a:pPr>
            <a:r>
              <a:rPr lang="hu-HU" dirty="0"/>
              <a:t>Részletek -&gt;</a:t>
            </a:r>
          </a:p>
        </p:txBody>
      </p:sp>
    </p:spTree>
    <p:extLst>
      <p:ext uri="{BB962C8B-B14F-4D97-AF65-F5344CB8AC3E}">
        <p14:creationId xmlns:p14="http://schemas.microsoft.com/office/powerpoint/2010/main" val="3983766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28670-AF73-837B-03AE-0C188A766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EE614B-B594-D818-462F-96E8AE47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hu-HU" dirty="0"/>
              <a:t>SZAKFELELŐSÖKNEK – stratégiai és rendszerszintű felelősség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322781-87DC-EA70-A9D1-6351525BF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hu-HU" dirty="0"/>
              <a:t>A szakfelelős kulcsszerepe, hogy a szak működését és fejlesztését az európai minőségbiztosítási elvekhez igazítsa.</a:t>
            </a:r>
          </a:p>
          <a:p>
            <a:pPr lvl="0" algn="just"/>
            <a:endParaRPr lang="hu-HU" dirty="0"/>
          </a:p>
          <a:p>
            <a:pPr algn="just"/>
            <a:r>
              <a:rPr lang="hu-HU" dirty="0"/>
              <a:t>Biztosítsák az összhangot az intézmény stratégiájával, a KKK-</a:t>
            </a:r>
            <a:r>
              <a:rPr lang="hu-HU" dirty="0" err="1"/>
              <a:t>val</a:t>
            </a:r>
            <a:r>
              <a:rPr lang="hu-HU" dirty="0"/>
              <a:t> és a minőségbiztosítási politikával (ESG 1.1–1.2).</a:t>
            </a:r>
          </a:p>
          <a:p>
            <a:pPr lvl="0" algn="just"/>
            <a:endParaRPr lang="hu-HU" dirty="0"/>
          </a:p>
          <a:p>
            <a:pPr lvl="0" algn="just"/>
            <a:r>
              <a:rPr lang="hu-HU" dirty="0"/>
              <a:t>Koordinálják a visszacsatolási folyamatokat – hallgatói, oktatói és munkaerőpiaci vélemények alapján történjen a szak folyamatos fejlesztése (ESG 1.9).</a:t>
            </a:r>
          </a:p>
          <a:p>
            <a:pPr lvl="0" algn="just"/>
            <a:endParaRPr lang="hu-HU" dirty="0"/>
          </a:p>
          <a:p>
            <a:pPr lvl="0" algn="just"/>
            <a:r>
              <a:rPr lang="hu-HU" dirty="0"/>
              <a:t>Mutassák be a szak minőségkultúráját a MAB felé – dokumentált példákon keresztül, nem formális nyelvezettel, hanem tényleges gyakorlatokkal.</a:t>
            </a:r>
          </a:p>
        </p:txBody>
      </p:sp>
    </p:spTree>
    <p:extLst>
      <p:ext uri="{BB962C8B-B14F-4D97-AF65-F5344CB8AC3E}">
        <p14:creationId xmlns:p14="http://schemas.microsoft.com/office/powerpoint/2010/main" val="807053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DED92-22BA-CBDE-C468-88174B0FC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FB5F92-15A8-12FA-3C49-11BBB2756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hu-HU" dirty="0"/>
              <a:t>SZAKFELELŐSÖKNEK – képzés mátrix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E32B225-77A8-77E3-7714-CBB5A1AB9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506" y="1873525"/>
            <a:ext cx="10409760" cy="444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88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40807-CFBB-4419-4784-67B274A6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F27724-3B1F-01C3-F373-836A0CF98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hu-HU" dirty="0"/>
              <a:t>SZAKFELELŐSÖKNEK – képzés mátrix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0BDAAC2-212A-6499-66B2-3B8D2275D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/>
              <a:t>Három jellemzője: </a:t>
            </a:r>
          </a:p>
          <a:p>
            <a:pPr lvl="0"/>
            <a:r>
              <a:rPr lang="hu-HU" b="1" dirty="0"/>
              <a:t>Cselekvést</a:t>
            </a:r>
            <a:r>
              <a:rPr lang="hu-HU" dirty="0"/>
              <a:t> ír le – mit képes megtenni a hallgató</a:t>
            </a:r>
          </a:p>
          <a:p>
            <a:pPr lvl="0"/>
            <a:r>
              <a:rPr lang="hu-HU" b="1" dirty="0" err="1"/>
              <a:t>Körülhatárolt</a:t>
            </a:r>
            <a:r>
              <a:rPr lang="hu-HU" b="1" dirty="0"/>
              <a:t> feltételek</a:t>
            </a:r>
            <a:r>
              <a:rPr lang="hu-HU" dirty="0"/>
              <a:t> között – milyen kontextusban, milyen eszközökkel</a:t>
            </a:r>
          </a:p>
          <a:p>
            <a:pPr lvl="0"/>
            <a:r>
              <a:rPr lang="hu-HU" b="1" dirty="0"/>
              <a:t>Mérhető eredménnyel</a:t>
            </a:r>
            <a:r>
              <a:rPr lang="hu-HU" dirty="0"/>
              <a:t> – mi figyelhető meg, hogyan értékelhető</a:t>
            </a:r>
          </a:p>
          <a:p>
            <a:pPr marL="0" indent="0">
              <a:buNone/>
            </a:pPr>
            <a:r>
              <a:rPr lang="hu-HU" b="1" dirty="0"/>
              <a:t>Használható sablon: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„A hallgató képes + [tevékenység] + [tartalom / tudásterület] + [cél / alkalmazás kontextusa]”</a:t>
            </a:r>
          </a:p>
        </p:txBody>
      </p:sp>
    </p:spTree>
    <p:extLst>
      <p:ext uri="{BB962C8B-B14F-4D97-AF65-F5344CB8AC3E}">
        <p14:creationId xmlns:p14="http://schemas.microsoft.com/office/powerpoint/2010/main" val="1777346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D059E-F911-F85B-107C-752F0B61E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BD9DBA-313E-F0CC-DBAF-8E2A0AB99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hu-HU" dirty="0"/>
              <a:t>SZAKFELELŐSÖKNEK – képzés mátrix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972087-C533-3ADD-6BC0-FAD4015AE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/>
              <a:t>Példák – hogyan lesz a KKK-</a:t>
            </a:r>
            <a:r>
              <a:rPr lang="hu-HU" b="1" dirty="0" err="1"/>
              <a:t>ból</a:t>
            </a:r>
            <a:r>
              <a:rPr lang="hu-HU" b="1" dirty="0"/>
              <a:t> tanulási eredmény (Pedagógia alapszak)</a:t>
            </a:r>
            <a:endParaRPr lang="hu-HU" dirty="0"/>
          </a:p>
          <a:p>
            <a:r>
              <a:rPr lang="hu-HU" b="1" dirty="0"/>
              <a:t>1. KKK-részlet:</a:t>
            </a:r>
            <a:endParaRPr lang="hu-HU" dirty="0"/>
          </a:p>
          <a:p>
            <a:r>
              <a:rPr lang="hu-HU" dirty="0"/>
              <a:t>„Ismeri a személyiségfejlődés, a tanulás- és szociálpszichológia alapvető tényeit.”</a:t>
            </a:r>
          </a:p>
          <a:p>
            <a:r>
              <a:rPr lang="hu-HU" b="1" dirty="0"/>
              <a:t>Tanulási eredmény:</a:t>
            </a:r>
            <a:br>
              <a:rPr lang="hu-HU" dirty="0"/>
            </a:br>
            <a:r>
              <a:rPr lang="hu-HU" dirty="0"/>
              <a:t>A hallgató képes a tanuláspszichológiai alapfogalmak és elméletek azonosítására, és ezek alapján magyarázni a tanulói viselkedés különbségeit konkrét oktatási helyzetekben.</a:t>
            </a:r>
          </a:p>
          <a:p>
            <a:pPr marL="0" indent="0">
              <a:buNone/>
            </a:pPr>
            <a:r>
              <a:rPr lang="hu-HU" b="1" dirty="0"/>
              <a:t>Mérés / értékelés:</a:t>
            </a:r>
            <a:endParaRPr lang="hu-HU" dirty="0"/>
          </a:p>
          <a:p>
            <a:pPr lvl="0"/>
            <a:r>
              <a:rPr lang="hu-HU" dirty="0"/>
              <a:t>Esetelemzés vagy reflektív esszé egy tanulói szituáció pszichológiai elemzéséről</a:t>
            </a:r>
          </a:p>
          <a:p>
            <a:pPr lvl="0"/>
            <a:r>
              <a:rPr lang="hu-HU" dirty="0"/>
              <a:t>Szóbeli vizsga kérdés: </a:t>
            </a:r>
            <a:r>
              <a:rPr lang="hu-HU" i="1" dirty="0"/>
              <a:t>„Milyen tanuláselméleti háttérrel magyarázná a … viselkedést?”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5922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1079A-C9E2-8629-2787-4ACE752F4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4F07E0-0089-3DAD-1055-EBD1F5B0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hu-HU" dirty="0"/>
              <a:t>SZAKFELELŐSÖKNEK – stratégiai a mátrixhoz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EF5606BB-6765-A312-8433-02B230E1D4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5068172"/>
              </p:ext>
            </p:extLst>
          </p:nvPr>
        </p:nvGraphicFramePr>
        <p:xfrm>
          <a:off x="698240" y="2094274"/>
          <a:ext cx="10515600" cy="42731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00855085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3630785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3927628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 dirty="0">
                          <a:effectLst/>
                        </a:rPr>
                        <a:t>Típus</a:t>
                      </a:r>
                      <a:endParaRPr lang="hu-HU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>
                          <a:effectLst/>
                        </a:rPr>
                        <a:t>KKK nyelv</a:t>
                      </a:r>
                      <a:endParaRPr lang="hu-HU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 dirty="0">
                          <a:effectLst/>
                        </a:rPr>
                        <a:t>Tanulási eredmény</a:t>
                      </a:r>
                      <a:endParaRPr lang="hu-HU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42765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>
                          <a:effectLst/>
                        </a:rPr>
                        <a:t>Elméleti tudás</a:t>
                      </a:r>
                      <a:endParaRPr lang="hu-HU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>
                          <a:effectLst/>
                        </a:rPr>
                        <a:t>„Ismeri / érti / tájékozott”</a:t>
                      </a:r>
                      <a:endParaRPr lang="hu-HU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>
                          <a:effectLst/>
                        </a:rPr>
                        <a:t>„Képes megmagyarázni, értelmezni, azonosítani, példát hozni…”</a:t>
                      </a:r>
                      <a:endParaRPr lang="hu-HU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32887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>
                          <a:effectLst/>
                        </a:rPr>
                        <a:t>Képesség</a:t>
                      </a:r>
                      <a:endParaRPr lang="hu-HU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>
                          <a:effectLst/>
                        </a:rPr>
                        <a:t>„Képes…”</a:t>
                      </a:r>
                      <a:endParaRPr lang="hu-HU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>
                          <a:effectLst/>
                        </a:rPr>
                        <a:t>„Képes önállóan / irányítottan / csoportban megoldani… konkrét helyzetben”</a:t>
                      </a:r>
                      <a:endParaRPr lang="hu-HU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1226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>
                          <a:effectLst/>
                        </a:rPr>
                        <a:t>Attitűd</a:t>
                      </a:r>
                      <a:endParaRPr lang="hu-HU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>
                          <a:effectLst/>
                        </a:rPr>
                        <a:t>„Elfogadja / nyitott / reflektív”</a:t>
                      </a:r>
                      <a:endParaRPr lang="hu-HU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>
                          <a:effectLst/>
                        </a:rPr>
                        <a:t>„Képes érzékenyen reagálni / reflektíven értelmezni / etikus módon dönteni…”</a:t>
                      </a:r>
                      <a:endParaRPr lang="hu-HU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32469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 dirty="0">
                          <a:effectLst/>
                        </a:rPr>
                        <a:t>Felelősség</a:t>
                      </a:r>
                      <a:endParaRPr lang="hu-HU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>
                          <a:effectLst/>
                        </a:rPr>
                        <a:t>„Önállóan, felelősen végez”</a:t>
                      </a:r>
                      <a:endParaRPr lang="hu-HU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2000" kern="100" dirty="0">
                          <a:effectLst/>
                        </a:rPr>
                        <a:t>„Képes döntést hozni / mérlegelni / felelősségteljesen tervezni adott kontextusban”</a:t>
                      </a:r>
                      <a:endParaRPr lang="hu-HU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64741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860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C6924-9D53-6CD7-1C34-86E066DD3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32BDA7-6311-71BF-69D7-BC043372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hu-HU" dirty="0"/>
              <a:t>TÁRGYFELELŐSÖKNEK – operatív és fejlesztő szerep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EAA1FB7-8DC1-1C6C-5F96-5458805CA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hu-HU" dirty="0"/>
              <a:t>A cél tanulási eredményekben gondolkodni, ne csak tananyagtartalomban – mit tud, mit ért, mit képes megtenni a hallgató a tárgy után (ESG 1.2).</a:t>
            </a:r>
          </a:p>
          <a:p>
            <a:pPr lvl="0" algn="just"/>
            <a:endParaRPr lang="hu-HU" dirty="0"/>
          </a:p>
          <a:p>
            <a:pPr lvl="0" algn="just"/>
            <a:r>
              <a:rPr lang="hu-HU" dirty="0"/>
              <a:t>Alkalmazzanak hallgatóközpontú módszereket – a tanulás aktív, reflektív és fejlesztő folyamat legyen (ESG 1.3).</a:t>
            </a:r>
          </a:p>
          <a:p>
            <a:pPr lvl="0" algn="just"/>
            <a:endParaRPr lang="hu-HU" dirty="0"/>
          </a:p>
          <a:p>
            <a:pPr lvl="0" algn="just"/>
            <a:r>
              <a:rPr lang="hu-HU" dirty="0"/>
              <a:t>Építsenek be visszajelzéseket – a hallgatói elégedettségi adatok, vizsgaeredmények és oktatói reflexiók segíthetik a tárgy folyamatos javítását (ESG 1.7, 1.9).</a:t>
            </a:r>
          </a:p>
          <a:p>
            <a:pPr lvl="0" algn="just"/>
            <a:endParaRPr lang="hu-HU" dirty="0"/>
          </a:p>
          <a:p>
            <a:pPr lvl="0" algn="just"/>
            <a:r>
              <a:rPr lang="hu-HU" dirty="0"/>
              <a:t>Legyen átlátható a követelményrendszer – világos értékelési szempontok, méltányos eljárások, egyenlő hozzáférés (ESG 1.4, 1.8).</a:t>
            </a:r>
          </a:p>
        </p:txBody>
      </p:sp>
    </p:spTree>
    <p:extLst>
      <p:ext uri="{BB962C8B-B14F-4D97-AF65-F5344CB8AC3E}">
        <p14:creationId xmlns:p14="http://schemas.microsoft.com/office/powerpoint/2010/main" val="1786279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B5273-E883-EA96-7228-B9A2A5AE5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258608-1AF9-BCAF-0FFC-45934096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hu-HU" dirty="0"/>
              <a:t>OKTATÓKNAK – napi szintű minőségmegvalósítás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CE693D-161E-AC26-5D64-8A95CF264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A minőség a mindennapi oktatásban kezdődik – a kurzus felépítése, a hallgatókkal való kommunikáció és a visszajelzés módja mind minőségbiztosítási elem (ESG 1.3).</a:t>
            </a:r>
          </a:p>
          <a:p>
            <a:endParaRPr lang="hu-HU" dirty="0"/>
          </a:p>
          <a:p>
            <a:r>
              <a:rPr lang="hu-HU" dirty="0"/>
              <a:t>A hallgatók partnerként való kezelése – kérdezni, reflektálni, bevonni őket a tanulási folyamatba (ESG 1.3, 1.6).</a:t>
            </a:r>
          </a:p>
          <a:p>
            <a:endParaRPr lang="hu-HU" dirty="0"/>
          </a:p>
          <a:p>
            <a:r>
              <a:rPr lang="hu-HU" dirty="0"/>
              <a:t>Az oktatói fejlődés része a rendszernek – a MAB elvárja, hogy legyen képzés, önfejlesztés, tudásmegosztás (ESG 1.5).</a:t>
            </a:r>
          </a:p>
          <a:p>
            <a:endParaRPr lang="hu-HU" dirty="0"/>
          </a:p>
          <a:p>
            <a:r>
              <a:rPr lang="hu-HU" dirty="0"/>
              <a:t>Adatalapú és átlátható oktatói gyakorlat – amit teszünk, az dokumentált és megindokolható legyen, hiszen az átláthatóság bizalmat épít (ESG 1.7–1.8).</a:t>
            </a:r>
          </a:p>
        </p:txBody>
      </p:sp>
    </p:spTree>
    <p:extLst>
      <p:ext uri="{BB962C8B-B14F-4D97-AF65-F5344CB8AC3E}">
        <p14:creationId xmlns:p14="http://schemas.microsoft.com/office/powerpoint/2010/main" val="4161213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71AF6-0CDA-EF5A-907B-A120D511B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BA13A3-4314-E3A2-D678-7CDDDF831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500" dirty="0"/>
              <a:t>Asztalbeszélgetés – Mit látnak lehetőségnek, erősségnek vagy fejlesztendő területnek az akkreditációban?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07053F-1F32-236F-0D75-E7D75B94E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/>
              <a:t>Tisztelt Kollégák,</a:t>
            </a:r>
          </a:p>
          <a:p>
            <a:pPr marL="0" indent="0">
              <a:buNone/>
            </a:pPr>
            <a:r>
              <a:rPr lang="hu-HU" dirty="0"/>
              <a:t>A következő 10 percben kivetítek néhány kiemelet témakört. Kérem, hogy mindenki:</a:t>
            </a:r>
          </a:p>
          <a:p>
            <a:pPr marL="0" indent="0">
              <a:buNone/>
            </a:pPr>
            <a:br>
              <a:rPr lang="hu-HU" dirty="0"/>
            </a:br>
            <a:r>
              <a:rPr lang="hu-HU" dirty="0"/>
              <a:t>1️⃣ </a:t>
            </a:r>
            <a:r>
              <a:rPr lang="hu-HU" b="1" dirty="0"/>
              <a:t>Válasszon egy kérdést</a:t>
            </a:r>
            <a:r>
              <a:rPr lang="hu-HU" dirty="0"/>
              <a:t> a kivetített témák közül, amely az Ön érdeklődéséhez leginkább kapcsolódik.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2️⃣ </a:t>
            </a:r>
            <a:r>
              <a:rPr lang="hu-HU" b="1" dirty="0"/>
              <a:t>Gondolja át </a:t>
            </a:r>
            <a:r>
              <a:rPr lang="hu-HU" dirty="0"/>
              <a:t>röviden, mit tapasztal, milyen lehetőséget vagy fejlesztési irányt lát benne.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3️⃣ </a:t>
            </a:r>
            <a:r>
              <a:rPr lang="hu-HU" b="1" dirty="0"/>
              <a:t>Ossza meg </a:t>
            </a:r>
            <a:r>
              <a:rPr lang="hu-HU" dirty="0"/>
              <a:t>gondolatait az asztaltársakkal, és jegyezzen fel közösen néhány kulcsüzenetet.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🗣️</a:t>
            </a:r>
            <a:r>
              <a:rPr lang="hu-HU" b="1" dirty="0"/>
              <a:t> </a:t>
            </a:r>
            <a:r>
              <a:rPr lang="hu-HU" dirty="0"/>
              <a:t>Kérem, hogy Önöket, hogy osszák meg azt, amiről úgy gondolják, hogy a kérdések kapcsán másoknak fontos </a:t>
            </a:r>
            <a:r>
              <a:rPr lang="hu-HU"/>
              <a:t>lenne tudniuk.</a:t>
            </a:r>
            <a:endParaRPr lang="hu-HU" dirty="0"/>
          </a:p>
          <a:p>
            <a:pPr marL="0" indent="0" algn="r">
              <a:buNone/>
            </a:pPr>
            <a:r>
              <a:rPr lang="hu-HU" dirty="0"/>
              <a:t>Köszönöm </a:t>
            </a:r>
            <a:r>
              <a:rPr lang="hu-HU" dirty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8039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ABD40-EB0D-6163-AF00-8072A6129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B7C947-99C1-CD28-FA83-945BFD451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Kérdések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256ACB7-729A-0DEC-3F5E-B4EACD637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9814"/>
            <a:ext cx="10515600" cy="4476353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hu-HU" sz="2400" dirty="0"/>
              <a:t>Mi az a kompetenciaterület, ahol a legerősebb vagyok?</a:t>
            </a:r>
          </a:p>
          <a:p>
            <a:pPr marL="457200" lvl="0" indent="-457200">
              <a:buFont typeface="+mj-lt"/>
              <a:buAutoNum type="arabicPeriod"/>
            </a:pPr>
            <a:r>
              <a:rPr lang="hu-HU" sz="2400" dirty="0"/>
              <a:t>Hol érzem, hogy támogatásra, közösségi tanulásra lenne szükségem?</a:t>
            </a:r>
          </a:p>
          <a:p>
            <a:pPr marL="457200" lvl="0" indent="-457200">
              <a:buFont typeface="+mj-lt"/>
              <a:buAutoNum type="arabicPeriod"/>
            </a:pPr>
            <a:r>
              <a:rPr lang="hu-HU" sz="2400" dirty="0"/>
              <a:t>Milyen formában építek be hallgatói vagy kollégák visszajelzéseit?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/>
              <a:t>Miben segíthetnek a digitális / MI-eszközök a hallgatói tanulási út személyre szabásában? rendszer (pl. </a:t>
            </a:r>
            <a:r>
              <a:rPr lang="hu-HU" sz="2400" dirty="0" err="1"/>
              <a:t>CoPolit</a:t>
            </a:r>
            <a:r>
              <a:rPr lang="hu-HU" sz="2400" dirty="0"/>
              <a:t>, </a:t>
            </a:r>
            <a:r>
              <a:rPr lang="hu-HU" sz="2400" dirty="0" err="1"/>
              <a:t>Geminis</a:t>
            </a:r>
            <a:r>
              <a:rPr lang="hu-HU" sz="2400" dirty="0"/>
              <a:t>, </a:t>
            </a:r>
            <a:r>
              <a:rPr lang="hu-HU" sz="2400" dirty="0" err="1"/>
              <a:t>ChatGPT</a:t>
            </a:r>
            <a:r>
              <a:rPr lang="hu-HU" sz="2400" dirty="0"/>
              <a:t>, </a:t>
            </a:r>
            <a:r>
              <a:rPr lang="hu-HU" sz="2400" dirty="0" err="1"/>
              <a:t>Canva</a:t>
            </a:r>
            <a:r>
              <a:rPr lang="hu-HU" sz="2400" dirty="0"/>
              <a:t>, </a:t>
            </a:r>
            <a:r>
              <a:rPr lang="hu-HU" sz="2400" dirty="0" err="1"/>
              <a:t>NotebookLM</a:t>
            </a:r>
            <a:r>
              <a:rPr lang="hu-HU" sz="2400" dirty="0"/>
              <a:t>, </a:t>
            </a:r>
            <a:r>
              <a:rPr lang="hu-HU" sz="2400" dirty="0" err="1"/>
              <a:t>Mentimeter</a:t>
            </a:r>
            <a:r>
              <a:rPr lang="hu-HU" sz="2400" dirty="0"/>
              <a:t> stb.)?</a:t>
            </a:r>
          </a:p>
          <a:p>
            <a:pPr marL="457200" lvl="0" indent="-457200">
              <a:buFont typeface="+mj-lt"/>
              <a:buAutoNum type="arabicPeriod"/>
            </a:pPr>
            <a:r>
              <a:rPr lang="hu-HU" sz="2400" dirty="0"/>
              <a:t>Melyik területhez szeretnék közös megoldásokat találni a kari szinten?</a:t>
            </a:r>
          </a:p>
          <a:p>
            <a:pPr marL="457200" lvl="0" indent="-457200">
              <a:buFont typeface="+mj-lt"/>
              <a:buAutoNum type="arabicPeriod"/>
            </a:pPr>
            <a:r>
              <a:rPr lang="hu-HU" sz="2400" dirty="0"/>
              <a:t>Hogyan biztosítom, hogy a tantárgyam tanulási eredményei illeszkedjenek a szak céljaihoz?</a:t>
            </a:r>
          </a:p>
          <a:p>
            <a:pPr marL="457200" lvl="0" indent="-457200">
              <a:buFont typeface="+mj-lt"/>
              <a:buAutoNum type="arabicPeriod"/>
            </a:pPr>
            <a:r>
              <a:rPr lang="hu-HU" sz="2400" dirty="0"/>
              <a:t>Melyik oktatási módszerem növeli leginkább a hallgatói aktivitást és felelősséget?</a:t>
            </a:r>
          </a:p>
        </p:txBody>
      </p:sp>
    </p:spTree>
    <p:extLst>
      <p:ext uri="{BB962C8B-B14F-4D97-AF65-F5344CB8AC3E}">
        <p14:creationId xmlns:p14="http://schemas.microsoft.com/office/powerpoint/2010/main" val="259055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735561" y="850179"/>
            <a:ext cx="10515600" cy="681157"/>
          </a:xfrm>
        </p:spPr>
        <p:txBody>
          <a:bodyPr/>
          <a:lstStyle/>
          <a:p>
            <a:r>
              <a:rPr lang="hu-HU" dirty="0"/>
              <a:t>Minőség, kompetencia, mesterséges intelligencia – új kihívások a felsőoktatásban</a:t>
            </a:r>
          </a:p>
        </p:txBody>
      </p:sp>
      <p:sp>
        <p:nvSpPr>
          <p:cNvPr id="8" name="Alcím 7"/>
          <p:cNvSpPr>
            <a:spLocks noGrp="1"/>
          </p:cNvSpPr>
          <p:nvPr>
            <p:ph type="subTitle" idx="1"/>
          </p:nvPr>
        </p:nvSpPr>
        <p:spPr>
          <a:xfrm>
            <a:off x="1421361" y="5247861"/>
            <a:ext cx="9144000" cy="536141"/>
          </a:xfrm>
        </p:spPr>
        <p:txBody>
          <a:bodyPr/>
          <a:lstStyle/>
          <a:p>
            <a:r>
              <a:rPr lang="hu-HU" dirty="0"/>
              <a:t>Szabó István</a:t>
            </a:r>
          </a:p>
        </p:txBody>
      </p:sp>
      <p:sp>
        <p:nvSpPr>
          <p:cNvPr id="9" name="Szöveg helye 8"/>
          <p:cNvSpPr>
            <a:spLocks noGrp="1"/>
          </p:cNvSpPr>
          <p:nvPr>
            <p:ph type="body" sz="quarter" idx="10"/>
          </p:nvPr>
        </p:nvSpPr>
        <p:spPr>
          <a:xfrm>
            <a:off x="5147451" y="3981891"/>
            <a:ext cx="1691820" cy="499083"/>
          </a:xfrm>
        </p:spPr>
        <p:txBody>
          <a:bodyPr/>
          <a:lstStyle/>
          <a:p>
            <a:r>
              <a:rPr lang="hu-HU" dirty="0"/>
              <a:t>2025.10.15</a:t>
            </a:r>
          </a:p>
        </p:txBody>
      </p:sp>
      <p:sp>
        <p:nvSpPr>
          <p:cNvPr id="10" name="Szöveg helye 9"/>
          <p:cNvSpPr>
            <a:spLocks noGrp="1"/>
          </p:cNvSpPr>
          <p:nvPr>
            <p:ph type="body" sz="quarter" idx="11"/>
          </p:nvPr>
        </p:nvSpPr>
        <p:spPr>
          <a:xfrm>
            <a:off x="4319473" y="5811016"/>
            <a:ext cx="3347775" cy="499083"/>
          </a:xfrm>
        </p:spPr>
        <p:txBody>
          <a:bodyPr>
            <a:normAutofit/>
          </a:bodyPr>
          <a:lstStyle/>
          <a:p>
            <a:r>
              <a:rPr lang="hu-HU" dirty="0"/>
              <a:t>Minőségbiztosítási Iroda</a:t>
            </a: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6C315C7E-6BD9-55DA-58D0-E9EB9E324E04}"/>
              </a:ext>
            </a:extLst>
          </p:cNvPr>
          <p:cNvSpPr txBox="1">
            <a:spLocks/>
          </p:cNvSpPr>
          <p:nvPr/>
        </p:nvSpPr>
        <p:spPr>
          <a:xfrm>
            <a:off x="1179660" y="3050210"/>
            <a:ext cx="9832675" cy="546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dirty="0">
                <a:solidFill>
                  <a:schemeClr val="accent2"/>
                </a:solidFill>
              </a:rPr>
              <a:t>A minőségbiztosítás ott kezdődik, ahol a rutin véget ér.</a:t>
            </a:r>
            <a:endParaRPr lang="hu-HU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58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AC02C-BFE0-3FDF-8566-BFCB5819D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519A51-72EF-13E6-FF75-8D540007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Digitális kompetenciák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7367CD9-29D3-6BEB-A425-FCE165F61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 algn="ctr">
              <a:buFont typeface="+mj-lt"/>
              <a:buAutoNum type="alphaLcParenR"/>
            </a:pPr>
            <a:r>
              <a:rPr lang="hu-HU" sz="1800" b="1" dirty="0">
                <a:solidFill>
                  <a:schemeClr val="tx1"/>
                </a:solidFill>
              </a:rPr>
              <a:t>AI az oktatói munkában (</a:t>
            </a:r>
            <a:r>
              <a:rPr lang="hu-HU" sz="1800" b="1" dirty="0" err="1">
                <a:solidFill>
                  <a:schemeClr val="tx1"/>
                </a:solidFill>
              </a:rPr>
              <a:t>ChatGPT</a:t>
            </a:r>
            <a:r>
              <a:rPr lang="hu-HU" sz="1800" b="1" dirty="0">
                <a:solidFill>
                  <a:schemeClr val="tx1"/>
                </a:solidFill>
              </a:rPr>
              <a:t>, </a:t>
            </a:r>
            <a:r>
              <a:rPr lang="hu-HU" sz="1800" b="1" dirty="0" err="1">
                <a:solidFill>
                  <a:schemeClr val="tx1"/>
                </a:solidFill>
              </a:rPr>
              <a:t>NotebookLM</a:t>
            </a:r>
            <a:r>
              <a:rPr lang="hu-HU" sz="1800" b="1" dirty="0">
                <a:solidFill>
                  <a:schemeClr val="tx1"/>
                </a:solidFill>
              </a:rPr>
              <a:t>)</a:t>
            </a:r>
          </a:p>
          <a:p>
            <a:pPr marL="914400" lvl="1" indent="-457200" algn="ctr">
              <a:buFont typeface="+mj-lt"/>
              <a:buAutoNum type="alphaLcParenR"/>
            </a:pPr>
            <a:r>
              <a:rPr lang="hu-HU" sz="1800" b="1" dirty="0">
                <a:solidFill>
                  <a:schemeClr val="tx1"/>
                </a:solidFill>
              </a:rPr>
              <a:t>Mesterséges intelligencia ajánlás egyetemi szinten</a:t>
            </a:r>
          </a:p>
        </p:txBody>
      </p:sp>
    </p:spTree>
    <p:extLst>
      <p:ext uri="{BB962C8B-B14F-4D97-AF65-F5344CB8AC3E}">
        <p14:creationId xmlns:p14="http://schemas.microsoft.com/office/powerpoint/2010/main" val="2960408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03A36-EDC9-2DEF-3675-3C1963977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38B723-9157-0C4E-4425-BAC06915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1832"/>
            <a:ext cx="10713098" cy="1126339"/>
          </a:xfrm>
        </p:spPr>
        <p:txBody>
          <a:bodyPr/>
          <a:lstStyle/>
          <a:p>
            <a:pPr lvl="0" algn="ctr"/>
            <a:r>
              <a:rPr lang="hu-HU" dirty="0"/>
              <a:t>Mesterséges Intelligencia felsőoktatási kompetenciafejlesztő kurzus oktatóknak - </a:t>
            </a:r>
            <a:r>
              <a:rPr lang="hu-HU" dirty="0" err="1"/>
              <a:t>Moodle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CF8320-BD57-1B13-2577-A53A73DD2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b="1" dirty="0"/>
              <a:t>📘 Fókusz:</a:t>
            </a:r>
            <a:endParaRPr lang="hu-HU" dirty="0"/>
          </a:p>
          <a:p>
            <a:r>
              <a:rPr lang="hu-HU" dirty="0"/>
              <a:t>AI-alapok megértése és etikus használat</a:t>
            </a:r>
          </a:p>
          <a:p>
            <a:r>
              <a:rPr lang="hu-HU" dirty="0"/>
              <a:t>Oktatási, kutatási és adminisztratív folyamatok támogatása</a:t>
            </a:r>
          </a:p>
          <a:p>
            <a:r>
              <a:rPr lang="hu-HU" dirty="0"/>
              <a:t>Pázmány-formula, Bloom-taxonómia integrálása, Gardner-féle intelligenciatípusok alkalmazása</a:t>
            </a:r>
          </a:p>
          <a:p>
            <a:r>
              <a:rPr lang="hu-HU" dirty="0"/>
              <a:t>Pedagógiai, digitális és reflexív kompetenciák fejlesztése AI környezettel</a:t>
            </a:r>
          </a:p>
          <a:p>
            <a:pPr marL="0" indent="0">
              <a:buNone/>
            </a:pPr>
            <a:r>
              <a:rPr lang="hu-HU" b="1" dirty="0"/>
              <a:t>🗂️ Fő modulok:</a:t>
            </a:r>
            <a:endParaRPr lang="hu-HU" dirty="0"/>
          </a:p>
          <a:p>
            <a:r>
              <a:rPr lang="hu-HU" b="1" dirty="0"/>
              <a:t>AI alapok</a:t>
            </a:r>
            <a:r>
              <a:rPr lang="hu-HU" dirty="0"/>
              <a:t> – működés, fogalmak, digitális eszközök</a:t>
            </a:r>
          </a:p>
          <a:p>
            <a:r>
              <a:rPr lang="hu-HU" b="1" dirty="0"/>
              <a:t>Lépésről lépésre építkező válasz</a:t>
            </a:r>
            <a:r>
              <a:rPr lang="hu-HU" dirty="0"/>
              <a:t> – hallgatói támogatás és értékelés</a:t>
            </a:r>
          </a:p>
          <a:p>
            <a:r>
              <a:rPr lang="hu-HU" b="1" dirty="0"/>
              <a:t>Oktatói kompetenciák és </a:t>
            </a:r>
            <a:r>
              <a:rPr lang="hu-HU" b="1" dirty="0" err="1"/>
              <a:t>promptolás</a:t>
            </a:r>
            <a:endParaRPr lang="hu-HU" dirty="0"/>
          </a:p>
          <a:p>
            <a:r>
              <a:rPr lang="hu-HU" b="1" dirty="0"/>
              <a:t>Oktatásmenedzsment és AI-integráció</a:t>
            </a:r>
            <a:endParaRPr lang="hu-HU" dirty="0"/>
          </a:p>
          <a:p>
            <a:r>
              <a:rPr lang="hu-HU" b="1" dirty="0"/>
              <a:t>AI felületek – melyiket, mire használjuk?</a:t>
            </a:r>
          </a:p>
          <a:p>
            <a:endParaRPr lang="hu-HU" b="1" dirty="0"/>
          </a:p>
          <a:p>
            <a:pPr marL="0" indent="0">
              <a:buNone/>
            </a:pPr>
            <a:r>
              <a:rPr lang="hu-HU" b="1" dirty="0"/>
              <a:t>Elérhetősége: </a:t>
            </a:r>
            <a:r>
              <a:rPr lang="hu-HU" b="1" dirty="0">
                <a:hlinkClick r:id="rId2"/>
              </a:rPr>
              <a:t>https://moodle.ppke.hu/course/view.php?id=2246</a:t>
            </a:r>
            <a:r>
              <a:rPr lang="hu-HU" b="1" dirty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78853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02893-1919-0728-1548-6762FB500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C959F8-D994-B162-CFC5-AABAC5A2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1832"/>
            <a:ext cx="10722429" cy="1126339"/>
          </a:xfrm>
        </p:spPr>
        <p:txBody>
          <a:bodyPr/>
          <a:lstStyle/>
          <a:p>
            <a:pPr lvl="0"/>
            <a:r>
              <a:rPr lang="hu-HU" dirty="0"/>
              <a:t>A prompt megfogalmazás egy rendszerezett módja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4415D0DC-2A04-B836-0607-305FE2A61D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8411376"/>
              </p:ext>
            </p:extLst>
          </p:nvPr>
        </p:nvGraphicFramePr>
        <p:xfrm>
          <a:off x="709126" y="1899986"/>
          <a:ext cx="10515600" cy="4217408"/>
        </p:xfrm>
        <a:graphic>
          <a:graphicData uri="http://schemas.openxmlformats.org/drawingml/2006/table">
            <a:tbl>
              <a:tblPr/>
              <a:tblGrid>
                <a:gridCol w="1315617">
                  <a:extLst>
                    <a:ext uri="{9D8B030D-6E8A-4147-A177-3AD203B41FA5}">
                      <a16:colId xmlns:a16="http://schemas.microsoft.com/office/drawing/2014/main" val="995168585"/>
                    </a:ext>
                  </a:extLst>
                </a:gridCol>
                <a:gridCol w="2659224">
                  <a:extLst>
                    <a:ext uri="{9D8B030D-6E8A-4147-A177-3AD203B41FA5}">
                      <a16:colId xmlns:a16="http://schemas.microsoft.com/office/drawing/2014/main" val="387905817"/>
                    </a:ext>
                  </a:extLst>
                </a:gridCol>
                <a:gridCol w="3911859">
                  <a:extLst>
                    <a:ext uri="{9D8B030D-6E8A-4147-A177-3AD203B41FA5}">
                      <a16:colId xmlns:a16="http://schemas.microsoft.com/office/drawing/2014/main" val="375853020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414933737"/>
                    </a:ext>
                  </a:extLst>
                </a:gridCol>
              </a:tblGrid>
              <a:tr h="2018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500" b="1" dirty="0"/>
                        <a:t>Betű</a:t>
                      </a:r>
                      <a:endParaRPr lang="hu-HU" sz="1500" dirty="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500" b="1"/>
                        <a:t>Lépés neve</a:t>
                      </a:r>
                      <a:endParaRPr lang="hu-HU" sz="150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500" b="1" dirty="0"/>
                        <a:t>Mit tegyen az oktató?</a:t>
                      </a:r>
                      <a:endParaRPr lang="hu-HU" sz="1500" dirty="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500" b="1" dirty="0"/>
                        <a:t>Ellenőrző kérdés</a:t>
                      </a:r>
                      <a:endParaRPr lang="hu-HU" sz="1500" dirty="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690112"/>
                  </a:ext>
                </a:extLst>
              </a:tr>
              <a:tr h="80722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500" b="1" dirty="0"/>
                        <a:t>P</a:t>
                      </a:r>
                      <a:endParaRPr lang="hu-HU" sz="1500" dirty="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 b="1" dirty="0" err="1"/>
                        <a:t>Perszonalizáció</a:t>
                      </a:r>
                      <a:endParaRPr lang="hu-HU" sz="1500" dirty="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/>
                        <a:t>Határozza meg, kinek a szerepében válaszoljon az MI (pl. szakértő, történelmi személy, kreált karakter).</a:t>
                      </a:r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/>
                        <a:t>„Megmondtam, kinek a szerepében szeretném látni az MI-t?”</a:t>
                      </a:r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296236"/>
                  </a:ext>
                </a:extLst>
              </a:tr>
              <a:tr h="6558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500" b="1" dirty="0"/>
                        <a:t>Á</a:t>
                      </a:r>
                      <a:endParaRPr lang="hu-HU" sz="1500" dirty="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 b="1"/>
                        <a:t>Általános megfogalmazás</a:t>
                      </a:r>
                      <a:endParaRPr lang="hu-HU" sz="150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 dirty="0"/>
                        <a:t>Rögzítse a célt, célközönséget, előismereteket és kontextust.</a:t>
                      </a:r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500" dirty="0"/>
                        <a:t>„Világosan leírtam a célt és a hátteret?”</a:t>
                      </a:r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14320"/>
                  </a:ext>
                </a:extLst>
              </a:tr>
              <a:tr h="6558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500" b="1" dirty="0"/>
                        <a:t>Z</a:t>
                      </a:r>
                      <a:endParaRPr lang="hu-HU" sz="1500" dirty="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 b="1"/>
                        <a:t>Zárt rendszer</a:t>
                      </a:r>
                      <a:endParaRPr lang="hu-HU" sz="150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/>
                        <a:t>Kijelöli a logikai kereteket: honnan induljon és hova jusson el a válasz.</a:t>
                      </a:r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 dirty="0"/>
                        <a:t>„Egyértelmű a fókusz és a végcél?”</a:t>
                      </a:r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96079"/>
                  </a:ext>
                </a:extLst>
              </a:tr>
              <a:tr h="6558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500" b="1" dirty="0"/>
                        <a:t>M</a:t>
                      </a:r>
                      <a:endParaRPr lang="hu-HU" sz="1500" dirty="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 b="1"/>
                        <a:t>Minőségi kritériumok</a:t>
                      </a:r>
                      <a:endParaRPr lang="hu-HU" sz="150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 dirty="0"/>
                        <a:t>Megadja a jó válasz feltételeit: pontosság, terjedelem, példák, zsargonkerülés.</a:t>
                      </a:r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/>
                        <a:t>„Megadtam a minőségi elvárásokat?”</a:t>
                      </a:r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569723"/>
                  </a:ext>
                </a:extLst>
              </a:tr>
              <a:tr h="6558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500" b="1" dirty="0"/>
                        <a:t>Á</a:t>
                      </a:r>
                      <a:endParaRPr lang="hu-HU" sz="1500" dirty="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 b="1"/>
                        <a:t>Áttekinthetőség</a:t>
                      </a:r>
                      <a:endParaRPr lang="hu-HU" sz="150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/>
                        <a:t>Meghatározza a formátumot: táblázat, lista, vázlat, folyószöveg stb.</a:t>
                      </a:r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/>
                        <a:t>„Tisztáztam a formátumot és adtam mintát?”</a:t>
                      </a:r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884685"/>
                  </a:ext>
                </a:extLst>
              </a:tr>
              <a:tr h="5045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500" b="1" dirty="0"/>
                        <a:t>NY</a:t>
                      </a:r>
                      <a:endParaRPr lang="hu-HU" sz="1500" dirty="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 b="1"/>
                        <a:t>Nyelvi és stílusbeli utasítások</a:t>
                      </a:r>
                      <a:endParaRPr lang="hu-HU" sz="1500"/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/>
                        <a:t>Beállítja a hangnemet, stílust, kreativitási szintet.</a:t>
                      </a:r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500" dirty="0"/>
                        <a:t>„Meghatároztam a stílust és kerülendőket?”</a:t>
                      </a:r>
                    </a:p>
                  </a:txBody>
                  <a:tcPr marL="50452" marR="50452" marT="25226" marB="252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946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667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23318-3172-921E-16C9-9C955E894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301AC23F-7061-C144-AD6D-0E16E9325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3293"/>
          <a:stretch>
            <a:fillRect/>
          </a:stretch>
        </p:blipFill>
        <p:spPr>
          <a:xfrm>
            <a:off x="273841" y="1312864"/>
            <a:ext cx="6403007" cy="445345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B2F2177-0C7E-BBC6-8A0E-4EE6B62CA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945" y="341832"/>
            <a:ext cx="4168855" cy="599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09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C5CA4-4DAF-544E-CB78-520037671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D8FAD3-0E29-AECE-CD1D-F90A335DD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1832"/>
            <a:ext cx="10722429" cy="1126339"/>
          </a:xfrm>
        </p:spPr>
        <p:txBody>
          <a:bodyPr/>
          <a:lstStyle/>
          <a:p>
            <a:pPr lvl="0" algn="ctr"/>
            <a:r>
              <a:rPr lang="hu-HU" dirty="0"/>
              <a:t>notebooklm.google.com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4DF595D0-A2E5-5177-0DF8-B40E890B5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E796FFC-BE30-F549-67B5-A8D4C5D6D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5" y="1718698"/>
            <a:ext cx="10722429" cy="479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35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B4B39-262F-4E5B-5DFB-185518455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3EF246-2244-CF16-E3A2-3C9760C1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1832"/>
            <a:ext cx="10722429" cy="1126339"/>
          </a:xfrm>
        </p:spPr>
        <p:txBody>
          <a:bodyPr/>
          <a:lstStyle/>
          <a:p>
            <a:pPr lvl="0" algn="ctr"/>
            <a:r>
              <a:rPr lang="hu-HU" dirty="0"/>
              <a:t>Minták: Gondolattérkép</a:t>
            </a:r>
          </a:p>
        </p:txBody>
      </p:sp>
      <p:pic>
        <p:nvPicPr>
          <p:cNvPr id="4" name="Kép 3" descr="A képen szöveg, képernyőkép, sor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8EBFE31-A1D4-576A-5C34-134F0D3EF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10" y="2168021"/>
            <a:ext cx="9836395" cy="38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16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743EC-02BD-AAF7-0AE2-9D6B1EA1F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3FFD58-8D99-05C9-5E0C-517DA588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1832"/>
            <a:ext cx="10722429" cy="1126339"/>
          </a:xfrm>
        </p:spPr>
        <p:txBody>
          <a:bodyPr/>
          <a:lstStyle/>
          <a:p>
            <a:pPr lvl="0" algn="ctr"/>
            <a:r>
              <a:rPr lang="hu-HU" dirty="0"/>
              <a:t>Minták: tanuló kártyák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9D38FFF-301B-EAF9-FF00-93D8377B3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38" y="1772387"/>
            <a:ext cx="4874149" cy="45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66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26158-8D25-0E46-F6B7-C93ECE979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D4C063-F049-FAD2-7460-BFF7C9BB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1832"/>
            <a:ext cx="10722429" cy="1126339"/>
          </a:xfrm>
        </p:spPr>
        <p:txBody>
          <a:bodyPr/>
          <a:lstStyle/>
          <a:p>
            <a:pPr lvl="0" algn="ctr"/>
            <a:r>
              <a:rPr lang="hu-HU" dirty="0"/>
              <a:t>Minták: teszt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FF929E8-19B5-0B50-38E9-2AA6C111B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889" y="1987333"/>
            <a:ext cx="4654270" cy="452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99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33FF9-4248-6B6A-6AF1-81A03CD61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D698A5-FF2E-96E0-3F80-DE2A23363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1832"/>
            <a:ext cx="10722429" cy="1126339"/>
          </a:xfrm>
        </p:spPr>
        <p:txBody>
          <a:bodyPr/>
          <a:lstStyle/>
          <a:p>
            <a:pPr lvl="0" algn="ctr"/>
            <a:r>
              <a:rPr lang="hu-HU" dirty="0"/>
              <a:t>Minták: podcast oktatóknak</a:t>
            </a:r>
          </a:p>
        </p:txBody>
      </p:sp>
      <p:pic>
        <p:nvPicPr>
          <p:cNvPr id="3" name="Mi_Garantálja_a_Magyar_Diploma_Érvényességét_Európában__A_MAB-Ú">
            <a:hlinkClick r:id="" action="ppaction://media"/>
            <a:extLst>
              <a:ext uri="{FF2B5EF4-FFF2-40B4-BE49-F238E27FC236}">
                <a16:creationId xmlns:a16="http://schemas.microsoft.com/office/drawing/2014/main" id="{837E2336-DFE6-096C-333E-E80DF4885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8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2148D-0215-20F6-9B51-D6982635D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5E67B1-CC41-598A-039D-0F71503F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1832"/>
            <a:ext cx="10722429" cy="1126339"/>
          </a:xfrm>
        </p:spPr>
        <p:txBody>
          <a:bodyPr/>
          <a:lstStyle/>
          <a:p>
            <a:pPr lvl="0" algn="ctr"/>
            <a:r>
              <a:rPr lang="hu-HU" dirty="0"/>
              <a:t>Minták: Videó hallgatóknak</a:t>
            </a:r>
          </a:p>
        </p:txBody>
      </p:sp>
      <p:pic>
        <p:nvPicPr>
          <p:cNvPr id="3" name="Egy_egyetem_minőségi_kézikönyve (1)">
            <a:hlinkClick r:id="" action="ppaction://media"/>
            <a:extLst>
              <a:ext uri="{FF2B5EF4-FFF2-40B4-BE49-F238E27FC236}">
                <a16:creationId xmlns:a16="http://schemas.microsoft.com/office/drawing/2014/main" id="{70053940-FEAA-BC63-D950-4AC2B16D2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4525" y="1801874"/>
            <a:ext cx="7546428" cy="42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0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festett üveg, épület, művészet, kápoln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F83CBF8-42A7-CA74-CCF2-C68C6E0FF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 b="5606"/>
          <a:stretch>
            <a:fillRect/>
          </a:stretch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artalom helye 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 lnSpcReduction="1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hu-HU" sz="1800" b="1" dirty="0"/>
              <a:t>Minőség:</a:t>
            </a:r>
          </a:p>
          <a:p>
            <a:pPr marL="914400" lvl="1" indent="-457200">
              <a:buFont typeface="+mj-lt"/>
              <a:buAutoNum type="alphaLcParenR"/>
            </a:pPr>
            <a:r>
              <a:rPr lang="hu-HU" sz="1800" b="1" dirty="0"/>
              <a:t>MAB és ESG 2015</a:t>
            </a:r>
          </a:p>
          <a:p>
            <a:pPr marL="914400" lvl="1" indent="-457200">
              <a:buFont typeface="+mj-lt"/>
              <a:buAutoNum type="alphaLcParenR"/>
            </a:pPr>
            <a:r>
              <a:rPr lang="hu-HU" sz="1800" b="1" dirty="0"/>
              <a:t>Ismeret és tudás megosztás egymással</a:t>
            </a:r>
          </a:p>
          <a:p>
            <a:pPr marL="457200" lvl="0" indent="-457200">
              <a:buFont typeface="+mj-lt"/>
              <a:buAutoNum type="arabicPeriod"/>
            </a:pPr>
            <a:r>
              <a:rPr lang="hu-HU" sz="1800" b="1" dirty="0"/>
              <a:t>Digitális kompetenciák:</a:t>
            </a:r>
          </a:p>
          <a:p>
            <a:pPr marL="914400" lvl="1" indent="-457200">
              <a:buFont typeface="+mj-lt"/>
              <a:buAutoNum type="alphaLcParenR"/>
            </a:pPr>
            <a:r>
              <a:rPr lang="hu-HU" sz="1800" b="1" dirty="0"/>
              <a:t>AI az oktatói munkában (</a:t>
            </a:r>
            <a:r>
              <a:rPr lang="hu-HU" sz="1800" b="1" dirty="0" err="1"/>
              <a:t>ChatGPT</a:t>
            </a:r>
            <a:r>
              <a:rPr lang="hu-HU" sz="1800" b="1" dirty="0"/>
              <a:t>, </a:t>
            </a:r>
            <a:r>
              <a:rPr lang="hu-HU" sz="1800" b="1" dirty="0" err="1"/>
              <a:t>NotebookLM</a:t>
            </a:r>
            <a:r>
              <a:rPr lang="hu-HU" sz="1800" b="1" dirty="0"/>
              <a:t>)</a:t>
            </a:r>
          </a:p>
          <a:p>
            <a:pPr marL="914400" lvl="1" indent="-457200">
              <a:buFont typeface="+mj-lt"/>
              <a:buAutoNum type="alphaLcParenR"/>
            </a:pPr>
            <a:r>
              <a:rPr lang="hu-HU" sz="1800" b="1" dirty="0"/>
              <a:t>Mesterséges intelligencia ajánlás egyetemi szinten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1800" b="1" dirty="0"/>
              <a:t>A mesterséges intelligencia alkalmazásai</a:t>
            </a:r>
          </a:p>
          <a:p>
            <a:pPr marL="914400" lvl="1" indent="-457200">
              <a:buFont typeface="+mj-lt"/>
              <a:buAutoNum type="alphaLcParenR"/>
            </a:pPr>
            <a:r>
              <a:rPr lang="hu-HU" sz="1800" b="1" dirty="0"/>
              <a:t>Oktatói kompetenciamérés</a:t>
            </a:r>
          </a:p>
          <a:p>
            <a:pPr marL="914400" lvl="1" indent="-457200">
              <a:buFont typeface="+mj-lt"/>
              <a:buAutoNum type="alphaLcParenR"/>
            </a:pPr>
            <a:r>
              <a:rPr lang="hu-HU" sz="1800" b="1" dirty="0"/>
              <a:t>Hallgatói kompetenciamérés</a:t>
            </a:r>
          </a:p>
          <a:p>
            <a:pPr marL="914400" lvl="1" indent="-457200">
              <a:buFont typeface="+mj-lt"/>
              <a:buAutoNum type="alphaLcParenR"/>
            </a:pPr>
            <a:r>
              <a:rPr lang="hu-HU" sz="1800" b="1" dirty="0"/>
              <a:t>Személyes hatékonyság és a mesterséges intelligencia etikus használata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1800" b="1" dirty="0"/>
              <a:t>Tervek MI témában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13645"/>
            <a:ext cx="10515600" cy="1066515"/>
          </a:xfrm>
        </p:spPr>
        <p:txBody>
          <a:bodyPr anchor="b">
            <a:normAutofit/>
          </a:bodyPr>
          <a:lstStyle/>
          <a:p>
            <a:r>
              <a:rPr lang="hu-HU" dirty="0"/>
              <a:t>Program áttekintése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>
          <a:xfrm>
            <a:off x="838200" y="1279525"/>
            <a:ext cx="2974145" cy="546100"/>
          </a:xfrm>
        </p:spPr>
        <p:txBody>
          <a:bodyPr>
            <a:normAutofit/>
          </a:bodyPr>
          <a:lstStyle/>
          <a:p>
            <a:r>
              <a:rPr lang="hu-HU" dirty="0"/>
              <a:t>Tartalom</a:t>
            </a:r>
          </a:p>
        </p:txBody>
      </p:sp>
    </p:spTree>
    <p:extLst>
      <p:ext uri="{BB962C8B-B14F-4D97-AF65-F5344CB8AC3E}">
        <p14:creationId xmlns:p14="http://schemas.microsoft.com/office/powerpoint/2010/main" val="1639570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FC958-7D2D-96F4-1BA5-A0A9271E4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A1B98D-1B49-582E-B0C2-F0F0E7956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MI AJÁNLÁS: Alapelvek és értékrend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D5167B0-DBE6-2376-3C01-00D284C1C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🎓 Küldetés és háttér:</a:t>
            </a:r>
            <a:br>
              <a:rPr lang="hu-HU" dirty="0"/>
            </a:br>
            <a:r>
              <a:rPr lang="hu-HU" dirty="0"/>
              <a:t>A Pázmány Péter Katolikus Egyetem az MI-használatot a </a:t>
            </a:r>
            <a:r>
              <a:rPr lang="hu-HU" b="1" dirty="0"/>
              <a:t>keresztény emberkép</a:t>
            </a:r>
            <a:r>
              <a:rPr lang="hu-HU" dirty="0"/>
              <a:t>, a </a:t>
            </a:r>
            <a:r>
              <a:rPr lang="hu-HU" b="1" dirty="0"/>
              <a:t>tudományos integritás</a:t>
            </a:r>
            <a:r>
              <a:rPr lang="hu-HU" dirty="0"/>
              <a:t> és az </a:t>
            </a:r>
            <a:r>
              <a:rPr lang="hu-HU" b="1" dirty="0"/>
              <a:t>emberi méltóság védelme</a:t>
            </a:r>
            <a:r>
              <a:rPr lang="hu-HU" dirty="0"/>
              <a:t> jegyében értelmezi.</a:t>
            </a:r>
            <a:br>
              <a:rPr lang="hu-HU" dirty="0"/>
            </a:br>
            <a:r>
              <a:rPr lang="hu-HU" dirty="0"/>
              <a:t>Az ajánlás az </a:t>
            </a:r>
            <a:r>
              <a:rPr lang="hu-HU" i="1" dirty="0"/>
              <a:t>Antiqua </a:t>
            </a:r>
            <a:r>
              <a:rPr lang="hu-HU" i="1" dirty="0" err="1"/>
              <a:t>et</a:t>
            </a:r>
            <a:r>
              <a:rPr lang="hu-HU" i="1" dirty="0"/>
              <a:t> Nova (2025)</a:t>
            </a:r>
            <a:r>
              <a:rPr lang="hu-HU" dirty="0"/>
              <a:t> és Ferenc pápa tanításai alapján készült.</a:t>
            </a:r>
          </a:p>
          <a:p>
            <a:r>
              <a:rPr lang="hu-HU" b="1" dirty="0"/>
              <a:t>📖 Alapelv:</a:t>
            </a:r>
            <a:endParaRPr lang="hu-HU" dirty="0"/>
          </a:p>
          <a:p>
            <a:r>
              <a:rPr lang="hu-HU" dirty="0"/>
              <a:t>„Semmilyen algoritmus nem helyettesítheti az ember szívének erkölcsi belső világát.” — </a:t>
            </a:r>
            <a:r>
              <a:rPr lang="hu-HU" i="1" dirty="0"/>
              <a:t>Ferenc pápa, </a:t>
            </a:r>
            <a:r>
              <a:rPr lang="hu-HU" i="1" dirty="0" err="1"/>
              <a:t>Dilexit</a:t>
            </a:r>
            <a:r>
              <a:rPr lang="hu-HU" i="1" dirty="0"/>
              <a:t> Nos</a:t>
            </a:r>
            <a:endParaRPr lang="hu-HU" dirty="0"/>
          </a:p>
          <a:p>
            <a:r>
              <a:rPr lang="hu-HU" b="1" dirty="0"/>
              <a:t>💡 Alapvetések:</a:t>
            </a:r>
            <a:endParaRPr lang="hu-HU" dirty="0"/>
          </a:p>
          <a:p>
            <a:r>
              <a:rPr lang="hu-HU" dirty="0"/>
              <a:t>Az MI </a:t>
            </a:r>
            <a:r>
              <a:rPr lang="hu-HU" b="1" dirty="0"/>
              <a:t>az ember szolgálatára</a:t>
            </a:r>
            <a:r>
              <a:rPr lang="hu-HU" dirty="0"/>
              <a:t> van, nem helyettesítheti a személyes felelősséget.</a:t>
            </a:r>
          </a:p>
          <a:p>
            <a:r>
              <a:rPr lang="hu-HU" dirty="0"/>
              <a:t>A technológiai fejlődés csak akkor érték, ha </a:t>
            </a:r>
            <a:r>
              <a:rPr lang="hu-HU" b="1" dirty="0"/>
              <a:t>az ember méltóságát és szabadságát</a:t>
            </a:r>
            <a:r>
              <a:rPr lang="hu-HU" dirty="0"/>
              <a:t> őrzi.</a:t>
            </a:r>
          </a:p>
          <a:p>
            <a:r>
              <a:rPr lang="hu-HU" dirty="0"/>
              <a:t>Az egyetem feladata, hogy </a:t>
            </a:r>
            <a:r>
              <a:rPr lang="hu-HU" b="1" dirty="0"/>
              <a:t>tudatos, etikus és dokumentált MI-használatot</a:t>
            </a:r>
            <a:r>
              <a:rPr lang="hu-HU" dirty="0"/>
              <a:t> támogasson.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863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F4EDE-6BF2-3ECA-A39B-9BF1D6BDE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AF556D-AA94-409F-3177-9B5D9F24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MI AJÁNLÁS: Gyakorlati iránymutatások és keretrendszer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B844352-43BE-B2BD-3F82-75869E21D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/>
              <a:t>🧑‍🏫 Oktatói elvárások:</a:t>
            </a:r>
            <a:endParaRPr lang="hu-HU" dirty="0"/>
          </a:p>
          <a:p>
            <a:r>
              <a:rPr lang="hu-HU" dirty="0"/>
              <a:t>Minden kurzus elején rögzíteni kell az MI-használat szabályait.</a:t>
            </a:r>
          </a:p>
          <a:p>
            <a:r>
              <a:rPr lang="hu-HU" dirty="0"/>
              <a:t>Az oktatónak tájékoztatnia kell a hallgatókat, </a:t>
            </a:r>
            <a:r>
              <a:rPr lang="hu-HU" b="1" dirty="0"/>
              <a:t>milyen szinten és célra</a:t>
            </a:r>
            <a:r>
              <a:rPr lang="hu-HU" dirty="0"/>
              <a:t> megengedett az MI alkalmazása.</a:t>
            </a:r>
          </a:p>
          <a:p>
            <a:r>
              <a:rPr lang="hu-HU" dirty="0"/>
              <a:t>Az MI nem válthatja ki az </a:t>
            </a:r>
            <a:r>
              <a:rPr lang="hu-HU" b="1" dirty="0"/>
              <a:t>önálló gondolkodást és a tudományos felelősséget.</a:t>
            </a:r>
            <a:endParaRPr lang="hu-HU" dirty="0"/>
          </a:p>
          <a:p>
            <a:pPr marL="0" indent="0">
              <a:buNone/>
            </a:pPr>
            <a:r>
              <a:rPr lang="hu-HU" b="1" dirty="0"/>
              <a:t>📊 MI-használati szintek (0–4):</a:t>
            </a:r>
            <a:br>
              <a:rPr lang="hu-HU" dirty="0"/>
            </a:br>
            <a:r>
              <a:rPr lang="hu-HU" dirty="0"/>
              <a:t>0️⃣ </a:t>
            </a:r>
            <a:r>
              <a:rPr lang="hu-HU" b="1" dirty="0"/>
              <a:t>Teljes tiltás</a:t>
            </a:r>
            <a:r>
              <a:rPr lang="hu-HU" dirty="0"/>
              <a:t> – kézírásos vagy felügyelt környezet</a:t>
            </a:r>
            <a:br>
              <a:rPr lang="hu-HU" dirty="0"/>
            </a:br>
            <a:r>
              <a:rPr lang="hu-HU" dirty="0"/>
              <a:t>1️⃣ </a:t>
            </a:r>
            <a:r>
              <a:rPr lang="hu-HU" b="1" dirty="0"/>
              <a:t>Ötletgenerálás, vázlatkészítés</a:t>
            </a:r>
            <a:r>
              <a:rPr lang="hu-HU" dirty="0"/>
              <a:t> – tartalomátvétel nélkül</a:t>
            </a:r>
            <a:br>
              <a:rPr lang="hu-HU" dirty="0"/>
            </a:br>
            <a:r>
              <a:rPr lang="hu-HU" dirty="0"/>
              <a:t>2️⃣ </a:t>
            </a:r>
            <a:r>
              <a:rPr lang="hu-HU" b="1" dirty="0"/>
              <a:t>Nyelvi, stilisztikai szerkesztés</a:t>
            </a:r>
            <a:r>
              <a:rPr lang="hu-HU" dirty="0"/>
              <a:t> – dokumentálandó</a:t>
            </a:r>
            <a:br>
              <a:rPr lang="hu-HU" dirty="0"/>
            </a:br>
            <a:r>
              <a:rPr lang="hu-HU" dirty="0"/>
              <a:t>3️⃣ </a:t>
            </a:r>
            <a:r>
              <a:rPr lang="hu-HU" b="1" dirty="0"/>
              <a:t>Részfeladat elvégzése</a:t>
            </a:r>
            <a:r>
              <a:rPr lang="hu-HU" dirty="0"/>
              <a:t> – emberi értékeléssel</a:t>
            </a:r>
            <a:br>
              <a:rPr lang="hu-HU" dirty="0"/>
            </a:br>
            <a:r>
              <a:rPr lang="hu-HU" dirty="0"/>
              <a:t>4️⃣ </a:t>
            </a:r>
            <a:r>
              <a:rPr lang="hu-HU" b="1" dirty="0"/>
              <a:t>Szabad használat</a:t>
            </a:r>
            <a:r>
              <a:rPr lang="hu-HU" dirty="0"/>
              <a:t> – kritikus </a:t>
            </a:r>
            <a:r>
              <a:rPr lang="hu-HU" dirty="0" err="1"/>
              <a:t>validálással</a:t>
            </a:r>
            <a:r>
              <a:rPr lang="hu-HU" dirty="0"/>
              <a:t> és részletes dokumentációval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4177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E02E9-9279-540F-42C7-9D681C5C5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1CC210-F4D3-60A1-9BCC-60FDC96B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MI AJÁNLÁS: Gyakorlati iránymutatások és keretrendszer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76B8EE-1E07-AFF6-ABE9-F9C7492CE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/>
              <a:t>📘 Dokumentálási kötelezettség:</a:t>
            </a:r>
            <a:endParaRPr lang="hu-HU" dirty="0"/>
          </a:p>
          <a:p>
            <a:r>
              <a:rPr lang="hu-HU" dirty="0"/>
              <a:t>Minden dolgozat és prezentáció végén AI-használati nyilatkozat szükséges.</a:t>
            </a:r>
          </a:p>
          <a:p>
            <a:r>
              <a:rPr lang="hu-HU" dirty="0"/>
              <a:t>A kutatásokban az MI-támogatás nem helyettesítheti az </a:t>
            </a:r>
            <a:r>
              <a:rPr lang="hu-HU" b="1" dirty="0"/>
              <a:t>eredeti tudományos hozzájárulást.</a:t>
            </a:r>
            <a:endParaRPr lang="hu-HU" dirty="0"/>
          </a:p>
          <a:p>
            <a:pPr marL="0" indent="0">
              <a:buNone/>
            </a:pPr>
            <a:r>
              <a:rPr lang="hu-HU" b="1" dirty="0"/>
              <a:t>🔄 Felülvizsgálat:</a:t>
            </a:r>
            <a:endParaRPr lang="hu-HU" dirty="0"/>
          </a:p>
          <a:p>
            <a:r>
              <a:rPr lang="hu-HU" dirty="0"/>
              <a:t>Az ajánlás frissül a technológiai és etikai változások alapján.</a:t>
            </a:r>
          </a:p>
          <a:p>
            <a:r>
              <a:rPr lang="hu-HU" dirty="0"/>
              <a:t>A javaslatok a </a:t>
            </a:r>
            <a:r>
              <a:rPr lang="hu-HU" i="1" dirty="0"/>
              <a:t>Mesterséges Intelligencia és az Ember Kutatócsoporthoz</a:t>
            </a:r>
            <a:r>
              <a:rPr lang="hu-HU" dirty="0"/>
              <a:t> küldhetők.</a:t>
            </a:r>
          </a:p>
          <a:p>
            <a:pPr marL="0" indent="0">
              <a:buNone/>
            </a:pPr>
            <a:r>
              <a:rPr lang="hu-HU" b="1" dirty="0"/>
              <a:t>🕊 Záró üzenet:</a:t>
            </a:r>
            <a:endParaRPr lang="hu-HU" dirty="0"/>
          </a:p>
          <a:p>
            <a:r>
              <a:rPr lang="hu-HU" dirty="0"/>
              <a:t>Az MI csak akkor szolgálja a közjót, ha </a:t>
            </a:r>
            <a:r>
              <a:rPr lang="hu-HU" b="1" dirty="0"/>
              <a:t>reményt, felelősséget és emberi méltóságot</a:t>
            </a:r>
            <a:r>
              <a:rPr lang="hu-HU" dirty="0"/>
              <a:t> közvetít minden alkalmazásban.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89449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24289-7EB6-5632-64F8-F6B77B481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167143-B06C-8856-A8FA-632A06B9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A mesterséges intelligencia alkalmazásai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637E5F6-85AE-C8AD-E112-4F1F895A5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 algn="ctr">
              <a:buFont typeface="+mj-lt"/>
              <a:buAutoNum type="alphaLcParenR"/>
            </a:pPr>
            <a:r>
              <a:rPr lang="hu-HU" sz="1800" b="1" dirty="0">
                <a:solidFill>
                  <a:schemeClr val="tx1"/>
                </a:solidFill>
              </a:rPr>
              <a:t>Oktatói kompetenciamérés</a:t>
            </a:r>
          </a:p>
          <a:p>
            <a:pPr marL="914400" lvl="1" indent="-457200" algn="ctr">
              <a:buFont typeface="+mj-lt"/>
              <a:buAutoNum type="alphaLcParenR"/>
            </a:pPr>
            <a:r>
              <a:rPr lang="hu-HU" sz="1800" b="1" dirty="0">
                <a:solidFill>
                  <a:schemeClr val="tx1"/>
                </a:solidFill>
              </a:rPr>
              <a:t>Hallgatói kompetenciamérés</a:t>
            </a:r>
          </a:p>
          <a:p>
            <a:pPr marL="914400" lvl="1" indent="-457200" algn="ctr">
              <a:buFont typeface="+mj-lt"/>
              <a:buAutoNum type="alphaLcParenR"/>
            </a:pPr>
            <a:r>
              <a:rPr lang="hu-HU" sz="1800" b="1" dirty="0">
                <a:solidFill>
                  <a:schemeClr val="tx1"/>
                </a:solidFill>
              </a:rPr>
              <a:t>Személyes hatékonyság és a mesterséges intelligencia etikus használata</a:t>
            </a:r>
          </a:p>
        </p:txBody>
      </p:sp>
    </p:spTree>
    <p:extLst>
      <p:ext uri="{BB962C8B-B14F-4D97-AF65-F5344CB8AC3E}">
        <p14:creationId xmlns:p14="http://schemas.microsoft.com/office/powerpoint/2010/main" val="23346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E16FE-7C8C-0259-3330-3555E28B2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17617E-93CB-4F9D-2146-244E7CCC9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Oktatói kompetenciamérés – Mi Volt A FELÉPÍTÉS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42841A-A9E3-A1FE-0C4E-63925D8E3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Szerkezet:</a:t>
            </a:r>
          </a:p>
          <a:p>
            <a:r>
              <a:rPr lang="hu-HU" dirty="0"/>
              <a:t>Előadás és / vagy gyakorlat</a:t>
            </a:r>
          </a:p>
          <a:p>
            <a:r>
              <a:rPr lang="hu-HU" dirty="0"/>
              <a:t>Chat GPT modul (digitális oktatás szintje)</a:t>
            </a:r>
          </a:p>
          <a:p>
            <a:r>
              <a:rPr lang="hu-HU" dirty="0"/>
              <a:t>Katolikus Egyház tanításának ismerete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dirty="0"/>
              <a:t>Jellegzetessége: anonim, nem kötelező, de egy jó lehetőség. Miért?</a:t>
            </a:r>
          </a:p>
          <a:p>
            <a:r>
              <a:rPr lang="hu-HU" dirty="0"/>
              <a:t>Az eszköz nem teszi kötelezővé, hogy a TÉR mellett a kompetenciamérés névre szóló legyen (még).</a:t>
            </a:r>
          </a:p>
          <a:p>
            <a:r>
              <a:rPr lang="hu-HU" dirty="0"/>
              <a:t>A cél a fókusz területek arányának meghatározása.</a:t>
            </a:r>
          </a:p>
        </p:txBody>
      </p:sp>
    </p:spTree>
    <p:extLst>
      <p:ext uri="{BB962C8B-B14F-4D97-AF65-F5344CB8AC3E}">
        <p14:creationId xmlns:p14="http://schemas.microsoft.com/office/powerpoint/2010/main" val="2415183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84B19-438F-BCBD-44AC-04ED7708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4018D2-EB52-F54F-4475-C13C3527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Oktatói kompetenciamérés – A kérdőív célja és felépítése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B083144-FE37-8BDC-8806-BDD43537D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945" y="2030579"/>
            <a:ext cx="10515600" cy="41371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hu-HU" dirty="0"/>
            </a:br>
            <a:r>
              <a:rPr lang="hu-HU" dirty="0"/>
              <a:t>Az oktatói tevékenység </a:t>
            </a:r>
            <a:r>
              <a:rPr lang="hu-HU" b="1" dirty="0"/>
              <a:t>önértékelését és fejlesztését</a:t>
            </a:r>
            <a:r>
              <a:rPr lang="hu-HU" dirty="0"/>
              <a:t> segíti,</a:t>
            </a:r>
            <a:br>
              <a:rPr lang="hu-HU" dirty="0"/>
            </a:br>
            <a:r>
              <a:rPr lang="hu-HU" dirty="0"/>
              <a:t>összhangban az ESG 1.5–1.9 elveivel (</a:t>
            </a:r>
            <a:r>
              <a:rPr lang="hu-HU" i="1" dirty="0"/>
              <a:t>folyamatos fejlesztés, visszacsatolás, minőségkultúra</a:t>
            </a:r>
            <a:r>
              <a:rPr lang="hu-HU" dirty="0"/>
              <a:t>).</a:t>
            </a:r>
          </a:p>
          <a:p>
            <a:pPr marL="0" indent="0">
              <a:buNone/>
            </a:pPr>
            <a:r>
              <a:rPr lang="hu-HU" b="1" dirty="0"/>
              <a:t>📋 A kérdőív jellemzői:</a:t>
            </a:r>
            <a:endParaRPr lang="hu-HU" dirty="0"/>
          </a:p>
          <a:p>
            <a:r>
              <a:rPr lang="hu-HU" dirty="0"/>
              <a:t>Minden </a:t>
            </a:r>
            <a:r>
              <a:rPr lang="hu-HU" b="1" dirty="0"/>
              <a:t>oktatói szerepkörre</a:t>
            </a:r>
            <a:r>
              <a:rPr lang="hu-HU" dirty="0"/>
              <a:t> (előadás, gyakorlat, labor) adaptív – csak a releváns kérdések nyílnak meg.</a:t>
            </a:r>
          </a:p>
          <a:p>
            <a:r>
              <a:rPr lang="hu-HU" dirty="0"/>
              <a:t>Tartalmaz </a:t>
            </a:r>
            <a:r>
              <a:rPr lang="hu-HU" b="1" dirty="0"/>
              <a:t>zárt kérdéseket</a:t>
            </a:r>
            <a:r>
              <a:rPr lang="hu-HU" dirty="0"/>
              <a:t>, valamint egy </a:t>
            </a:r>
            <a:r>
              <a:rPr lang="hu-HU" b="1" dirty="0"/>
              <a:t>AI-támogatott esszéfeladatot</a:t>
            </a:r>
            <a:r>
              <a:rPr lang="hu-HU" dirty="0"/>
              <a:t>.</a:t>
            </a:r>
          </a:p>
          <a:p>
            <a:r>
              <a:rPr lang="hu-HU" dirty="0"/>
              <a:t>A válaszok segítik a </a:t>
            </a:r>
            <a:r>
              <a:rPr lang="hu-HU" b="1" dirty="0"/>
              <a:t>képzési programok és oktatói fejlesztések</a:t>
            </a:r>
            <a:r>
              <a:rPr lang="hu-HU" dirty="0"/>
              <a:t> tervezését.</a:t>
            </a:r>
          </a:p>
          <a:p>
            <a:r>
              <a:rPr lang="hu-HU" dirty="0"/>
              <a:t>A végén külön blokk vizsgálja a </a:t>
            </a:r>
            <a:r>
              <a:rPr lang="hu-HU" b="1" dirty="0"/>
              <a:t>keresztény értékrend és küldetés</a:t>
            </a:r>
            <a:r>
              <a:rPr lang="hu-HU" dirty="0"/>
              <a:t> tudatosítását az oktatásban.</a:t>
            </a:r>
          </a:p>
          <a:p>
            <a:r>
              <a:rPr lang="hu-HU" dirty="0"/>
              <a:t>Átlagos kitöltési idő: 20 perc</a:t>
            </a:r>
          </a:p>
          <a:p>
            <a:pPr marL="0" indent="0">
              <a:buNone/>
            </a:pPr>
            <a:r>
              <a:rPr lang="hu-HU" b="1" dirty="0"/>
              <a:t>📅 Határidő:</a:t>
            </a:r>
            <a:r>
              <a:rPr lang="hu-HU" dirty="0"/>
              <a:t> 2025. október 31. </a:t>
            </a:r>
            <a:r>
              <a:rPr lang="hu-HU" dirty="0">
                <a:hlinkClick r:id="rId2"/>
              </a:rPr>
              <a:t>Itt</a:t>
            </a:r>
            <a:r>
              <a:rPr lang="hu-HU" dirty="0"/>
              <a:t> érhető el.</a:t>
            </a:r>
          </a:p>
        </p:txBody>
      </p:sp>
    </p:spTree>
    <p:extLst>
      <p:ext uri="{BB962C8B-B14F-4D97-AF65-F5344CB8AC3E}">
        <p14:creationId xmlns:p14="http://schemas.microsoft.com/office/powerpoint/2010/main" val="1284432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327C7-380D-616F-E762-707F99BCC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BD83ED-97F0-0C93-38F1-BAA20B386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9525"/>
            <a:ext cx="5181600" cy="4597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600" b="1" dirty="0"/>
              <a:t>1️⃣ Előadásra vonatkozó kompetenciák</a:t>
            </a:r>
            <a:endParaRPr lang="hu-HU" sz="2600" dirty="0"/>
          </a:p>
          <a:p>
            <a:r>
              <a:rPr lang="hu-HU" sz="2600" dirty="0"/>
              <a:t>Tanulási célok és struktúra bemutatása</a:t>
            </a:r>
          </a:p>
          <a:p>
            <a:r>
              <a:rPr lang="hu-HU" sz="2600" dirty="0"/>
              <a:t>Hallgatói figyelem fenntartása, szemléltetés, összefoglalás</a:t>
            </a:r>
          </a:p>
          <a:p>
            <a:r>
              <a:rPr lang="hu-HU" sz="2600" dirty="0"/>
              <a:t>Digitális és MI-eszközök (</a:t>
            </a:r>
            <a:r>
              <a:rPr lang="hu-HU" sz="2600" dirty="0" err="1"/>
              <a:t>Mentimeter</a:t>
            </a:r>
            <a:r>
              <a:rPr lang="hu-HU" sz="2600" dirty="0"/>
              <a:t>, </a:t>
            </a:r>
            <a:r>
              <a:rPr lang="hu-HU" sz="2600" dirty="0" err="1"/>
              <a:t>ChatGPT</a:t>
            </a:r>
            <a:r>
              <a:rPr lang="hu-HU" sz="2600" dirty="0"/>
              <a:t> stb.) használata</a:t>
            </a:r>
          </a:p>
          <a:p>
            <a:r>
              <a:rPr lang="hu-HU" sz="2600" dirty="0"/>
              <a:t>Saját módszerek tudatos fejlesztése</a:t>
            </a:r>
          </a:p>
          <a:p>
            <a:pPr marL="0" indent="0">
              <a:buNone/>
            </a:pPr>
            <a:endParaRPr lang="hu-HU" sz="2600" dirty="0"/>
          </a:p>
        </p:txBody>
      </p:sp>
      <p:pic>
        <p:nvPicPr>
          <p:cNvPr id="5" name="Kép 4" descr="A képen ruházat, személy, Emberi arc, lábbeli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1D8677B-11B5-9433-435D-2A920E30A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r="11370"/>
          <a:stretch>
            <a:fillRect/>
          </a:stretch>
        </p:blipFill>
        <p:spPr>
          <a:xfrm>
            <a:off x="6172217" y="1579525"/>
            <a:ext cx="5181566" cy="4597438"/>
          </a:xfrm>
          <a:prstGeom prst="rect">
            <a:avLst/>
          </a:prstGeom>
          <a:noFill/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D229500-A3BB-DAFB-29CF-B72CC4107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53"/>
            <a:ext cx="10515600" cy="1083607"/>
          </a:xfrm>
        </p:spPr>
        <p:txBody>
          <a:bodyPr anchor="b">
            <a:normAutofit/>
          </a:bodyPr>
          <a:lstStyle/>
          <a:p>
            <a:r>
              <a:rPr lang="hu-HU" dirty="0"/>
              <a:t>Oktatói kompetenciamérés – ELŐADÁS</a:t>
            </a:r>
          </a:p>
        </p:txBody>
      </p:sp>
    </p:spTree>
    <p:extLst>
      <p:ext uri="{BB962C8B-B14F-4D97-AF65-F5344CB8AC3E}">
        <p14:creationId xmlns:p14="http://schemas.microsoft.com/office/powerpoint/2010/main" val="1838825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10635-8650-9E43-4637-D1B6F81D6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02720B81-667D-8FAF-D669-44239704D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9525"/>
            <a:ext cx="5181600" cy="4597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600" b="1" dirty="0"/>
              <a:t>2️⃣ Gyakorlati kurzusokra vonatkozó kompetenciák</a:t>
            </a:r>
            <a:endParaRPr lang="hu-HU" sz="2600" dirty="0"/>
          </a:p>
          <a:p>
            <a:r>
              <a:rPr lang="hu-HU" sz="2600" dirty="0"/>
              <a:t>Készségfejlesztési célok, strukturált feladatok</a:t>
            </a:r>
          </a:p>
          <a:p>
            <a:r>
              <a:rPr lang="hu-HU" sz="2600" dirty="0"/>
              <a:t>Kooperatív tanulás, problémamegoldás, esetmegbeszélés</a:t>
            </a:r>
          </a:p>
          <a:p>
            <a:r>
              <a:rPr lang="hu-HU" sz="2600" dirty="0"/>
              <a:t>Reflexiós és visszajelzési gyakorlatok</a:t>
            </a:r>
          </a:p>
          <a:p>
            <a:r>
              <a:rPr lang="hu-HU" sz="2600" dirty="0"/>
              <a:t>Digitális kollaborációs eszközök, MI-támogatott értékelés</a:t>
            </a:r>
          </a:p>
        </p:txBody>
      </p:sp>
      <p:pic>
        <p:nvPicPr>
          <p:cNvPr id="5" name="Kép 4" descr="A képen ruházat, fedett pályás, bútorok, szemé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2ACBEB6-A077-059C-9B48-74DFA187F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6"/>
          <a:stretch>
            <a:fillRect/>
          </a:stretch>
        </p:blipFill>
        <p:spPr>
          <a:xfrm>
            <a:off x="6172200" y="1579525"/>
            <a:ext cx="5181600" cy="4597438"/>
          </a:xfrm>
          <a:prstGeom prst="rect">
            <a:avLst/>
          </a:prstGeom>
          <a:noFill/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F5513DC-4B83-783C-781F-E5B0092E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53"/>
            <a:ext cx="10515600" cy="1083607"/>
          </a:xfrm>
        </p:spPr>
        <p:txBody>
          <a:bodyPr anchor="b">
            <a:normAutofit/>
          </a:bodyPr>
          <a:lstStyle/>
          <a:p>
            <a:r>
              <a:rPr lang="hu-HU" dirty="0"/>
              <a:t>Oktatói kompetenciamérés – GYAKORLAT, SZEMINÁRIUM</a:t>
            </a:r>
          </a:p>
        </p:txBody>
      </p:sp>
    </p:spTree>
    <p:extLst>
      <p:ext uri="{BB962C8B-B14F-4D97-AF65-F5344CB8AC3E}">
        <p14:creationId xmlns:p14="http://schemas.microsoft.com/office/powerpoint/2010/main" val="3064838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2E3C8-15A7-9FAB-A76B-AF1269FA9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C7176A-8E12-7086-75A9-AF821DDB6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9525"/>
            <a:ext cx="5181600" cy="4597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600" b="1" dirty="0"/>
              <a:t>3️⃣ Értékrendi és küldetéstudati kérdések</a:t>
            </a:r>
            <a:endParaRPr lang="hu-HU" sz="2600" dirty="0"/>
          </a:p>
          <a:p>
            <a:r>
              <a:rPr lang="hu-HU" sz="2600" dirty="0"/>
              <a:t>A PPKE keresztény identitásának tudatos megjelenítése</a:t>
            </a:r>
          </a:p>
          <a:p>
            <a:r>
              <a:rPr lang="hu-HU" sz="2600" dirty="0"/>
              <a:t>A keresztény etikai, társadalmi és kulturális értékek beépítése az oktatásba</a:t>
            </a:r>
          </a:p>
          <a:p>
            <a:r>
              <a:rPr lang="hu-HU" sz="2600" dirty="0"/>
              <a:t>Az Egyház dokumentumainak ismerete és használata</a:t>
            </a:r>
          </a:p>
          <a:p>
            <a:r>
              <a:rPr lang="hu-HU" sz="2600" dirty="0"/>
              <a:t>Emberi méltóság, igazságosság, szolidaritás</a:t>
            </a:r>
          </a:p>
        </p:txBody>
      </p:sp>
      <p:pic>
        <p:nvPicPr>
          <p:cNvPr id="5" name="Kép 4" descr="A képen ruházat, személy, Emberi arc, könyv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9FAA909-B040-BEAC-2CED-19DE6EDB5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" r="21156" b="-2"/>
          <a:stretch>
            <a:fillRect/>
          </a:stretch>
        </p:blipFill>
        <p:spPr>
          <a:xfrm>
            <a:off x="6172200" y="1579525"/>
            <a:ext cx="5181600" cy="4597438"/>
          </a:xfrm>
          <a:prstGeom prst="rect">
            <a:avLst/>
          </a:prstGeom>
          <a:noFill/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9592650-B9A7-3397-2737-C1E3EF97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53"/>
            <a:ext cx="10515600" cy="1083607"/>
          </a:xfrm>
        </p:spPr>
        <p:txBody>
          <a:bodyPr anchor="b">
            <a:normAutofit/>
          </a:bodyPr>
          <a:lstStyle/>
          <a:p>
            <a:r>
              <a:rPr lang="hu-HU" dirty="0"/>
              <a:t>Oktatói kompetenciamérés – A kérdőív célja és felépítése</a:t>
            </a:r>
          </a:p>
        </p:txBody>
      </p:sp>
    </p:spTree>
    <p:extLst>
      <p:ext uri="{BB962C8B-B14F-4D97-AF65-F5344CB8AC3E}">
        <p14:creationId xmlns:p14="http://schemas.microsoft.com/office/powerpoint/2010/main" val="3153863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9E0D3-2F3D-F9E7-26F3-06684C5CF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0A1A85C9-1D95-AC81-7803-DD4AAF81A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hu-HU" sz="1800" dirty="0"/>
              <a:t>Pilot: Régészet szak hallgatói.</a:t>
            </a:r>
          </a:p>
          <a:p>
            <a:pPr lvl="0"/>
            <a:r>
              <a:rPr lang="hu-HU" sz="1800" dirty="0"/>
              <a:t>A hallgatók önreflexiójának és fejlődési tudatosságának erősítése 2 kérdés alapján. A kérdések összeállításához a KKK követelmények alapján állítottam össze minden BTK-s szakra.</a:t>
            </a:r>
          </a:p>
          <a:p>
            <a:pPr lvl="0"/>
            <a:r>
              <a:rPr lang="hu-HU" sz="1800" dirty="0"/>
              <a:t>Az AI-eszközök (</a:t>
            </a:r>
            <a:r>
              <a:rPr lang="hu-HU" sz="1800" dirty="0" err="1"/>
              <a:t>ChatGPT</a:t>
            </a:r>
            <a:r>
              <a:rPr lang="hu-HU" sz="1800" dirty="0"/>
              <a:t>) bevonása az önértékelésbe. Minden kérdéshez tartozott 5 értékelési szempont is.</a:t>
            </a:r>
          </a:p>
          <a:p>
            <a:pPr lvl="0"/>
            <a:r>
              <a:rPr lang="hu-HU" sz="1800" dirty="0"/>
              <a:t>Az önálló gondolkodás és tanulás támogatása: a hallgató válaszára a GPT visszajelezte azt, hogy mitől egy fokkal jobb (ha ez szükséges). Majd a 2. kérdés után szöveges és százalékos értékelést adott a hallgatóknak.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C7783EA-A931-BDD7-49A1-FA9539242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0" r="20492"/>
          <a:stretch>
            <a:fillRect/>
          </a:stretch>
        </p:blipFill>
        <p:spPr bwMode="auto">
          <a:xfrm>
            <a:off x="7323508" y="1279525"/>
            <a:ext cx="4300933" cy="520773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FCA1D4D-57BD-738D-D943-F15ABE6A1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645"/>
            <a:ext cx="10515600" cy="1066515"/>
          </a:xfrm>
        </p:spPr>
        <p:txBody>
          <a:bodyPr anchor="b">
            <a:normAutofit/>
          </a:bodyPr>
          <a:lstStyle/>
          <a:p>
            <a:pPr lvl="0"/>
            <a:r>
              <a:rPr lang="hu-HU" dirty="0"/>
              <a:t>Hallgatói kompetenciamérés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132ED09-6936-1B6C-40C1-49DC6A0E72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79525"/>
            <a:ext cx="2974145" cy="546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9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6577F6-2337-E483-EEEE-BB6CD0D0C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Minőség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9C4C3F-86AA-6972-CF1E-FB0C063A0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 algn="ctr">
              <a:buFont typeface="+mj-lt"/>
              <a:buAutoNum type="alphaLcParenR"/>
            </a:pPr>
            <a:r>
              <a:rPr lang="hu-HU" sz="1800" b="1" dirty="0">
                <a:solidFill>
                  <a:schemeClr val="tx1"/>
                </a:solidFill>
              </a:rPr>
              <a:t>MAB és ESG 2015</a:t>
            </a:r>
          </a:p>
          <a:p>
            <a:pPr marL="914400" lvl="1" indent="-457200" algn="ctr">
              <a:buFont typeface="+mj-lt"/>
              <a:buAutoNum type="alphaLcParenR"/>
            </a:pPr>
            <a:r>
              <a:rPr lang="hu-HU" sz="1800" b="1" dirty="0">
                <a:solidFill>
                  <a:schemeClr val="tx1"/>
                </a:solidFill>
              </a:rPr>
              <a:t>Ismeret és tudás megosztás egymással</a:t>
            </a:r>
          </a:p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44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5D0E4-C092-E4C9-B32C-15E8C4F7F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574A51-8AD9-A6DB-9319-DA400D45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dirty="0"/>
              <a:t>Hallgatói kompetenciamérés – A mérés folyamata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25ADCF5-5A04-F44E-02E6-6D5BDA988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hu-HU" dirty="0"/>
            </a:br>
            <a:r>
              <a:rPr lang="hu-HU" dirty="0"/>
              <a:t>1️⃣ A hallgató két körben válaszol a </a:t>
            </a:r>
            <a:r>
              <a:rPr lang="hu-HU" dirty="0" err="1"/>
              <a:t>ChatGPT</a:t>
            </a:r>
            <a:r>
              <a:rPr lang="hu-HU" dirty="0"/>
              <a:t>-kérdésekre:</a:t>
            </a:r>
            <a:br>
              <a:rPr lang="hu-HU" dirty="0"/>
            </a:br>
            <a:r>
              <a:rPr lang="hu-HU" dirty="0"/>
              <a:t>– </a:t>
            </a:r>
            <a:r>
              <a:rPr lang="hu-HU" i="1" dirty="0"/>
              <a:t>Első válasz:</a:t>
            </a:r>
            <a:r>
              <a:rPr lang="hu-HU" dirty="0"/>
              <a:t> spontán gondolatok</a:t>
            </a:r>
            <a:br>
              <a:rPr lang="hu-HU" dirty="0"/>
            </a:br>
            <a:r>
              <a:rPr lang="hu-HU" dirty="0"/>
              <a:t>– </a:t>
            </a:r>
            <a:r>
              <a:rPr lang="hu-HU" i="1" dirty="0"/>
              <a:t>Második válasz:</a:t>
            </a:r>
            <a:r>
              <a:rPr lang="hu-HU" dirty="0"/>
              <a:t> az MI-javaslatok beépítésével, </a:t>
            </a:r>
            <a:r>
              <a:rPr lang="hu-HU" dirty="0" err="1"/>
              <a:t>átgondoltabban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2️⃣ Ezt követően </a:t>
            </a:r>
            <a:r>
              <a:rPr lang="hu-HU" b="1" dirty="0"/>
              <a:t>önértékelő kérdésekben</a:t>
            </a:r>
            <a:r>
              <a:rPr lang="hu-HU" dirty="0"/>
              <a:t> reflektál:</a:t>
            </a:r>
          </a:p>
          <a:p>
            <a:r>
              <a:rPr lang="hu-HU" dirty="0"/>
              <a:t>Milyen mértékben építette be a javaslatokat?</a:t>
            </a:r>
          </a:p>
          <a:p>
            <a:r>
              <a:rPr lang="hu-HU" dirty="0"/>
              <a:t>Milyen hozzáállással vett részt (nyitott, kötelességtudó, ellenálló)?</a:t>
            </a:r>
          </a:p>
          <a:p>
            <a:r>
              <a:rPr lang="hu-HU" dirty="0"/>
              <a:t>Mely területeken érzett fejlődést?</a:t>
            </a:r>
            <a:br>
              <a:rPr lang="hu-HU" dirty="0"/>
            </a:br>
            <a:r>
              <a:rPr lang="hu-HU" i="1" dirty="0"/>
              <a:t>(tartalmi – szerkezeti – reflexiós)</a:t>
            </a:r>
            <a:endParaRPr lang="hu-HU" dirty="0"/>
          </a:p>
          <a:p>
            <a:r>
              <a:rPr lang="hu-HU" dirty="0"/>
              <a:t>Mekkora fejlődést ért el (0–4 skála)?</a:t>
            </a:r>
          </a:p>
          <a:p>
            <a:r>
              <a:rPr lang="hu-HU" dirty="0"/>
              <a:t>Mit gondol arról, hogyha egy ember és nem egy mesterséges intelligencia értékelte volna a válaszait, akkor is hasonló eredményt kapott volna?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7542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45179-8140-AF72-F0C4-575946BBE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539B9E-22C6-6B52-97D2-7BE62F95B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Kutatás: Személyes hatékonyság és a mesterséges intelligencia etikus használata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1FD6C44-865D-9C94-531B-DC8FA294C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Cél: </a:t>
            </a:r>
            <a:r>
              <a:rPr lang="hu-HU" dirty="0"/>
              <a:t>A magyar egyetemi hallgatók </a:t>
            </a:r>
            <a:r>
              <a:rPr lang="hu-HU" b="1" dirty="0"/>
              <a:t>idő- és erőforrás-gazdálkodásának</a:t>
            </a:r>
            <a:r>
              <a:rPr lang="hu-HU" dirty="0"/>
              <a:t>, valamint a</a:t>
            </a:r>
            <a:br>
              <a:rPr lang="hu-HU" dirty="0"/>
            </a:br>
            <a:r>
              <a:rPr lang="hu-HU" b="1" dirty="0"/>
              <a:t>mesterséges intelligencia eszközök etikus használatával kapcsolatos attitűdjeinek</a:t>
            </a:r>
            <a:r>
              <a:rPr lang="hu-HU" dirty="0"/>
              <a:t> feltárása.</a:t>
            </a:r>
          </a:p>
          <a:p>
            <a:r>
              <a:rPr lang="hu-HU" b="1" dirty="0"/>
              <a:t>Kutatást végzi:</a:t>
            </a:r>
            <a:br>
              <a:rPr lang="hu-HU" dirty="0"/>
            </a:br>
            <a:r>
              <a:rPr lang="hu-HU" dirty="0"/>
              <a:t>Pázmány Péter Katolikus Egyetem – </a:t>
            </a:r>
            <a:r>
              <a:rPr lang="hu-HU" i="1" dirty="0"/>
              <a:t>Mesterséges Intelligencia és az Ember Kutatócsoportja</a:t>
            </a:r>
            <a:br>
              <a:rPr lang="hu-HU" dirty="0"/>
            </a:br>
            <a:endParaRPr lang="hu-HU" dirty="0"/>
          </a:p>
          <a:p>
            <a:pPr marL="0" indent="0">
              <a:buNone/>
            </a:pPr>
            <a:r>
              <a:rPr lang="hu-HU" b="1" dirty="0"/>
              <a:t>💡 Várható eredmények</a:t>
            </a:r>
          </a:p>
          <a:p>
            <a:r>
              <a:rPr lang="hu-HU" dirty="0"/>
              <a:t>Képet ad az egyetemi hallgatók </a:t>
            </a:r>
            <a:r>
              <a:rPr lang="hu-HU" b="1" dirty="0"/>
              <a:t>AI-érettségéről és etikai tudatosságáról, így segíti a tervezést</a:t>
            </a:r>
            <a:endParaRPr lang="hu-HU" dirty="0"/>
          </a:p>
          <a:p>
            <a:r>
              <a:rPr lang="hu-HU" dirty="0"/>
              <a:t>Támogatja a </a:t>
            </a:r>
            <a:r>
              <a:rPr lang="hu-HU" b="1" dirty="0"/>
              <a:t>MAB 2026 akkreditáció</a:t>
            </a:r>
            <a:r>
              <a:rPr lang="hu-HU" dirty="0"/>
              <a:t> „hallgatóközpontú tanulás” (ESG 1.3) indikátorát</a:t>
            </a:r>
          </a:p>
        </p:txBody>
      </p:sp>
    </p:spTree>
    <p:extLst>
      <p:ext uri="{BB962C8B-B14F-4D97-AF65-F5344CB8AC3E}">
        <p14:creationId xmlns:p14="http://schemas.microsoft.com/office/powerpoint/2010/main" val="2627188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E42C9-8458-DF89-00F4-6938AA4D0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1B862D-6241-F881-D0FD-C5181E2AA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</a:t>
            </a:r>
            <a:r>
              <a:rPr lang="es-ES" dirty="0"/>
              <a:t>A minőségbiztosítási iroda terve MI témában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528B61D-4ADD-C76F-3427-209B56CBE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ctr"/>
            <a:r>
              <a:rPr lang="hu-HU" sz="3600" b="1" dirty="0">
                <a:solidFill>
                  <a:schemeClr val="tx1"/>
                </a:solidFill>
              </a:rPr>
              <a:t>A 2026-os évben</a:t>
            </a:r>
          </a:p>
        </p:txBody>
      </p:sp>
    </p:spTree>
    <p:extLst>
      <p:ext uri="{BB962C8B-B14F-4D97-AF65-F5344CB8AC3E}">
        <p14:creationId xmlns:p14="http://schemas.microsoft.com/office/powerpoint/2010/main" val="1197537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90B0A-CCC6-7D93-FB5B-157009114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BAAABF-27FD-187C-A0A4-C152BA6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 minőségbiztosítási iroda céljai MI témában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7DD8753-ECC5-F13F-E058-4A68F5406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MI-tudatosság és jártasság fejlesztése</a:t>
            </a:r>
            <a:br>
              <a:rPr lang="hu-HU" dirty="0"/>
            </a:br>
            <a:r>
              <a:rPr lang="hu-HU" dirty="0"/>
              <a:t>Az oktatók és hallgatók digitális kompetenciáinak erősítése – az etikus, átlátható és reflektív MI-használat kultúrájának elmélyítése.</a:t>
            </a:r>
          </a:p>
          <a:p>
            <a:r>
              <a:rPr lang="hu-HU" b="1" dirty="0"/>
              <a:t>Kari MI-referensek online képzése</a:t>
            </a:r>
            <a:br>
              <a:rPr lang="hu-HU" dirty="0"/>
            </a:br>
            <a:r>
              <a:rPr lang="hu-HU" dirty="0"/>
              <a:t>Minden karon olyan szakmai kapcsolattartók kinevelése, akik támogatják az MI-alapú oktatási és minőségbiztosítási fejlesztéseket.</a:t>
            </a:r>
          </a:p>
          <a:p>
            <a:r>
              <a:rPr lang="hu-HU" b="1" dirty="0"/>
              <a:t>Adatvédelmi tudatosság és felelősség</a:t>
            </a:r>
            <a:br>
              <a:rPr lang="hu-HU" dirty="0"/>
            </a:br>
            <a:r>
              <a:rPr lang="hu-HU" dirty="0"/>
              <a:t>Részvétel az egyetemi adatvédelmi elvek MI-kiterjesztésének kidolgozásában, különös tekintettel az oktatói és hallgatói adatok védelmére.</a:t>
            </a:r>
          </a:p>
          <a:p>
            <a:r>
              <a:rPr lang="hu-HU" b="1" dirty="0"/>
              <a:t>Új utak keresése</a:t>
            </a:r>
            <a:br>
              <a:rPr lang="hu-HU" dirty="0"/>
            </a:br>
            <a:r>
              <a:rPr lang="hu-HU" dirty="0"/>
              <a:t>Innovatív pilotprojektek, kutatások megvalósítása az oktatás és minőség területén.</a:t>
            </a:r>
          </a:p>
        </p:txBody>
      </p:sp>
    </p:spTree>
    <p:extLst>
      <p:ext uri="{BB962C8B-B14F-4D97-AF65-F5344CB8AC3E}">
        <p14:creationId xmlns:p14="http://schemas.microsoft.com/office/powerpoint/2010/main" val="25446439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8792F-46EE-2BF9-64BB-6BF48908D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5AB57A-E64F-B607-DEFD-0EE34961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3029" y="396261"/>
            <a:ext cx="6879771" cy="1126339"/>
          </a:xfrm>
        </p:spPr>
        <p:txBody>
          <a:bodyPr/>
          <a:lstStyle/>
          <a:p>
            <a:pPr algn="ctr"/>
            <a:r>
              <a:rPr lang="hu-HU" dirty="0"/>
              <a:t>Köszönöm a figyelmet!</a:t>
            </a:r>
          </a:p>
        </p:txBody>
      </p:sp>
      <p:pic>
        <p:nvPicPr>
          <p:cNvPr id="8" name="Picture 2" descr="A prágai Szent Vitus-székesegyházból">
            <a:extLst>
              <a:ext uri="{FF2B5EF4-FFF2-40B4-BE49-F238E27FC236}">
                <a16:creationId xmlns:a16="http://schemas.microsoft.com/office/drawing/2014/main" id="{3440F77A-398E-5294-C394-176E5AD9A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0629" y="0"/>
            <a:ext cx="4441371" cy="6703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8AB4C78D-9110-E600-A847-439DC576A069}"/>
              </a:ext>
            </a:extLst>
          </p:cNvPr>
          <p:cNvSpPr txBox="1"/>
          <p:nvPr/>
        </p:nvSpPr>
        <p:spPr>
          <a:xfrm>
            <a:off x="560439" y="3097161"/>
            <a:ext cx="6036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„</a:t>
            </a:r>
            <a:r>
              <a:rPr lang="hu-HU" i="1" dirty="0"/>
              <a:t>Szent Teréz az a folyó, mely visszamutat a forrásra, ő az a ragyogás, amely elvezet a fényhez.”</a:t>
            </a:r>
          </a:p>
          <a:p>
            <a:pPr algn="r"/>
            <a:r>
              <a:rPr lang="hu-HU" dirty="0"/>
              <a:t>Szent II. János Pál</a:t>
            </a:r>
          </a:p>
        </p:txBody>
      </p:sp>
    </p:spTree>
    <p:extLst>
      <p:ext uri="{BB962C8B-B14F-4D97-AF65-F5344CB8AC3E}">
        <p14:creationId xmlns:p14="http://schemas.microsoft.com/office/powerpoint/2010/main" val="1016492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6B999-54AD-25D9-90CC-F646BB932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061E7F-1F5F-0CB4-7A11-8BFB9A784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dirty="0"/>
              <a:t>Felhasznált források: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509BBA3-EF11-E9C8-7C46-A6B69140D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>
                <a:hlinkClick r:id="rId2"/>
              </a:rPr>
              <a:t>PPKE Dokumentumok</a:t>
            </a: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dirty="0">
                <a:hlinkClick r:id="rId3"/>
              </a:rPr>
              <a:t>MAB-útmutató - Önértékelési eszköz ESG-alapú, integrált intézményakkreditációs eljáráshoz</a:t>
            </a: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dirty="0">
                <a:hlinkClick r:id="rId4"/>
              </a:rPr>
              <a:t>MAB Képzések értékeléséhez űrlap</a:t>
            </a: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dirty="0"/>
              <a:t>A képek </a:t>
            </a:r>
            <a:r>
              <a:rPr lang="hu-HU" dirty="0">
                <a:hlinkClick r:id="rId5"/>
              </a:rPr>
              <a:t>123RF</a:t>
            </a:r>
            <a:r>
              <a:rPr lang="hu-HU" dirty="0"/>
              <a:t> a weboldal használatával készültek.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dirty="0"/>
              <a:t>A szöveg egyes részei mesterséges intelligencia közreműködésével készültek (</a:t>
            </a:r>
            <a:r>
              <a:rPr lang="hu-HU" dirty="0" err="1"/>
              <a:t>OpenAI</a:t>
            </a:r>
            <a:r>
              <a:rPr lang="hu-HU" dirty="0"/>
              <a:t> </a:t>
            </a:r>
            <a:r>
              <a:rPr lang="hu-HU" dirty="0" err="1"/>
              <a:t>ChatGPT</a:t>
            </a:r>
            <a:r>
              <a:rPr lang="hu-HU" dirty="0"/>
              <a:t> 5.0 </a:t>
            </a:r>
            <a:r>
              <a:rPr lang="hu-HU" dirty="0" err="1"/>
              <a:t>Auto</a:t>
            </a:r>
            <a:r>
              <a:rPr lang="hu-HU" dirty="0"/>
              <a:t> modell, 2025), a végleges tartalom szakmai ellenőrzését az előadó végezte.</a:t>
            </a:r>
          </a:p>
        </p:txBody>
      </p:sp>
    </p:spTree>
    <p:extLst>
      <p:ext uri="{BB962C8B-B14F-4D97-AF65-F5344CB8AC3E}">
        <p14:creationId xmlns:p14="http://schemas.microsoft.com/office/powerpoint/2010/main" val="3563505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457200" algn="ctr">
              <a:lnSpc>
                <a:spcPct val="200000"/>
              </a:lnSpc>
              <a:buFont typeface="+mj-lt"/>
              <a:buAutoNum type="arabicPeriod"/>
            </a:pPr>
            <a:r>
              <a:rPr lang="hu-HU" dirty="0"/>
              <a:t>MAB és ESG 2015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b="1" dirty="0"/>
              <a:t>Mi az a MAB?</a:t>
            </a:r>
          </a:p>
          <a:p>
            <a:pPr marL="0" indent="0">
              <a:buNone/>
            </a:pPr>
            <a:r>
              <a:rPr lang="hu-HU" b="1" dirty="0"/>
              <a:t>MAB = Magyar Felsőoktatási Akkreditációs Bizottság. </a:t>
            </a:r>
            <a:r>
              <a:rPr lang="hu-HU" dirty="0"/>
              <a:t>A magyar felsőoktatás független minőségellenőrző és -fejlesztő szervezete.</a:t>
            </a:r>
          </a:p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b="1" dirty="0"/>
              <a:t>Európai háttér: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Az </a:t>
            </a:r>
            <a:r>
              <a:rPr lang="hu-HU" b="1" dirty="0"/>
              <a:t>Európai Felsőoktatási Térség (EHEA)</a:t>
            </a:r>
            <a:r>
              <a:rPr lang="hu-HU" dirty="0"/>
              <a:t> közös elvei alapján működik.</a:t>
            </a:r>
          </a:p>
          <a:p>
            <a:pPr marL="0" indent="0">
              <a:buNone/>
            </a:pPr>
            <a:r>
              <a:rPr lang="hu-HU" dirty="0"/>
              <a:t>Az </a:t>
            </a:r>
            <a:r>
              <a:rPr lang="hu-HU" b="1" dirty="0"/>
              <a:t>ESG-szabványok (2015)</a:t>
            </a:r>
            <a:r>
              <a:rPr lang="hu-HU" dirty="0"/>
              <a:t> adják a minőségbiztosítás európai keretét.</a:t>
            </a:r>
          </a:p>
          <a:p>
            <a:pPr marL="0" indent="0">
              <a:buNone/>
            </a:pPr>
            <a:r>
              <a:rPr lang="hu-HU" dirty="0"/>
              <a:t>Ezeket az </a:t>
            </a:r>
            <a:r>
              <a:rPr lang="hu-HU" b="1" dirty="0"/>
              <a:t>ENQA</a:t>
            </a:r>
            <a:r>
              <a:rPr lang="hu-HU" dirty="0"/>
              <a:t> és az </a:t>
            </a:r>
            <a:r>
              <a:rPr lang="hu-HU" b="1" dirty="0"/>
              <a:t>EQAR</a:t>
            </a:r>
            <a:r>
              <a:rPr lang="hu-HU" dirty="0"/>
              <a:t> szervezetek hangolják össze uniós szinten.</a:t>
            </a:r>
          </a:p>
          <a:p>
            <a:pPr marL="0" indent="0">
              <a:buNone/>
            </a:pPr>
            <a:endParaRPr lang="hu-HU" b="1" dirty="0"/>
          </a:p>
          <a:p>
            <a:pPr marL="0" indent="0" algn="ctr">
              <a:buNone/>
            </a:pPr>
            <a:r>
              <a:rPr lang="hu-HU" b="1" dirty="0"/>
              <a:t>Mit jelent ez nekünk?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hu-HU" dirty="0"/>
              <a:t>A MAB gondoskodik arról, hogy a Magyarországon az egyetemek </a:t>
            </a:r>
            <a:r>
              <a:rPr lang="hu-HU" b="1" dirty="0"/>
              <a:t>átláthatóan, összehasonlíthatóan és minőségben is európai szinten működjenek. Ehhez készült 2025-ben egy integrált szempontsor: egy </a:t>
            </a:r>
            <a:r>
              <a:rPr lang="hu-HU" b="1" dirty="0">
                <a:hlinkClick r:id="rId2"/>
              </a:rPr>
              <a:t>önértékelési eszközt</a:t>
            </a:r>
            <a:r>
              <a:rPr lang="hu-HU" b="1" dirty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70337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E666E-4421-D5AA-79C0-E50B031DD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A9C656-2EE9-F2F5-31DE-DBE990F34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lnSpc>
                <a:spcPct val="200000"/>
              </a:lnSpc>
            </a:pPr>
            <a:r>
              <a:rPr lang="hu-HU" dirty="0"/>
              <a:t>Az ESG 2015 eszköz Céljai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57708A-5B69-1F39-B679-46988F89F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9815"/>
            <a:ext cx="2767642" cy="4137148"/>
          </a:xfrm>
        </p:spPr>
        <p:txBody>
          <a:bodyPr/>
          <a:lstStyle/>
          <a:p>
            <a:pPr marL="0" indent="0">
              <a:buNone/>
            </a:pPr>
            <a:r>
              <a:rPr lang="hu-HU" b="1" dirty="0"/>
              <a:t>Elszámoltathatóság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CE05C134-0DC0-EC24-B264-6075366AC33A}"/>
              </a:ext>
            </a:extLst>
          </p:cNvPr>
          <p:cNvSpPr txBox="1">
            <a:spLocks/>
          </p:cNvSpPr>
          <p:nvPr/>
        </p:nvSpPr>
        <p:spPr>
          <a:xfrm>
            <a:off x="7020464" y="2039815"/>
            <a:ext cx="2767642" cy="3842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b="1" dirty="0"/>
              <a:t>Jobbítás</a:t>
            </a:r>
            <a:endParaRPr lang="hu-HU" dirty="0"/>
          </a:p>
        </p:txBody>
      </p:sp>
      <p:pic>
        <p:nvPicPr>
          <p:cNvPr id="5" name="Picture 2" descr="PDCA ciklus ábrája, amely a tervezés, megvalósítás, ellenőrzés és tökéletesítés folyamatát mutatja.">
            <a:extLst>
              <a:ext uri="{FF2B5EF4-FFF2-40B4-BE49-F238E27FC236}">
                <a16:creationId xmlns:a16="http://schemas.microsoft.com/office/drawing/2014/main" id="{0CB33A15-E822-77D2-B687-C188EB780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6270" y="2541690"/>
            <a:ext cx="9119459" cy="37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619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9EE8A-420D-E6AA-C389-8EC5B9A61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B325D8-B8A0-936D-AA97-BC418F6A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ESG 2015 rövid áttekintés 1.1-1.4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6C7242-6306-CD43-6213-70AE67DEF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hu-HU" b="1" dirty="0"/>
              <a:t>ESG 1.1 – Minőségbiztosítási politika: </a:t>
            </a:r>
            <a:r>
              <a:rPr lang="hu-HU" dirty="0"/>
              <a:t>Az intézménynek világos, nyilvános és működő minőségbiztosítási politikával kell rendelkeznie, amely a stratégiai irányítás része, és amelyben minden szereplő (hallgatók, oktatók, partnerek) felelősséget vállal.</a:t>
            </a:r>
          </a:p>
          <a:p>
            <a:pPr lvl="0" algn="just"/>
            <a:endParaRPr lang="hu-HU" dirty="0"/>
          </a:p>
          <a:p>
            <a:pPr lvl="0" algn="just"/>
            <a:r>
              <a:rPr lang="hu-HU" b="1" dirty="0"/>
              <a:t>ESG 1.2 – Képzési programok kialakítása és jóváhagyása: </a:t>
            </a:r>
            <a:r>
              <a:rPr lang="hu-HU" dirty="0"/>
              <a:t>A képzéseket átlátható folyamatban, a hallgatók és külső partnerek bevonásával kell megtervezni, hogy azok megfeleljenek a társadalmi és munkaerőpiaci igényeknek.</a:t>
            </a:r>
          </a:p>
          <a:p>
            <a:pPr lvl="0" algn="just"/>
            <a:endParaRPr lang="hu-HU" dirty="0"/>
          </a:p>
          <a:p>
            <a:pPr lvl="0" algn="just"/>
            <a:r>
              <a:rPr lang="hu-HU" b="1" dirty="0"/>
              <a:t>ESG 1.3 – Hallgatóközpontú tanulás, tanítás és értékelés: </a:t>
            </a:r>
            <a:r>
              <a:rPr lang="hu-HU" dirty="0"/>
              <a:t>A tanulási folyamat középpontjában a hallgató áll; fontos a rugalmas tanulási utak biztosítása, az aktív tanulás támogatása és az igazságos, fejlesztő értékelés.</a:t>
            </a:r>
          </a:p>
          <a:p>
            <a:pPr lvl="0" algn="just"/>
            <a:endParaRPr lang="hu-HU" dirty="0"/>
          </a:p>
          <a:p>
            <a:pPr lvl="0" algn="just"/>
            <a:r>
              <a:rPr lang="hu-HU" b="1" dirty="0"/>
              <a:t>ESG 1.4 – Felvétel, előrehaladás, elismerés, képesítés: </a:t>
            </a:r>
            <a:r>
              <a:rPr lang="hu-HU" dirty="0"/>
              <a:t>A teljes hallgatói életutat átlátható, egységes és méltányos szabályoknak kell </a:t>
            </a:r>
            <a:r>
              <a:rPr lang="hu-HU" dirty="0" err="1"/>
              <a:t>végigkísérniük</a:t>
            </a:r>
            <a:r>
              <a:rPr lang="hu-HU" dirty="0"/>
              <a:t> – a felvételtől a diplomáig.</a:t>
            </a:r>
          </a:p>
        </p:txBody>
      </p:sp>
    </p:spTree>
    <p:extLst>
      <p:ext uri="{BB962C8B-B14F-4D97-AF65-F5344CB8AC3E}">
        <p14:creationId xmlns:p14="http://schemas.microsoft.com/office/powerpoint/2010/main" val="2021297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EE2F4-105C-2FDD-7775-D712EFCF8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A17C84-CB6D-553B-E021-F2BE9128D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ESG 2015 rövid áttekintés 1.5-1.8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86A80D-A622-613F-9138-08142C784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hu-HU" b="1" dirty="0"/>
              <a:t>ESG 1.5 – Oktatók:</a:t>
            </a:r>
            <a:r>
              <a:rPr lang="hu-HU" dirty="0"/>
              <a:t> Az intézmény felelős azért, hogy oktatói megfelelő képesítéssel, digitális és pedagógiai kompetenciával rendelkezzenek, és biztosítani kell a továbbképzés lehetőségét.</a:t>
            </a:r>
          </a:p>
          <a:p>
            <a:pPr lvl="0" algn="just"/>
            <a:endParaRPr lang="hu-HU" dirty="0"/>
          </a:p>
          <a:p>
            <a:pPr lvl="0" algn="just"/>
            <a:r>
              <a:rPr lang="hu-HU" b="1" dirty="0"/>
              <a:t>ESG 1.6 – Tanulástámogatás és hallgatói szolgáltatások: </a:t>
            </a:r>
            <a:r>
              <a:rPr lang="hu-HU" dirty="0"/>
              <a:t>A hallgatók számára elérhető és fejlett támogató rendszer (tanulmányi, mentálhigiénés, karrier, digitális) biztosítja a sikeres tanulást és jóllétet.</a:t>
            </a:r>
          </a:p>
          <a:p>
            <a:pPr lvl="0" algn="just"/>
            <a:endParaRPr lang="hu-HU" dirty="0"/>
          </a:p>
          <a:p>
            <a:pPr lvl="0" algn="just"/>
            <a:r>
              <a:rPr lang="hu-HU" b="1" dirty="0"/>
              <a:t>ESG 1.7 – Információkezelés: </a:t>
            </a:r>
            <a:r>
              <a:rPr lang="hu-HU" dirty="0"/>
              <a:t>A döntések és fejlesztések megalapozásához megbízható, rendszeresen gyűjtött és elemzett adatokra van szükség az oktatás, kutatás és szolgáltatások minden területéről.</a:t>
            </a:r>
          </a:p>
          <a:p>
            <a:pPr lvl="0" algn="just"/>
            <a:endParaRPr lang="hu-HU" dirty="0"/>
          </a:p>
          <a:p>
            <a:pPr lvl="0" algn="just"/>
            <a:r>
              <a:rPr lang="hu-HU" b="1" dirty="0"/>
              <a:t>ESG 1.8 – Nyilvános információk:</a:t>
            </a:r>
            <a:r>
              <a:rPr lang="hu-HU" dirty="0"/>
              <a:t> Az intézménynek átlátható módon kell </a:t>
            </a:r>
            <a:r>
              <a:rPr lang="hu-HU" dirty="0" err="1"/>
              <a:t>közzétennie</a:t>
            </a:r>
            <a:r>
              <a:rPr lang="hu-HU" dirty="0"/>
              <a:t> képzéseit, szabályzatait, eredményeit és minőségbiztosítási politikáját.</a:t>
            </a:r>
          </a:p>
        </p:txBody>
      </p:sp>
    </p:spTree>
    <p:extLst>
      <p:ext uri="{BB962C8B-B14F-4D97-AF65-F5344CB8AC3E}">
        <p14:creationId xmlns:p14="http://schemas.microsoft.com/office/powerpoint/2010/main" val="3696621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6888D-A43D-07DB-8F8C-EDFC7C523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70C071-79D2-AD5F-514B-15768BBEF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ESG 2015 rövid áttekintés 1.9-1.10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2A2E6CF-3FFB-EA03-8ED8-8A2F62CA1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hu-HU" b="1" dirty="0"/>
              <a:t>ESG 1.9 – Programok rendszeres értékelése:</a:t>
            </a:r>
            <a:r>
              <a:rPr lang="hu-HU" dirty="0"/>
              <a:t> A képzési programokat meghatározott időközönként felül kell vizsgálni, hogy naprakészek maradjanak, és reagáljanak a hallgatói, szakmai és társadalmi elvárásokra.</a:t>
            </a:r>
          </a:p>
          <a:p>
            <a:pPr lvl="0" algn="just"/>
            <a:endParaRPr lang="hu-HU" dirty="0"/>
          </a:p>
          <a:p>
            <a:pPr lvl="0" algn="just"/>
            <a:r>
              <a:rPr lang="hu-HU" b="1" dirty="0"/>
              <a:t>ESG 1.10 – Külső minőségbiztosítás:</a:t>
            </a:r>
            <a:r>
              <a:rPr lang="hu-HU" dirty="0"/>
              <a:t> A MAB külső értékelése során vizsgálja, mennyire működnek hatékonyan az intézmény belső folyamatai, és milyen minőségkultúra alakult ki.</a:t>
            </a:r>
          </a:p>
        </p:txBody>
      </p:sp>
    </p:spTree>
    <p:extLst>
      <p:ext uri="{BB962C8B-B14F-4D97-AF65-F5344CB8AC3E}">
        <p14:creationId xmlns:p14="http://schemas.microsoft.com/office/powerpoint/2010/main" val="330476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2. egyéni séma">
      <a:dk1>
        <a:sysClr val="windowText" lastClr="000000"/>
      </a:dk1>
      <a:lt1>
        <a:sysClr val="window" lastClr="FFFFFF"/>
      </a:lt1>
      <a:dk2>
        <a:srgbClr val="002D72"/>
      </a:dk2>
      <a:lt2>
        <a:srgbClr val="C8C9C7"/>
      </a:lt2>
      <a:accent1>
        <a:srgbClr val="002D72"/>
      </a:accent1>
      <a:accent2>
        <a:srgbClr val="B89D18"/>
      </a:accent2>
      <a:accent3>
        <a:srgbClr val="C8C9C7"/>
      </a:accent3>
      <a:accent4>
        <a:srgbClr val="B58500"/>
      </a:accent4>
      <a:accent5>
        <a:srgbClr val="862633"/>
      </a:accent5>
      <a:accent6>
        <a:srgbClr val="00A3E0"/>
      </a:accent6>
      <a:hlink>
        <a:srgbClr val="002D72"/>
      </a:hlink>
      <a:folHlink>
        <a:srgbClr val="33006F"/>
      </a:folHlink>
    </a:clrScheme>
    <a:fontScheme name="Pázmány arculat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3F4D7B79686D1A419573FD155605800D" ma:contentTypeVersion="3" ma:contentTypeDescription="Új dokumentum létrehozása." ma:contentTypeScope="" ma:versionID="6d5bb6dbdc4d1e2261291d518d5d44ff">
  <xsd:schema xmlns:xsd="http://www.w3.org/2001/XMLSchema" xmlns:xs="http://www.w3.org/2001/XMLSchema" xmlns:p="http://schemas.microsoft.com/office/2006/metadata/properties" xmlns:ns2="cfa73d33-50c0-48ec-a8cc-8444658adde2" targetNamespace="http://schemas.microsoft.com/office/2006/metadata/properties" ma:root="true" ma:fieldsID="b56aa990dc8b638773c3c0286567f075" ns2:_="">
    <xsd:import namespace="cfa73d33-50c0-48ec-a8cc-8444658add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a73d33-50c0-48ec-a8cc-8444658add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11F4C6-418D-4ACD-9AD6-5CFF34DD1B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a73d33-50c0-48ec-a8cc-8444658add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B5F0C7-3AC2-4182-A808-A6759A882C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F6F2B3-1665-4D1B-9F9B-7B29709E3BC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2597</Words>
  <Application>Microsoft Office PowerPoint</Application>
  <PresentationFormat>Szélesvásznú</PresentationFormat>
  <Paragraphs>292</Paragraphs>
  <Slides>45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50" baseType="lpstr">
      <vt:lpstr>Aptos</vt:lpstr>
      <vt:lpstr>Arial</vt:lpstr>
      <vt:lpstr>Calibri</vt:lpstr>
      <vt:lpstr>Wingdings</vt:lpstr>
      <vt:lpstr>Office-téma</vt:lpstr>
      <vt:lpstr>PowerPoint-bemutató</vt:lpstr>
      <vt:lpstr>Minőség, kompetencia, mesterséges intelligencia – új kihívások a felsőoktatásban</vt:lpstr>
      <vt:lpstr>Program áttekintése </vt:lpstr>
      <vt:lpstr>1. Minőség</vt:lpstr>
      <vt:lpstr>MAB és ESG 2015</vt:lpstr>
      <vt:lpstr>Az ESG 2015 eszköz Céljai</vt:lpstr>
      <vt:lpstr>ESG 2015 rövid áttekintés 1.1-1.4 </vt:lpstr>
      <vt:lpstr>ESG 2015 rövid áttekintés 1.5-1.8</vt:lpstr>
      <vt:lpstr>ESG 2015 rövid áttekintés 1.9-1.10 </vt:lpstr>
      <vt:lpstr>Mit jelent ez a jelenlévők számára?</vt:lpstr>
      <vt:lpstr>SZAKFELELŐSÖKNEK – stratégiai és rendszerszintű felelősség</vt:lpstr>
      <vt:lpstr>SZAKFELELŐSÖKNEK – képzés mátrix</vt:lpstr>
      <vt:lpstr>SZAKFELELŐSÖKNEK – képzés mátrix</vt:lpstr>
      <vt:lpstr>SZAKFELELŐSÖKNEK – képzés mátrix</vt:lpstr>
      <vt:lpstr>SZAKFELELŐSÖKNEK – stratégiai a mátrixhoz</vt:lpstr>
      <vt:lpstr>TÁRGYFELELŐSÖKNEK – operatív és fejlesztő szerep</vt:lpstr>
      <vt:lpstr>OKTATÓKNAK – napi szintű minőségmegvalósítás</vt:lpstr>
      <vt:lpstr>Asztalbeszélgetés – Mit látnak lehetőségnek, erősségnek vagy fejlesztendő területnek az akkreditációban?</vt:lpstr>
      <vt:lpstr>Kérdések</vt:lpstr>
      <vt:lpstr>2. Digitális kompetenciák</vt:lpstr>
      <vt:lpstr>Mesterséges Intelligencia felsőoktatási kompetenciafejlesztő kurzus oktatóknak - Moodle</vt:lpstr>
      <vt:lpstr>A prompt megfogalmazás egy rendszerezett módja</vt:lpstr>
      <vt:lpstr>PowerPoint-bemutató</vt:lpstr>
      <vt:lpstr>notebooklm.google.com</vt:lpstr>
      <vt:lpstr>Minták: Gondolattérkép</vt:lpstr>
      <vt:lpstr>Minták: tanuló kártyák</vt:lpstr>
      <vt:lpstr>Minták: teszt</vt:lpstr>
      <vt:lpstr>Minták: podcast oktatóknak</vt:lpstr>
      <vt:lpstr>Minták: Videó hallgatóknak</vt:lpstr>
      <vt:lpstr>MI AJÁNLÁS: Alapelvek és értékrend</vt:lpstr>
      <vt:lpstr>MI AJÁNLÁS: Gyakorlati iránymutatások és keretrendszer</vt:lpstr>
      <vt:lpstr>MI AJÁNLÁS: Gyakorlati iránymutatások és keretrendszer</vt:lpstr>
      <vt:lpstr>3. A mesterséges intelligencia alkalmazásai</vt:lpstr>
      <vt:lpstr>Oktatói kompetenciamérés – Mi Volt A FELÉPÍTÉS</vt:lpstr>
      <vt:lpstr>Oktatói kompetenciamérés – A kérdőív célja és felépítése</vt:lpstr>
      <vt:lpstr>Oktatói kompetenciamérés – ELŐADÁS</vt:lpstr>
      <vt:lpstr>Oktatói kompetenciamérés – GYAKORLAT, SZEMINÁRIUM</vt:lpstr>
      <vt:lpstr>Oktatói kompetenciamérés – A kérdőív célja és felépítése</vt:lpstr>
      <vt:lpstr>Hallgatói kompetenciamérés</vt:lpstr>
      <vt:lpstr>Hallgatói kompetenciamérés – A mérés folyamata</vt:lpstr>
      <vt:lpstr>Kutatás: Személyes hatékonyság és a mesterséges intelligencia etikus használata</vt:lpstr>
      <vt:lpstr>4. A minőségbiztosítási iroda terve MI témában</vt:lpstr>
      <vt:lpstr>A minőségbiztosítási iroda céljai MI témában</vt:lpstr>
      <vt:lpstr>Köszönöm a figyelmet!</vt:lpstr>
      <vt:lpstr>Felhasznált források: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PPKE</dc:creator>
  <cp:lastModifiedBy>Rénes Balázs</cp:lastModifiedBy>
  <cp:revision>71</cp:revision>
  <dcterms:created xsi:type="dcterms:W3CDTF">2021-07-13T07:55:33Z</dcterms:created>
  <dcterms:modified xsi:type="dcterms:W3CDTF">2026-03-23T15:14:08Z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0x0101003F4D7B79686D1A419573FD155605800D</vt:lpwstr>
  </property>
</Properties>
</file>