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5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5" r:id="rId23"/>
    <p:sldId id="276" r:id="rId2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780204-77F8-408C-A900-2A0C4CAE6A4D}" v="1" dt="2026-09-21T17:06:20.4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39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llám Péter" userId="67031485-3821-4465-9c0c-3c68dcc1fd7f" providerId="ADAL" clId="{050809A1-F871-4360-BCF6-87904476B517}"/>
    <pc:docChg chg="undo custSel modSld">
      <pc:chgData name="Villám Péter" userId="67031485-3821-4465-9c0c-3c68dcc1fd7f" providerId="ADAL" clId="{050809A1-F871-4360-BCF6-87904476B517}" dt="2026-09-21T17:06:27.871" v="29" actId="20577"/>
      <pc:docMkLst>
        <pc:docMk/>
      </pc:docMkLst>
      <pc:sldChg chg="modSp mod">
        <pc:chgData name="Villám Péter" userId="67031485-3821-4465-9c0c-3c68dcc1fd7f" providerId="ADAL" clId="{050809A1-F871-4360-BCF6-87904476B517}" dt="2026-09-21T17:00:41.286" v="23" actId="20577"/>
        <pc:sldMkLst>
          <pc:docMk/>
          <pc:sldMk cId="0" sldId="256"/>
        </pc:sldMkLst>
        <pc:spChg chg="mod">
          <ac:chgData name="Villám Péter" userId="67031485-3821-4465-9c0c-3c68dcc1fd7f" providerId="ADAL" clId="{050809A1-F871-4360-BCF6-87904476B517}" dt="2026-09-21T17:00:41.286" v="23" actId="20577"/>
          <ac:spMkLst>
            <pc:docMk/>
            <pc:sldMk cId="0" sldId="256"/>
            <ac:spMk id="5" creationId="{00000000-0000-0000-0000-000000000000}"/>
          </ac:spMkLst>
        </pc:spChg>
      </pc:sldChg>
      <pc:sldChg chg="modSp mod">
        <pc:chgData name="Villám Péter" userId="67031485-3821-4465-9c0c-3c68dcc1fd7f" providerId="ADAL" clId="{050809A1-F871-4360-BCF6-87904476B517}" dt="2026-09-21T17:06:27.871" v="29" actId="20577"/>
        <pc:sldMkLst>
          <pc:docMk/>
          <pc:sldMk cId="0" sldId="259"/>
        </pc:sldMkLst>
        <pc:spChg chg="mod">
          <ac:chgData name="Villám Péter" userId="67031485-3821-4465-9c0c-3c68dcc1fd7f" providerId="ADAL" clId="{050809A1-F871-4360-BCF6-87904476B517}" dt="2026-09-21T17:06:27.871" v="29" actId="20577"/>
          <ac:spMkLst>
            <pc:docMk/>
            <pc:sldMk cId="0" sldId="259"/>
            <ac:spMk id="1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ESG 2015: https://www.mab.hu/wp-content/uploads/2020/07/ESG_kotet_OFI2016_ESGmagyar.pdf
- PPKE eljárások: https://ppke.hu/minosegbiztositasi-szabalyzat-eljarasrendek
- MAB: https://www.mab.hu/eljarasok-intezmenyakkreditacio/
- Nftv., 2026.09.17-én hatályos: https://net.jogtar.hu/jogszabaly?docid=A1100204.TV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ESG 2015: https://www.mab.hu/wp-content/uploads/2020/07/ESG_kotet_OFI2016_ESGmagyar.pdf
- PPKE eljárások: https://ppke.hu/minosegbiztositasi-szabalyzat-eljarasrendek
- MAB: https://www.mab.hu/eljarasok-intezmenyakkreditacio/
- Nftv., 2026.09.17-én hatályos: https://net.jogtar.hu/jogszabaly?docid=A1100204.TV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ESG 2015: https://www.mab.hu/wp-content/uploads/2020/07/ESG_kotet_OFI2016_ESGmagyar.pdf
- PPKE eljárások: https://ppke.hu/minosegbiztositasi-szabalyzat-eljarasrendek
- MAB: https://www.mab.hu/eljarasok-intezmenyakkreditacio/
- Nftv., 2026.09.17-én hatályos: https://net.jogtar.hu/jogszabaly?docid=A1100204.TV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ESG 2015: https://www.mab.hu/wp-content/uploads/2020/07/ESG_kotet_OFI2016_ESGmagyar.pdf
- PPKE eljárások: https://ppke.hu/minosegbiztositasi-szabalyzat-eljarasrendek
- MAB: https://www.mab.hu/eljarasok-intezmenyakkreditacio/
- Nftv., 2026.09.17-én hatályos: https://net.jogtar.hu/jogszabaly?docid=A1100204.TV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ESG 2015: https://www.mab.hu/wp-content/uploads/2020/07/ESG_kotet_OFI2016_ESGmagyar.pdf
- PPKE eljárások: https://ppke.hu/minosegbiztositasi-szabalyzat-eljarasrendek
- MAB: https://www.mab.hu/eljarasok-intezmenyakkreditacio/
- Nftv., 2026.09.17-én hatályos: https://net.jogtar.hu/jogszabaly?docid=A1100204.TV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ESG 2015: https://www.mab.hu/wp-content/uploads/2020/07/ESG_kotet_OFI2016_ESGmagyar.pdf
- PPKE eljárások: https://ppke.hu/minosegbiztositasi-szabalyzat-eljarasrendek
- MAB: https://www.mab.hu/eljarasok-intezmenyakkreditacio/
- Nftv., 2026.09.17-én hatályos: https://net.jogtar.hu/jogszabaly?docid=A1100204.TV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ESG 2015: https://www.mab.hu/wp-content/uploads/2020/07/ESG_kotet_OFI2016_ESGmagyar.pdf
- PPKE eljárások: https://ppke.hu/minosegbiztositasi-szabalyzat-eljarasrendek
- MAB: https://www.mab.hu/eljarasok-intezmenyakkreditacio/
- Nftv., 2026.09.17-én hatályos: https://net.jogtar.hu/jogszabaly?docid=A1100204.TV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ESG 2015: https://www.mab.hu/wp-content/uploads/2020/07/ESG_kotet_OFI2016_ESGmagyar.pdf
- PPKE eljárások: https://ppke.hu/minosegbiztositasi-szabalyzat-eljarasrendek
- MAB: https://www.mab.hu/eljarasok-intezmenyakkreditacio/
- Nftv., 2026.09.17-én hatályos: https://net.jogtar.hu/jogszabaly?docid=A1100204.TV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ESG 2015: https://www.mab.hu/wp-content/uploads/2020/07/ESG_kotet_OFI2016_ESGmagyar.pdf
- PPKE eljárások: https://ppke.hu/minosegbiztositasi-szabalyzat-eljarasrendek
- MAB: https://www.mab.hu/eljarasok-intezmenyakkreditacio/
- Nftv., 2026.09.17-én hatályos: https://net.jogtar.hu/jogszabaly?docid=A1100204.TV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ESG 2015: https://www.mab.hu/wp-content/uploads/2020/07/ESG_kotet_OFI2016_ESGmagyar.pdf
- PPKE eljárások: https://ppke.hu/minosegbiztositasi-szabalyzat-eljarasrendek
- MAB: https://www.mab.hu/eljarasok-intezmenyakkreditacio/
- Nftv., 2026.09.17-én hatályos: https://net.jogtar.hu/jogszabaly?docid=A1100204.TV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ESG 2015: https://www.mab.hu/wp-content/uploads/2020/07/ESG_kotet_OFI2016_ESGmagyar.pdf
- PPKE eljárások: https://ppke.hu/minosegbiztositasi-szabalyzat-eljarasrendek
- MAB: https://www.mab.hu/eljarasok-intezmenyakkreditacio/
- Nftv., 2026.09.17-én hatályos: https://net.jogtar.hu/jogszabaly?docid=A1100204.TV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ESG 2015: https://www.mab.hu/wp-content/uploads/2020/07/ESG_kotet_OFI2016_ESGmagyar.pdf
- PPKE eljárások: https://ppke.hu/minosegbiztositasi-szabalyzat-eljarasrendek
- MAB: https://www.mab.hu/eljarasok-intezmenyakkreditacio/
- Nftv., 2026.09.17-én hatályos: https://net.jogtar.hu/jogszabaly?docid=A1100204.TV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ESG 2015: https://www.mab.hu/wp-content/uploads/2020/07/ESG_kotet_OFI2016_ESGmagyar.pdf
- PPKE eljárások: https://ppke.hu/minosegbiztositasi-szabalyzat-eljarasrendek
- MAB: https://www.mab.hu/eljarasok-intezmenyakkreditacio/
- Nftv., 2026.09.17-én hatályos: https://net.jogtar.hu/jogszabaly?docid=A1100204.TV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ESG 2015: https://www.mab.hu/wp-content/uploads/2020/07/ESG_kotet_OFI2016_ESGmagyar.pdf
- PPKE eljárások: https://ppke.hu/minosegbiztositasi-szabalyzat-eljarasrendek
- MAB: https://www.mab.hu/eljarasok-intezmenyakkreditacio/
- Nftv., 2026.09.17-én hatályos: https://net.jogtar.hu/jogszabaly?docid=A1100204.TV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ESG 2015: https://www.mab.hu/wp-content/uploads/2020/07/ESG_kotet_OFI2016_ESGmagyar.pdf
- PPKE eljárások: https://ppke.hu/minosegbiztositasi-szabalyzat-eljarasrendek
- MAB: https://www.mab.hu/eljarasok-intezmenyakkreditacio/
- Nftv., 2026.09.17-én hatályos: https://net.jogtar.hu/jogszabaly?docid=A1100204.TV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ESG 2015: https://www.mab.hu/wp-content/uploads/2020/07/ESG_kotet_OFI2016_ESGmagyar.pdf
- PPKE eljárások: https://ppke.hu/minosegbiztositasi-szabalyzat-eljarasrendek
- MAB: https://www.mab.hu/eljarasok-intezmenyakkreditacio/
- Nftv., 2026.09.17-én hatályos: https://net.jogtar.hu/jogszabaly?docid=A1100204.TV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ESG 2015: https://www.mab.hu/wp-content/uploads/2020/07/ESG_kotet_OFI2016_ESGmagyar.pdf
- PPKE eljárások: https://ppke.hu/minosegbiztositasi-szabalyzat-eljarasrendek
- MAB: https://www.mab.hu/eljarasok-intezmenyakkreditacio/
- Nftv., 2026.09.17-én hatályos: https://net.jogtar.hu/jogszabaly?docid=A1100204.TV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ESG 2015: https://www.mab.hu/wp-content/uploads/2020/07/ESG_kotet_OFI2016_ESGmagyar.pdf
- PPKE eljárások: https://ppke.hu/minosegbiztositasi-szabalyzat-eljarasrendek
- MAB: https://www.mab.hu/eljarasok-intezmenyakkreditacio/
- Nftv., 2026.09.17-én hatályos: https://net.jogtar.hu/jogszabaly?docid=A1100204.TV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ESG 2015: https://www.mab.hu/wp-content/uploads/2020/07/ESG_kotet_OFI2016_ESGmagyar.pdf
- PPKE eljárások: https://ppke.hu/minosegbiztositasi-szabalyzat-eljarasrendek
- MAB: https://www.mab.hu/eljarasok-intezmenyakkreditacio/
- Nftv., 2026.09.17-én hatályos: https://net.jogtar.hu/jogszabaly?docid=A1100204.TV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ESG 2015: https://www.mab.hu/wp-content/uploads/2020/07/ESG_kotet_OFI2016_ESGmagyar.pdf
- PPKE eljárások: https://ppke.hu/minosegbiztositasi-szabalyzat-eljarasrendek
- MAB: https://www.mab.hu/eljarasok-intezmenyakkreditacio/
- Nftv., 2026.09.17-én hatályos: https://net.jogtar.hu/jogszabaly?docid=A1100204.TV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pke.hu/akkreditacios-felkeszules-2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pke.hu/minosegcelok" TargetMode="External"/><Relationship Id="rId4" Type="http://schemas.openxmlformats.org/officeDocument/2006/relationships/hyperlink" Target="https://ppke.hu/minosegbiztositas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b.hu/wp-content/uploads/ESG_kotet_OFI2016_ESGmagyar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pke.hu/minosegpolitika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pke.hu/felmeresi-tervek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pke.hu/felveteli-szabalyzat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pke.hu/minosegbiztositasi-szabalyzat-eljarasrendek" TargetMode="External"/><Relationship Id="rId4" Type="http://schemas.openxmlformats.org/officeDocument/2006/relationships/hyperlink" Target="https://btk.ppke.hu/kepzesi-programok-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pke.hu/akkreditacios-felkeszules-2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pke.hu/minosegbiztositasi-szabalyzat-eljarasrendek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pke.hu/minosegpolitika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pke.hu/minosegfejlesztesi-program" TargetMode="External"/><Relationship Id="rId4" Type="http://schemas.openxmlformats.org/officeDocument/2006/relationships/hyperlink" Target="https://ppke.hu/minosegcelok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pke.hu/egyetemi-minosegbiztositasi-bizottsa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pke.hu/minosegbiztositasi-szabalyzat-eljarasrendek" TargetMode="External"/><Relationship Id="rId4" Type="http://schemas.openxmlformats.org/officeDocument/2006/relationships/hyperlink" Target="https://ppke.hu/minosegbiztositasi-es-jogi-osztaly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ppke.hu/felmeresi-tervek" TargetMode="External"/><Relationship Id="rId3" Type="http://schemas.openxmlformats.org/officeDocument/2006/relationships/hyperlink" Target="https://htk.ppke.hu/minosegbiztositas-3" TargetMode="External"/><Relationship Id="rId7" Type="http://schemas.openxmlformats.org/officeDocument/2006/relationships/hyperlink" Target="https://ppke.hu/storage/tinymce/uploads/old/uploads/articles/1970090/file/Meres--elemzes--fejlsztes_mod-20250529.pdf?u=1eM/YX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itk.ppke.hu/kari-minosegbiztositas-2" TargetMode="External"/><Relationship Id="rId5" Type="http://schemas.openxmlformats.org/officeDocument/2006/relationships/hyperlink" Target="https://jak.ppke.hu/minosegbiztositasi-bizottsag" TargetMode="External"/><Relationship Id="rId4" Type="http://schemas.openxmlformats.org/officeDocument/2006/relationships/hyperlink" Target="https://btk.ppke.hu/minosegbiztosita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pke.hu/felmeresi-tervek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pke.hu/hallgatokrol-hallgatoknak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pke.hu/kiemelt/a-felmeresek-az-intezmenyi-tanulas-es-strategiai-iranyitas-kulcseszkozei-interju-toth-mirtill-nikolettel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pke.hu/storage/tinymce/uploads/old/uploads/articles/1970090/file/ME_Dokumentumok-kezelese_alairt_kereshet--.pdf?u=1d2Dws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pke.hu/storage/tinymce/uploads/old/uploads/articles/1970090/file/ME_Intezmenyi-strategia-megalkotasa_alairt_kereshet--.pdf?u=1d1np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pke.hu/storage/tinymce/uploads/ME_alap-es-mesterkepzesek-felulvizsgalata230126.pdf?u=1bCcBq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mab.hu/" TargetMode="External"/><Relationship Id="rId4" Type="http://schemas.openxmlformats.org/officeDocument/2006/relationships/hyperlink" Target="https://ppke.hu/storage/tinymce/uploads/PPKE_intezmenyi_onertekeles_2026-MBI.pdf?u=1gcmGQ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pke.hu/akkreditacios-felkeszules-2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mab.hu/eljarasok-intezmenyakkreditacio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b.hu/kepzesertekelesi-eljarasok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pke.hu/storage/tinymce/uploads/Intezmenyi-hataskorben-inditott-mesterkepzesek-2026--januar-EMBB_alairt.pdf?u=1fiZ2C" TargetMode="External"/><Relationship Id="rId5" Type="http://schemas.openxmlformats.org/officeDocument/2006/relationships/hyperlink" Target="https://ppke.hu/storage/tinymce/uploads/old/uploads/articles/1970090/file/AOM-kepzesek-inditasa--frissitve-2026-januar--EMBB_alairt.pdf?u=1fkYZm" TargetMode="External"/><Relationship Id="rId4" Type="http://schemas.openxmlformats.org/officeDocument/2006/relationships/hyperlink" Target="https://ppke.hu/storage/tinymce/uploads/old/uploads/articles/1970090/file/AOM-kepzesek-letesitese--frissitve-2026-januar--EMBB_alairt.pdf?u=1fc1wE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b.hu/mab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pke.sharepoint.com/:x:/s/AMDPPKE/IQC0wHajmn8tT4kfjNSLp8yKAc6er0gJOOQEHWpiJfacpyU?e=QJn1vM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" name="Text 2"/>
          <p:cNvSpPr/>
          <p:nvPr/>
        </p:nvSpPr>
        <p:spPr>
          <a:xfrm>
            <a:off x="749808" y="1097280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3600" b="1" noProof="0">
                <a:solidFill>
                  <a:srgbClr val="FFFFFF"/>
                </a:solidFill>
              </a:rPr>
              <a:t>Minőségbiztosítási fogalomtár</a:t>
            </a:r>
            <a:endParaRPr lang="hu-HU" sz="3600" noProof="0"/>
          </a:p>
        </p:txBody>
      </p:sp>
      <p:sp>
        <p:nvSpPr>
          <p:cNvPr id="5" name="Text 3"/>
          <p:cNvSpPr/>
          <p:nvPr/>
        </p:nvSpPr>
        <p:spPr>
          <a:xfrm>
            <a:off x="768096" y="2401294"/>
            <a:ext cx="10657928" cy="3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2100" b="1" noProof="0" dirty="0">
                <a:solidFill>
                  <a:srgbClr val="C39A55"/>
                </a:solidFill>
              </a:rPr>
              <a:t>„A világban a minőségnek csak árnyképeivel találkozunk, a kutató elme azonban felismerheti az igazi minőséget.” </a:t>
            </a:r>
          </a:p>
          <a:p>
            <a:pPr marL="0" indent="0">
              <a:buNone/>
            </a:pPr>
            <a:endParaRPr lang="hu-HU" sz="2100" b="1" noProof="0" dirty="0">
              <a:solidFill>
                <a:srgbClr val="C39A55"/>
              </a:solidFill>
            </a:endParaRPr>
          </a:p>
          <a:p>
            <a:r>
              <a:rPr lang="hu-HU" sz="2100" b="1" noProof="0" dirty="0">
                <a:solidFill>
                  <a:srgbClr val="C39A55"/>
                </a:solidFill>
              </a:rPr>
              <a:t>A mérhető teljesítmény és a dokumentáció önmagában még nem a minőség, hanem annak érzékelhető megjelenési formája; a valódi minőség a mögöttük álló rendező elvben, értékben és működési kultúrában ragadható meg.</a:t>
            </a:r>
          </a:p>
          <a:p>
            <a:pPr marL="0" indent="0">
              <a:buNone/>
            </a:pPr>
            <a:endParaRPr lang="hu-HU" sz="2100" noProof="0" dirty="0"/>
          </a:p>
        </p:txBody>
      </p:sp>
      <p:sp>
        <p:nvSpPr>
          <p:cNvPr id="6" name="Text 4"/>
          <p:cNvSpPr/>
          <p:nvPr/>
        </p:nvSpPr>
        <p:spPr>
          <a:xfrm>
            <a:off x="749808" y="5619405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2000" b="1" noProof="0">
                <a:solidFill>
                  <a:srgbClr val="DCE6EE"/>
                </a:solidFill>
              </a:rPr>
              <a:t>55 szócikk</a:t>
            </a:r>
            <a:endParaRPr lang="hu-HU" sz="2000" b="1" noProof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155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2300" b="1" noProof="0">
                <a:solidFill>
                  <a:srgbClr val="17324D"/>
                </a:solidFill>
              </a:rPr>
              <a:t>Fogalomtár 1–3 / 55</a:t>
            </a:r>
            <a:endParaRPr lang="hu-HU" sz="2300" noProof="0"/>
          </a:p>
        </p:txBody>
      </p:sp>
      <p:sp>
        <p:nvSpPr>
          <p:cNvPr id="4" name="Shape 2"/>
          <p:cNvSpPr/>
          <p:nvPr/>
        </p:nvSpPr>
        <p:spPr>
          <a:xfrm>
            <a:off x="438912" y="1133856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>
            <a:outerShdw blurRad="12700" dist="635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hu-HU" noProof="0"/>
          </a:p>
        </p:txBody>
      </p:sp>
      <p:sp>
        <p:nvSpPr>
          <p:cNvPr id="5" name="Text 3"/>
          <p:cNvSpPr/>
          <p:nvPr/>
        </p:nvSpPr>
        <p:spPr>
          <a:xfrm>
            <a:off x="603504" y="1280160"/>
            <a:ext cx="438912" cy="310896"/>
          </a:xfrm>
          <a:prstGeom prst="rect">
            <a:avLst/>
          </a:prstGeom>
          <a:solidFill>
            <a:srgbClr val="2E638F"/>
          </a:solidFill>
          <a:ln>
            <a:solidFill>
              <a:srgbClr val="2E638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01</a:t>
            </a:r>
            <a:endParaRPr lang="hu-HU" sz="1400" noProof="0"/>
          </a:p>
        </p:txBody>
      </p:sp>
      <p:sp>
        <p:nvSpPr>
          <p:cNvPr id="6" name="Text 4"/>
          <p:cNvSpPr/>
          <p:nvPr/>
        </p:nvSpPr>
        <p:spPr>
          <a:xfrm>
            <a:off x="1207008" y="1243584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ESG</a:t>
            </a:r>
            <a:endParaRPr lang="hu-HU" sz="1520" noProof="0"/>
          </a:p>
        </p:txBody>
      </p:sp>
      <p:sp>
        <p:nvSpPr>
          <p:cNvPr id="8" name="Text 6"/>
          <p:cNvSpPr/>
          <p:nvPr/>
        </p:nvSpPr>
        <p:spPr>
          <a:xfrm>
            <a:off x="1207008" y="1618488"/>
            <a:ext cx="6080760" cy="96926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>
              <a:buNone/>
            </a:pPr>
            <a:r>
              <a:rPr lang="hu-HU" sz="1000" noProof="0">
                <a:solidFill>
                  <a:srgbClr val="24313D"/>
                </a:solidFill>
              </a:rPr>
              <a:t>Az ESG az Európai Felsőoktatási Térségben alkalmazott minőségbiztosítási standardok és irányelvek rendszere. </a:t>
            </a:r>
          </a:p>
          <a:p>
            <a:pPr marL="0" indent="0">
              <a:buNone/>
            </a:pPr>
            <a:r>
              <a:rPr lang="hu-HU" sz="1000" noProof="0">
                <a:solidFill>
                  <a:srgbClr val="24313D"/>
                </a:solidFill>
              </a:rPr>
              <a:t>Nem a képzési tartalom „minőségi minimumát” állapítja meg, és nem ír elő minden intézményre egyetlen szervezeti modellt. Azt rögzíti, hogy milyen területeken és milyen elvek szerint kell a belső és külső minőségbiztosításnak működnie. </a:t>
            </a:r>
          </a:p>
          <a:p>
            <a:r>
              <a:rPr lang="hu-HU" sz="1000" noProof="0"/>
              <a:t>Három egymással összefüggő része az intézményi belső minőségbiztosítás, a külső minőségbiztosítás, valamint a minőségbiztosítási ügynökségek működése. </a:t>
            </a:r>
            <a:r>
              <a:rPr lang="hu-HU" sz="1000" b="1" noProof="0">
                <a:hlinkClick r:id="rId3"/>
              </a:rPr>
              <a:t>https://ppke.hu/akkreditacios-felkeszules-2</a:t>
            </a:r>
            <a:r>
              <a:rPr lang="hu-HU" sz="1000" b="1" noProof="0"/>
              <a:t> </a:t>
            </a:r>
          </a:p>
        </p:txBody>
      </p:sp>
      <p:sp>
        <p:nvSpPr>
          <p:cNvPr id="9" name="Shape 7"/>
          <p:cNvSpPr/>
          <p:nvPr/>
        </p:nvSpPr>
        <p:spPr>
          <a:xfrm>
            <a:off x="7461504" y="1298448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11" name="Text 9"/>
          <p:cNvSpPr/>
          <p:nvPr/>
        </p:nvSpPr>
        <p:spPr>
          <a:xfrm>
            <a:off x="7699248" y="1243584"/>
            <a:ext cx="3657600" cy="709907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>
              <a:buNone/>
            </a:pPr>
            <a:r>
              <a:rPr lang="hu-HU" sz="1000" noProof="0">
                <a:solidFill>
                  <a:srgbClr val="24313D"/>
                </a:solidFill>
              </a:rPr>
              <a:t>Az </a:t>
            </a:r>
            <a:r>
              <a:rPr lang="hu-HU" sz="1000" noProof="0" err="1">
                <a:solidFill>
                  <a:srgbClr val="24313D"/>
                </a:solidFill>
              </a:rPr>
              <a:t>Nftv</a:t>
            </a:r>
            <a:r>
              <a:rPr lang="hu-HU" sz="1000" noProof="0">
                <a:solidFill>
                  <a:srgbClr val="24313D"/>
                </a:solidFill>
              </a:rPr>
              <a:t>. nem definiálja az ESG-t, de a MAB törvényi feladatain és az akkreditációs rendszeren keresztül kapcsolja a magyar jogi környezethez. Az </a:t>
            </a:r>
            <a:r>
              <a:rPr lang="hu-HU" sz="1000" noProof="0" err="1">
                <a:solidFill>
                  <a:srgbClr val="24313D"/>
                </a:solidFill>
              </a:rPr>
              <a:t>Nftv</a:t>
            </a:r>
            <a:r>
              <a:rPr lang="hu-HU" sz="1000" noProof="0">
                <a:solidFill>
                  <a:srgbClr val="24313D"/>
                </a:solidFill>
              </a:rPr>
              <a:t>. kötelező jogi norma. A kettő ezért nem felcserélhető, hanem egymást kiegészítő szabályozási szint.</a:t>
            </a:r>
            <a:endParaRPr lang="hu-HU" sz="1000" noProof="0"/>
          </a:p>
        </p:txBody>
      </p:sp>
      <p:sp>
        <p:nvSpPr>
          <p:cNvPr id="12" name="Text 10"/>
          <p:cNvSpPr/>
          <p:nvPr/>
        </p:nvSpPr>
        <p:spPr>
          <a:xfrm>
            <a:off x="7699248" y="1953491"/>
            <a:ext cx="3657600" cy="62206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hu-HU" sz="1100" noProof="0">
                <a:solidFill>
                  <a:srgbClr val="287A78"/>
                </a:solidFill>
              </a:rPr>
              <a:t>Az intézmény a képzési programok felülvizsgálatát az ESG 1.9 szerinti eredmény- és érintettalapú logikában végzi, miközben betartja az </a:t>
            </a:r>
            <a:r>
              <a:rPr lang="hu-HU" sz="1100" noProof="0" err="1">
                <a:solidFill>
                  <a:srgbClr val="287A78"/>
                </a:solidFill>
              </a:rPr>
              <a:t>Nftv</a:t>
            </a:r>
            <a:r>
              <a:rPr lang="hu-HU" sz="1100" noProof="0">
                <a:solidFill>
                  <a:srgbClr val="287A78"/>
                </a:solidFill>
              </a:rPr>
              <a:t>. tantervi felülvizsgálatra és intézményi hatáskörökre vonatkozó előírásait.</a:t>
            </a:r>
            <a:endParaRPr lang="hu-HU" sz="1100" noProof="0"/>
          </a:p>
        </p:txBody>
      </p:sp>
      <p:sp>
        <p:nvSpPr>
          <p:cNvPr id="13" name="Shape 11"/>
          <p:cNvSpPr/>
          <p:nvPr/>
        </p:nvSpPr>
        <p:spPr>
          <a:xfrm>
            <a:off x="438912" y="2852928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14" name="Text 12"/>
          <p:cNvSpPr/>
          <p:nvPr/>
        </p:nvSpPr>
        <p:spPr>
          <a:xfrm>
            <a:off x="603504" y="2999232"/>
            <a:ext cx="438912" cy="310896"/>
          </a:xfrm>
          <a:prstGeom prst="rect">
            <a:avLst/>
          </a:prstGeom>
          <a:solidFill>
            <a:srgbClr val="287A78"/>
          </a:solidFill>
          <a:ln>
            <a:solidFill>
              <a:srgbClr val="287A7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02</a:t>
            </a:r>
            <a:endParaRPr lang="hu-HU" sz="1400" noProof="0"/>
          </a:p>
        </p:txBody>
      </p:sp>
      <p:sp>
        <p:nvSpPr>
          <p:cNvPr id="15" name="Text 13"/>
          <p:cNvSpPr/>
          <p:nvPr/>
        </p:nvSpPr>
        <p:spPr>
          <a:xfrm>
            <a:off x="1207008" y="2962656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Minőségbiztosítás</a:t>
            </a:r>
            <a:endParaRPr lang="hu-HU" sz="1520" noProof="0"/>
          </a:p>
        </p:txBody>
      </p:sp>
      <p:sp>
        <p:nvSpPr>
          <p:cNvPr id="17" name="Text 15"/>
          <p:cNvSpPr/>
          <p:nvPr/>
        </p:nvSpPr>
        <p:spPr>
          <a:xfrm>
            <a:off x="1207008" y="3310128"/>
            <a:ext cx="6080760" cy="9966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>
              <a:buNone/>
            </a:pPr>
            <a:r>
              <a:rPr lang="hu-HU" sz="1000" noProof="0">
                <a:solidFill>
                  <a:srgbClr val="24313D"/>
                </a:solidFill>
              </a:rPr>
              <a:t>A minőségbiztosítás az ESG értelmében a folyamatos javítási ciklusban végzett valamennyi biztosítási és fejlesztési célú tevékenység gyűjtőfogalma. </a:t>
            </a:r>
          </a:p>
          <a:p>
            <a:pPr marL="0" indent="0">
              <a:buNone/>
            </a:pPr>
            <a:r>
              <a:rPr lang="hu-HU" sz="1000" noProof="0">
                <a:solidFill>
                  <a:srgbClr val="24313D"/>
                </a:solidFill>
              </a:rPr>
              <a:t>Ide tartozik a célok kijelölése, a folyamatok szabályozása, az eredmények mérése, az önértékelés, a visszacsatolás, a helyesbítő és fejlesztő intézkedés, valamint az intézkedések hatásának újramérése. </a:t>
            </a:r>
          </a:p>
          <a:p>
            <a:pPr marL="0" indent="0">
              <a:buNone/>
            </a:pPr>
            <a:r>
              <a:rPr lang="hu-HU" sz="1000" noProof="0">
                <a:solidFill>
                  <a:srgbClr val="24313D"/>
                </a:solidFill>
              </a:rPr>
              <a:t>A fogalom nem szűkíthető ellenőrzésre vagy dokumentumkészítésre. </a:t>
            </a:r>
          </a:p>
          <a:p>
            <a:r>
              <a:rPr lang="hu-HU" sz="1000" b="1" noProof="0">
                <a:hlinkClick r:id="rId4"/>
              </a:rPr>
              <a:t>https://ppke.hu/minosegbiztositas</a:t>
            </a:r>
            <a:r>
              <a:rPr lang="hu-HU" sz="1000" b="1" noProof="0"/>
              <a:t> </a:t>
            </a:r>
          </a:p>
        </p:txBody>
      </p:sp>
      <p:sp>
        <p:nvSpPr>
          <p:cNvPr id="18" name="Shape 16"/>
          <p:cNvSpPr/>
          <p:nvPr/>
        </p:nvSpPr>
        <p:spPr>
          <a:xfrm>
            <a:off x="7461504" y="3017520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20" name="Text 18"/>
          <p:cNvSpPr/>
          <p:nvPr/>
        </p:nvSpPr>
        <p:spPr>
          <a:xfrm>
            <a:off x="7699247" y="3017520"/>
            <a:ext cx="3913633" cy="6756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>
              <a:buNone/>
            </a:pPr>
            <a:r>
              <a:rPr lang="hu-HU" sz="1000" noProof="0">
                <a:solidFill>
                  <a:srgbClr val="24313D"/>
                </a:solidFill>
              </a:rPr>
              <a:t>A törvény a minőség jogi feltételrendszerét több elemben rendezi: intézményi működési feltételek, képzési program, oktatói követelmények, nyilvántartások, hallgatói jogok, valamint a MAB külső értékelő szerepe. </a:t>
            </a:r>
            <a:endParaRPr lang="hu-HU" sz="1000" noProof="0"/>
          </a:p>
        </p:txBody>
      </p:sp>
      <p:sp>
        <p:nvSpPr>
          <p:cNvPr id="21" name="Text 19"/>
          <p:cNvSpPr/>
          <p:nvPr/>
        </p:nvSpPr>
        <p:spPr>
          <a:xfrm>
            <a:off x="7699248" y="3667760"/>
            <a:ext cx="3657600" cy="675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000" i="1" noProof="0">
                <a:solidFill>
                  <a:srgbClr val="287A78"/>
                </a:solidFill>
              </a:rPr>
              <a:t>A kar nem tekinti lezártnak a munkát az elégedettségi felmérés elkészítésével. Elemzi az eredményt, kijelöli a javítandó folyamatot, felelőst és határidőt rendel hozzá, majd a következő mérésben ellenőrzi a változás hatását.</a:t>
            </a:r>
            <a:endParaRPr lang="hu-HU" sz="1000" noProof="0"/>
          </a:p>
        </p:txBody>
      </p:sp>
      <p:sp>
        <p:nvSpPr>
          <p:cNvPr id="22" name="Shape 20"/>
          <p:cNvSpPr/>
          <p:nvPr/>
        </p:nvSpPr>
        <p:spPr>
          <a:xfrm>
            <a:off x="438912" y="4572000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23" name="Text 21"/>
          <p:cNvSpPr/>
          <p:nvPr/>
        </p:nvSpPr>
        <p:spPr>
          <a:xfrm>
            <a:off x="603504" y="4718304"/>
            <a:ext cx="438912" cy="310896"/>
          </a:xfrm>
          <a:prstGeom prst="rect">
            <a:avLst/>
          </a:prstGeom>
          <a:solidFill>
            <a:srgbClr val="C39A55"/>
          </a:solidFill>
          <a:ln>
            <a:solidFill>
              <a:srgbClr val="C39A55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03</a:t>
            </a:r>
            <a:endParaRPr lang="hu-HU" sz="1400" noProof="0"/>
          </a:p>
        </p:txBody>
      </p:sp>
      <p:sp>
        <p:nvSpPr>
          <p:cNvPr id="24" name="Text 22"/>
          <p:cNvSpPr/>
          <p:nvPr/>
        </p:nvSpPr>
        <p:spPr>
          <a:xfrm>
            <a:off x="1207008" y="4681728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Minőségkultúra</a:t>
            </a:r>
            <a:endParaRPr lang="hu-HU" sz="1520" noProof="0"/>
          </a:p>
        </p:txBody>
      </p:sp>
      <p:sp>
        <p:nvSpPr>
          <p:cNvPr id="26" name="Text 24"/>
          <p:cNvSpPr/>
          <p:nvPr/>
        </p:nvSpPr>
        <p:spPr>
          <a:xfrm>
            <a:off x="1207008" y="5029200"/>
            <a:ext cx="6080760" cy="10241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>
              <a:buNone/>
            </a:pPr>
            <a:r>
              <a:rPr lang="hu-HU" sz="1000" noProof="0">
                <a:solidFill>
                  <a:srgbClr val="24313D"/>
                </a:solidFill>
              </a:rPr>
              <a:t>Közös értékek és gyakorlatok, amelyekben minden szereplő felelős a minőségért. </a:t>
            </a:r>
          </a:p>
          <a:p>
            <a:pPr marL="0" indent="0">
              <a:buNone/>
            </a:pPr>
            <a:r>
              <a:rPr lang="hu-HU" sz="1000" noProof="0">
                <a:solidFill>
                  <a:srgbClr val="24313D"/>
                </a:solidFill>
              </a:rPr>
              <a:t>A fogalom az ESG rendszerében nem elszigetelt követelményt jelöl, hanem a képzési program, a hallgatói tapasztalat, az intézményi felelősség és a folyamatos fejlesztés kapcsolatában értelmezendő. </a:t>
            </a:r>
          </a:p>
          <a:p>
            <a:pPr marL="0" indent="0">
              <a:buNone/>
            </a:pPr>
            <a:r>
              <a:rPr lang="hu-HU" sz="1000" noProof="0">
                <a:solidFill>
                  <a:srgbClr val="24313D"/>
                </a:solidFill>
              </a:rPr>
              <a:t>Megvalósulása akkor igazolható, ha a szabályozás, a tényleges gyakorlat, a mérhető eredmény és a visszacsatolás egymással összhangban áll. </a:t>
            </a:r>
          </a:p>
          <a:p>
            <a:r>
              <a:rPr lang="hu-HU" sz="1000" b="1" noProof="0">
                <a:hlinkClick r:id="rId5"/>
              </a:rPr>
              <a:t>https://ppke.hu/minosegcelok</a:t>
            </a:r>
            <a:r>
              <a:rPr lang="hu-HU" sz="1000" b="1" noProof="0"/>
              <a:t> </a:t>
            </a:r>
          </a:p>
        </p:txBody>
      </p:sp>
      <p:sp>
        <p:nvSpPr>
          <p:cNvPr id="27" name="Shape 25"/>
          <p:cNvSpPr/>
          <p:nvPr/>
        </p:nvSpPr>
        <p:spPr>
          <a:xfrm>
            <a:off x="7461504" y="4736592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29" name="Text 27"/>
          <p:cNvSpPr/>
          <p:nvPr/>
        </p:nvSpPr>
        <p:spPr>
          <a:xfrm>
            <a:off x="7699248" y="4736592"/>
            <a:ext cx="3657600" cy="9418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>
              <a:buNone/>
            </a:pPr>
            <a:r>
              <a:rPr lang="hu-HU" sz="1000" noProof="0">
                <a:solidFill>
                  <a:srgbClr val="24313D"/>
                </a:solidFill>
              </a:rPr>
              <a:t>MAB külső értékelése, különösen </a:t>
            </a:r>
            <a:r>
              <a:rPr lang="hu-HU" sz="1000" noProof="0" err="1">
                <a:solidFill>
                  <a:srgbClr val="24313D"/>
                </a:solidFill>
              </a:rPr>
              <a:t>Nftv</a:t>
            </a:r>
            <a:r>
              <a:rPr lang="hu-HU" sz="1000" noProof="0">
                <a:solidFill>
                  <a:srgbClr val="24313D"/>
                </a:solidFill>
              </a:rPr>
              <a:t>. 6. § (3), 12–13. §, 70. §.</a:t>
            </a:r>
            <a:endParaRPr lang="hu-HU" sz="1000" noProof="0"/>
          </a:p>
        </p:txBody>
      </p:sp>
      <p:sp>
        <p:nvSpPr>
          <p:cNvPr id="30" name="Text 28"/>
          <p:cNvSpPr/>
          <p:nvPr/>
        </p:nvSpPr>
        <p:spPr>
          <a:xfrm>
            <a:off x="7699248" y="4984496"/>
            <a:ext cx="3735832" cy="1077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100" noProof="0">
                <a:solidFill>
                  <a:srgbClr val="287A78"/>
                </a:solidFill>
              </a:rPr>
              <a:t>Egy tanszék a magas bukási arányt nem egyetlen oktató problémájaként kezeli, hanem közösen elemzi a követelményeket, a hallgatói előismereteket és az értékelési módszereket, majd közös fejlesztést indít.</a:t>
            </a:r>
            <a:endParaRPr lang="hu-HU" sz="1100" noProof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155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2300" b="1" noProof="0">
                <a:solidFill>
                  <a:srgbClr val="17324D"/>
                </a:solidFill>
              </a:rPr>
              <a:t>Fogalomtár 4–6 / 55</a:t>
            </a:r>
            <a:endParaRPr lang="hu-HU" sz="2300" noProof="0"/>
          </a:p>
        </p:txBody>
      </p:sp>
      <p:sp>
        <p:nvSpPr>
          <p:cNvPr id="4" name="Shape 2"/>
          <p:cNvSpPr/>
          <p:nvPr/>
        </p:nvSpPr>
        <p:spPr>
          <a:xfrm>
            <a:off x="438912" y="1133856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5" name="Text 3"/>
          <p:cNvSpPr/>
          <p:nvPr/>
        </p:nvSpPr>
        <p:spPr>
          <a:xfrm>
            <a:off x="603504" y="1280160"/>
            <a:ext cx="438912" cy="310896"/>
          </a:xfrm>
          <a:prstGeom prst="rect">
            <a:avLst/>
          </a:prstGeom>
          <a:solidFill>
            <a:srgbClr val="2E638F"/>
          </a:solidFill>
          <a:ln>
            <a:solidFill>
              <a:srgbClr val="2E638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04</a:t>
            </a:r>
            <a:endParaRPr lang="hu-HU" sz="1400" noProof="0"/>
          </a:p>
        </p:txBody>
      </p:sp>
      <p:sp>
        <p:nvSpPr>
          <p:cNvPr id="6" name="Text 4"/>
          <p:cNvSpPr/>
          <p:nvPr/>
        </p:nvSpPr>
        <p:spPr>
          <a:xfrm>
            <a:off x="1207008" y="1243584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Sztenderd (standard)</a:t>
            </a:r>
            <a:endParaRPr lang="hu-HU" sz="1520" noProof="0"/>
          </a:p>
        </p:txBody>
      </p:sp>
      <p:sp>
        <p:nvSpPr>
          <p:cNvPr id="8" name="Text 6"/>
          <p:cNvSpPr/>
          <p:nvPr/>
        </p:nvSpPr>
        <p:spPr>
          <a:xfrm>
            <a:off x="1207008" y="1600200"/>
            <a:ext cx="6080760" cy="10149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r>
              <a:rPr lang="hu-HU" sz="1400" noProof="0">
                <a:solidFill>
                  <a:srgbClr val="24313D"/>
                </a:solidFill>
              </a:rPr>
              <a:t>Elfogadott, teljesítendő minőségbiztosítási követelmény. </a:t>
            </a:r>
          </a:p>
          <a:p>
            <a:r>
              <a:rPr lang="hu-HU" sz="1400" noProof="0"/>
              <a:t>Azt mondja meg, hogy minek kell teljesülnie. </a:t>
            </a:r>
          </a:p>
          <a:p>
            <a:r>
              <a:rPr lang="hu-HU" sz="1400" noProof="0"/>
              <a:t>Normatív tartalma van. </a:t>
            </a:r>
          </a:p>
          <a:p>
            <a:r>
              <a:rPr lang="hu-HU" sz="1200" noProof="0">
                <a:hlinkClick r:id="rId3"/>
              </a:rPr>
              <a:t>https://www.mab.hu/wp-content/uploads/ESG_kotet_OFI2016_ESGmagyar.pdf</a:t>
            </a:r>
            <a:r>
              <a:rPr lang="hu-HU" sz="1200" noProof="0"/>
              <a:t> </a:t>
            </a:r>
          </a:p>
        </p:txBody>
      </p:sp>
      <p:sp>
        <p:nvSpPr>
          <p:cNvPr id="9" name="Shape 7"/>
          <p:cNvSpPr/>
          <p:nvPr/>
        </p:nvSpPr>
        <p:spPr>
          <a:xfrm>
            <a:off x="7461504" y="1298448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12" name="Text 10"/>
          <p:cNvSpPr/>
          <p:nvPr/>
        </p:nvSpPr>
        <p:spPr>
          <a:xfrm>
            <a:off x="7699248" y="1298448"/>
            <a:ext cx="3657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200" i="1" noProof="0">
                <a:solidFill>
                  <a:schemeClr val="accent6">
                    <a:lumMod val="50000"/>
                  </a:schemeClr>
                </a:solidFill>
              </a:rPr>
              <a:t>Akkreditációs felkészüléskor az intézmény a Sztenderd működését nemcsak szabályzati hivatkozással, hanem konkrét folyamattal, felelőssel, eredménnyel és az eredményből következő intézkedéssel mutatja be.</a:t>
            </a:r>
            <a:endParaRPr lang="hu-HU" sz="1200" noProof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38912" y="2852928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14" name="Text 12"/>
          <p:cNvSpPr/>
          <p:nvPr/>
        </p:nvSpPr>
        <p:spPr>
          <a:xfrm>
            <a:off x="603504" y="2999232"/>
            <a:ext cx="438912" cy="310896"/>
          </a:xfrm>
          <a:prstGeom prst="rect">
            <a:avLst/>
          </a:prstGeom>
          <a:solidFill>
            <a:srgbClr val="287A78"/>
          </a:solidFill>
          <a:ln>
            <a:solidFill>
              <a:srgbClr val="287A7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05</a:t>
            </a:r>
            <a:endParaRPr lang="hu-HU" sz="1400" noProof="0"/>
          </a:p>
        </p:txBody>
      </p:sp>
      <p:sp>
        <p:nvSpPr>
          <p:cNvPr id="15" name="Text 13"/>
          <p:cNvSpPr/>
          <p:nvPr/>
        </p:nvSpPr>
        <p:spPr>
          <a:xfrm>
            <a:off x="1207008" y="2962656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Irányelv</a:t>
            </a:r>
            <a:endParaRPr lang="hu-HU" sz="1520" noProof="0"/>
          </a:p>
        </p:txBody>
      </p:sp>
      <p:sp>
        <p:nvSpPr>
          <p:cNvPr id="17" name="Text 15"/>
          <p:cNvSpPr/>
          <p:nvPr/>
        </p:nvSpPr>
        <p:spPr>
          <a:xfrm>
            <a:off x="1207008" y="3337560"/>
            <a:ext cx="6080760" cy="9966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r>
              <a:rPr lang="hu-HU" sz="1400" noProof="0">
                <a:solidFill>
                  <a:srgbClr val="24313D"/>
                </a:solidFill>
              </a:rPr>
              <a:t>A standard jelentését értelmező és alkalmazását magyarázó útmutatás.</a:t>
            </a:r>
          </a:p>
          <a:p>
            <a:r>
              <a:rPr lang="hu-HU" sz="1400" noProof="0"/>
              <a:t>Bemutatja a </a:t>
            </a:r>
            <a:r>
              <a:rPr lang="hu-HU" sz="1400" noProof="0" err="1"/>
              <a:t>stenderdek</a:t>
            </a:r>
            <a:r>
              <a:rPr lang="hu-HU" sz="1400" noProof="0"/>
              <a:t> alkalmazásának lehetséges módjait, figyelembe veszik, hogy a konkrét megvalósítás az intézményi környezettől függ, támogatja a megvalósítást. Gyakorlati átültetést támogatja.</a:t>
            </a:r>
          </a:p>
          <a:p>
            <a:endParaRPr lang="hu-HU" sz="1400" noProof="0"/>
          </a:p>
          <a:p>
            <a:endParaRPr lang="hu-HU" sz="1400" noProof="0"/>
          </a:p>
          <a:p>
            <a:r>
              <a:rPr lang="hu-HU" sz="1400" noProof="0">
                <a:solidFill>
                  <a:srgbClr val="24313D"/>
                </a:solidFill>
              </a:rPr>
              <a:t> </a:t>
            </a:r>
            <a:endParaRPr lang="hu-HU" sz="1400" noProof="0"/>
          </a:p>
          <a:p>
            <a:pPr marL="0" indent="0">
              <a:buNone/>
            </a:pPr>
            <a:r>
              <a:rPr lang="hu-HU" sz="1400" noProof="0">
                <a:solidFill>
                  <a:srgbClr val="24313D"/>
                </a:solidFill>
              </a:rPr>
              <a:t> </a:t>
            </a:r>
          </a:p>
        </p:txBody>
      </p:sp>
      <p:sp>
        <p:nvSpPr>
          <p:cNvPr id="18" name="Shape 16"/>
          <p:cNvSpPr/>
          <p:nvPr/>
        </p:nvSpPr>
        <p:spPr>
          <a:xfrm>
            <a:off x="7461504" y="3017520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22" name="Shape 20"/>
          <p:cNvSpPr/>
          <p:nvPr/>
        </p:nvSpPr>
        <p:spPr>
          <a:xfrm>
            <a:off x="438912" y="4572000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23" name="Text 21"/>
          <p:cNvSpPr/>
          <p:nvPr/>
        </p:nvSpPr>
        <p:spPr>
          <a:xfrm>
            <a:off x="603504" y="4718304"/>
            <a:ext cx="438912" cy="310896"/>
          </a:xfrm>
          <a:prstGeom prst="rect">
            <a:avLst/>
          </a:prstGeom>
          <a:solidFill>
            <a:srgbClr val="C39A55"/>
          </a:solidFill>
          <a:ln>
            <a:solidFill>
              <a:srgbClr val="C39A55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06</a:t>
            </a:r>
            <a:endParaRPr lang="hu-HU" sz="1400" noProof="0"/>
          </a:p>
        </p:txBody>
      </p:sp>
      <p:sp>
        <p:nvSpPr>
          <p:cNvPr id="24" name="Text 22"/>
          <p:cNvSpPr/>
          <p:nvPr/>
        </p:nvSpPr>
        <p:spPr>
          <a:xfrm>
            <a:off x="1207008" y="4681728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Érintett / érdekelt fél</a:t>
            </a:r>
            <a:endParaRPr lang="hu-HU" sz="1520" noProof="0"/>
          </a:p>
        </p:txBody>
      </p:sp>
      <p:sp>
        <p:nvSpPr>
          <p:cNvPr id="26" name="Text 24"/>
          <p:cNvSpPr/>
          <p:nvPr/>
        </p:nvSpPr>
        <p:spPr>
          <a:xfrm>
            <a:off x="1207008" y="5029200"/>
            <a:ext cx="6080760" cy="8503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>
              <a:buNone/>
            </a:pPr>
            <a:r>
              <a:rPr lang="hu-HU" sz="1400" noProof="0">
                <a:solidFill>
                  <a:srgbClr val="24313D"/>
                </a:solidFill>
              </a:rPr>
              <a:t>Hallgatók, oktatók, munkatársak, munkáltatók és külső partnerek. </a:t>
            </a:r>
          </a:p>
        </p:txBody>
      </p:sp>
      <p:sp>
        <p:nvSpPr>
          <p:cNvPr id="27" name="Shape 25"/>
          <p:cNvSpPr/>
          <p:nvPr/>
        </p:nvSpPr>
        <p:spPr>
          <a:xfrm>
            <a:off x="7461504" y="4736592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AB9D5496-8830-72F4-56D8-C0DBB3120A1E}"/>
              </a:ext>
            </a:extLst>
          </p:cNvPr>
          <p:cNvSpPr txBox="1"/>
          <p:nvPr/>
        </p:nvSpPr>
        <p:spPr>
          <a:xfrm>
            <a:off x="7574282" y="3152894"/>
            <a:ext cx="40142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200">
                <a:solidFill>
                  <a:schemeClr val="accent6">
                    <a:lumMod val="50000"/>
                  </a:schemeClr>
                </a:solidFill>
              </a:rPr>
              <a:t>Általános elvet vagy követendő szemléletet határoz meg. </a:t>
            </a:r>
          </a:p>
          <a:p>
            <a:r>
              <a:rPr lang="hu-HU" sz="1200">
                <a:solidFill>
                  <a:schemeClr val="accent6">
                    <a:lumMod val="50000"/>
                  </a:schemeClr>
                </a:solidFill>
              </a:rPr>
              <a:t>Többféle megvalósítási módot engedhet. </a:t>
            </a:r>
          </a:p>
          <a:p>
            <a:r>
              <a:rPr lang="hu-HU" sz="1200">
                <a:solidFill>
                  <a:schemeClr val="accent6">
                    <a:lumMod val="50000"/>
                  </a:schemeClr>
                </a:solidFill>
              </a:rPr>
              <a:t>Elsősorban orientál és értelmez. </a:t>
            </a:r>
          </a:p>
          <a:p>
            <a:r>
              <a:rPr lang="hu-HU" sz="1200">
                <a:solidFill>
                  <a:schemeClr val="accent6">
                    <a:lumMod val="50000"/>
                  </a:schemeClr>
                </a:solidFill>
              </a:rPr>
              <a:t>Szabályozás kidolgozásának alapja lehet.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155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2300" b="1" noProof="0">
                <a:solidFill>
                  <a:srgbClr val="17324D"/>
                </a:solidFill>
              </a:rPr>
              <a:t>Fogalomtár 7–9 / 55</a:t>
            </a:r>
            <a:endParaRPr lang="hu-HU" sz="2300" noProof="0"/>
          </a:p>
        </p:txBody>
      </p:sp>
      <p:sp>
        <p:nvSpPr>
          <p:cNvPr id="4" name="Shape 2"/>
          <p:cNvSpPr/>
          <p:nvPr/>
        </p:nvSpPr>
        <p:spPr>
          <a:xfrm>
            <a:off x="438912" y="1133856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5" name="Text 3"/>
          <p:cNvSpPr/>
          <p:nvPr/>
        </p:nvSpPr>
        <p:spPr>
          <a:xfrm>
            <a:off x="603504" y="1280160"/>
            <a:ext cx="438912" cy="310896"/>
          </a:xfrm>
          <a:prstGeom prst="rect">
            <a:avLst/>
          </a:prstGeom>
          <a:solidFill>
            <a:srgbClr val="2E638F"/>
          </a:solidFill>
          <a:ln>
            <a:solidFill>
              <a:srgbClr val="2E638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07</a:t>
            </a:r>
            <a:endParaRPr lang="hu-HU" sz="1400" noProof="0"/>
          </a:p>
        </p:txBody>
      </p:sp>
      <p:sp>
        <p:nvSpPr>
          <p:cNvPr id="6" name="Text 4"/>
          <p:cNvSpPr/>
          <p:nvPr/>
        </p:nvSpPr>
        <p:spPr>
          <a:xfrm>
            <a:off x="1207008" y="1243584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Képzési program</a:t>
            </a:r>
            <a:endParaRPr lang="hu-HU" sz="1520" noProof="0"/>
          </a:p>
        </p:txBody>
      </p:sp>
      <p:sp>
        <p:nvSpPr>
          <p:cNvPr id="8" name="Text 6"/>
          <p:cNvSpPr/>
          <p:nvPr/>
        </p:nvSpPr>
        <p:spPr>
          <a:xfrm>
            <a:off x="1207008" y="1591056"/>
            <a:ext cx="6080760" cy="10241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>
              <a:buNone/>
            </a:pPr>
            <a:r>
              <a:rPr lang="hu-HU" sz="1000" noProof="0">
                <a:solidFill>
                  <a:srgbClr val="24313D"/>
                </a:solidFill>
              </a:rPr>
              <a:t>Az ESG a „képzési program” kifejezést a lehető legszélesebb értelemben használja: minden olyan felsőoktatási képzési szolgáltatást ideért, amely szervezett tanulási folyamatot és elvárt tanulási eredményeket foglal magában, akkor is, ha a képzés nem vezet formális végzettséghez. </a:t>
            </a:r>
          </a:p>
          <a:p>
            <a:r>
              <a:rPr lang="hu-HU" sz="1000" noProof="0">
                <a:solidFill>
                  <a:srgbClr val="24313D"/>
                </a:solidFill>
              </a:rPr>
              <a:t>A program nem egyszerű tantárgylista. Magában foglalja a célokat, a tanulási eredményeket, a tantervi szerkezetet, a hallgatói munkaterhelést, a tanítási és értékelési módszereket, a gyakorlati elemeket, az erőforrásokat, továbbá a jóváhagyás és felülvizsgálat folyamatát. ESG 1.2, ESG 1.4, ESG 1.7, ESG 1.8, ESG 1.9</a:t>
            </a:r>
            <a:endParaRPr lang="hu-HU" sz="1000" noProof="0"/>
          </a:p>
        </p:txBody>
      </p:sp>
      <p:sp>
        <p:nvSpPr>
          <p:cNvPr id="9" name="Shape 7"/>
          <p:cNvSpPr/>
          <p:nvPr/>
        </p:nvSpPr>
        <p:spPr>
          <a:xfrm>
            <a:off x="7461504" y="1298448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11" name="Text 9"/>
          <p:cNvSpPr/>
          <p:nvPr/>
        </p:nvSpPr>
        <p:spPr>
          <a:xfrm>
            <a:off x="7699247" y="1280160"/>
            <a:ext cx="3827271" cy="7264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r>
              <a:rPr lang="hu-HU" sz="920" noProof="0" dirty="0">
                <a:solidFill>
                  <a:srgbClr val="24313D"/>
                </a:solidFill>
              </a:rPr>
              <a:t>Az </a:t>
            </a:r>
            <a:r>
              <a:rPr lang="hu-HU" sz="920" noProof="0" dirty="0" err="1">
                <a:solidFill>
                  <a:srgbClr val="24313D"/>
                </a:solidFill>
              </a:rPr>
              <a:t>Nftv</a:t>
            </a:r>
            <a:r>
              <a:rPr lang="hu-HU" sz="920" noProof="0" dirty="0">
                <a:solidFill>
                  <a:srgbClr val="24313D"/>
                </a:solidFill>
              </a:rPr>
              <a:t>. 15. § (1) bekezdése szerint a </a:t>
            </a:r>
            <a:r>
              <a:rPr lang="hu-HU" sz="920" noProof="0">
                <a:solidFill>
                  <a:srgbClr val="24313D"/>
                </a:solidFill>
              </a:rPr>
              <a:t>felsőoktatási képzés a </a:t>
            </a:r>
            <a:r>
              <a:rPr lang="hu-HU" sz="920">
                <a:solidFill>
                  <a:srgbClr val="24313D"/>
                </a:solidFill>
              </a:rPr>
              <a:t>képzési</a:t>
            </a:r>
            <a:r>
              <a:rPr lang="hu-HU" sz="920" noProof="0" dirty="0">
                <a:solidFill>
                  <a:srgbClr val="24313D"/>
                </a:solidFill>
              </a:rPr>
              <a:t> program alapján folyik, a képzési program elfogadása pedig szenátusi (Egyetemi Tanács) hatáskör. Az </a:t>
            </a:r>
            <a:r>
              <a:rPr lang="hu-HU" sz="920" noProof="0" dirty="0" err="1">
                <a:solidFill>
                  <a:srgbClr val="24313D"/>
                </a:solidFill>
              </a:rPr>
              <a:t>Nftv</a:t>
            </a:r>
            <a:r>
              <a:rPr lang="hu-HU" sz="920" noProof="0" dirty="0">
                <a:solidFill>
                  <a:srgbClr val="24313D"/>
                </a:solidFill>
              </a:rPr>
              <a:t>.-</a:t>
            </a:r>
            <a:r>
              <a:rPr lang="hu-HU" sz="920" noProof="0" dirty="0" err="1">
                <a:solidFill>
                  <a:srgbClr val="24313D"/>
                </a:solidFill>
              </a:rPr>
              <a:t>beli</a:t>
            </a:r>
            <a:r>
              <a:rPr lang="hu-HU" sz="920" noProof="0" dirty="0">
                <a:solidFill>
                  <a:srgbClr val="24313D"/>
                </a:solidFill>
              </a:rPr>
              <a:t> fogalom intézményi és jogi dokumentumjellegű, és szoros kapcsolatban áll a tantervvel, a képzési és kimeneti követelményekkel, valamint a szak nyilvántartásba vett adataival.</a:t>
            </a:r>
            <a:endParaRPr lang="hu-HU" sz="920" noProof="0" dirty="0"/>
          </a:p>
        </p:txBody>
      </p:sp>
      <p:sp>
        <p:nvSpPr>
          <p:cNvPr id="12" name="Text 10"/>
          <p:cNvSpPr/>
          <p:nvPr/>
        </p:nvSpPr>
        <p:spPr>
          <a:xfrm>
            <a:off x="7699248" y="2006600"/>
            <a:ext cx="3827270" cy="608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760" i="1" noProof="0">
                <a:solidFill>
                  <a:srgbClr val="287A78"/>
                </a:solidFill>
              </a:rPr>
              <a:t>Képzés felülvizsgálatakor nemcsak a tantárgyak elnevezését ellenőrzik. A szak céljait összevetik a tanulási eredményekkel, megvizsgálják, hogy az egyes tantárgyak ténylegesen hozzájárulnak-e ezekhez, elemzik a hallgatói terhelést és teljesítményt, majd munkáltatói és hallgatói visszajelzés alapján módosítják a programot.</a:t>
            </a:r>
            <a:endParaRPr lang="hu-HU" sz="760" noProof="0"/>
          </a:p>
        </p:txBody>
      </p:sp>
      <p:sp>
        <p:nvSpPr>
          <p:cNvPr id="13" name="Shape 11"/>
          <p:cNvSpPr/>
          <p:nvPr/>
        </p:nvSpPr>
        <p:spPr>
          <a:xfrm>
            <a:off x="438912" y="2852928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14" name="Text 12"/>
          <p:cNvSpPr/>
          <p:nvPr/>
        </p:nvSpPr>
        <p:spPr>
          <a:xfrm>
            <a:off x="603504" y="2999232"/>
            <a:ext cx="438912" cy="310896"/>
          </a:xfrm>
          <a:prstGeom prst="rect">
            <a:avLst/>
          </a:prstGeom>
          <a:solidFill>
            <a:srgbClr val="287A78"/>
          </a:solidFill>
          <a:ln>
            <a:solidFill>
              <a:srgbClr val="287A7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08</a:t>
            </a:r>
            <a:endParaRPr lang="hu-HU" sz="1400" noProof="0"/>
          </a:p>
        </p:txBody>
      </p:sp>
      <p:sp>
        <p:nvSpPr>
          <p:cNvPr id="15" name="Text 13"/>
          <p:cNvSpPr/>
          <p:nvPr/>
        </p:nvSpPr>
        <p:spPr>
          <a:xfrm>
            <a:off x="1207008" y="2962656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Minőségbiztosítási politika</a:t>
            </a:r>
            <a:endParaRPr lang="hu-HU" sz="1520" noProof="0"/>
          </a:p>
        </p:txBody>
      </p:sp>
      <p:sp>
        <p:nvSpPr>
          <p:cNvPr id="17" name="Text 15"/>
          <p:cNvSpPr/>
          <p:nvPr/>
        </p:nvSpPr>
        <p:spPr>
          <a:xfrm>
            <a:off x="1207008" y="3310128"/>
            <a:ext cx="6080760" cy="10241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>
              <a:buNone/>
            </a:pPr>
            <a:r>
              <a:rPr lang="hu-HU" sz="1100" noProof="0">
                <a:solidFill>
                  <a:srgbClr val="24313D"/>
                </a:solidFill>
              </a:rPr>
              <a:t>Nyilvános stratégiai elköteleződés és felelősségi keret. A fogalom az ESG rendszerében nem elszigetelt követelményt jelöl, hanem a képzési program, a hallgatói tapasztalat, az intézményi felelősség és a folyamatos fejlesztés kapcsolatában értelmezendő. </a:t>
            </a:r>
          </a:p>
          <a:p>
            <a:r>
              <a:rPr lang="hu-HU" sz="1100" noProof="0">
                <a:solidFill>
                  <a:srgbClr val="24313D"/>
                </a:solidFill>
              </a:rPr>
              <a:t>Megvalósulása akkor igazolható, ha a szabályozás, a tényleges gyakorlat, a mérhető eredmény és a visszacsatolás egymással összhangban áll. ESG 1.1</a:t>
            </a:r>
            <a:endParaRPr lang="hu-HU" sz="1100" noProof="0"/>
          </a:p>
        </p:txBody>
      </p:sp>
      <p:sp>
        <p:nvSpPr>
          <p:cNvPr id="18" name="Shape 16"/>
          <p:cNvSpPr/>
          <p:nvPr/>
        </p:nvSpPr>
        <p:spPr>
          <a:xfrm>
            <a:off x="7461504" y="3017520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21" name="Text 19"/>
          <p:cNvSpPr/>
          <p:nvPr/>
        </p:nvSpPr>
        <p:spPr>
          <a:xfrm>
            <a:off x="7699248" y="3017520"/>
            <a:ext cx="3657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hu-HU" sz="1100" i="1" noProof="0">
                <a:solidFill>
                  <a:srgbClr val="287A78"/>
                </a:solidFill>
              </a:rPr>
              <a:t>Akkreditációs felkészüléskor az intézmény a Minőségpolitika működését nemcsak szabályzati hivatkozással, hanem konkrét folyamattal, felelőssel, eredménnyel és az eredményből következő intézkedéssel mutatja be. </a:t>
            </a:r>
            <a:r>
              <a:rPr lang="hu-HU" sz="1100" b="1" i="1" noProof="0">
                <a:solidFill>
                  <a:srgbClr val="FF0000"/>
                </a:solidFill>
                <a:hlinkClick r:id="rId3"/>
              </a:rPr>
              <a:t>https://ppke.hu/minosegpolitika</a:t>
            </a:r>
            <a:r>
              <a:rPr lang="hu-HU" sz="1100" b="1" i="1" noProof="0">
                <a:solidFill>
                  <a:srgbClr val="FF0000"/>
                </a:solidFill>
              </a:rPr>
              <a:t> </a:t>
            </a:r>
            <a:endParaRPr lang="hu-HU" sz="1100" b="1" noProof="0">
              <a:solidFill>
                <a:srgbClr val="FF0000"/>
              </a:solidFill>
            </a:endParaRPr>
          </a:p>
        </p:txBody>
      </p:sp>
      <p:sp>
        <p:nvSpPr>
          <p:cNvPr id="22" name="Shape 20"/>
          <p:cNvSpPr/>
          <p:nvPr/>
        </p:nvSpPr>
        <p:spPr>
          <a:xfrm>
            <a:off x="438912" y="4571999"/>
            <a:ext cx="11301984" cy="1845425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23" name="Text 21"/>
          <p:cNvSpPr/>
          <p:nvPr/>
        </p:nvSpPr>
        <p:spPr>
          <a:xfrm>
            <a:off x="603504" y="4718304"/>
            <a:ext cx="438912" cy="310896"/>
          </a:xfrm>
          <a:prstGeom prst="rect">
            <a:avLst/>
          </a:prstGeom>
          <a:solidFill>
            <a:srgbClr val="C39A55"/>
          </a:solidFill>
          <a:ln>
            <a:solidFill>
              <a:srgbClr val="C39A55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09</a:t>
            </a:r>
            <a:endParaRPr lang="hu-HU" sz="1400" noProof="0"/>
          </a:p>
        </p:txBody>
      </p:sp>
      <p:sp>
        <p:nvSpPr>
          <p:cNvPr id="24" name="Text 22"/>
          <p:cNvSpPr/>
          <p:nvPr/>
        </p:nvSpPr>
        <p:spPr>
          <a:xfrm>
            <a:off x="1207008" y="4681728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Hallgatóközpontú tanulás és tanítás</a:t>
            </a:r>
            <a:endParaRPr lang="hu-HU" sz="1520" noProof="0"/>
          </a:p>
        </p:txBody>
      </p:sp>
      <p:sp>
        <p:nvSpPr>
          <p:cNvPr id="26" name="Text 24"/>
          <p:cNvSpPr/>
          <p:nvPr/>
        </p:nvSpPr>
        <p:spPr>
          <a:xfrm>
            <a:off x="1207008" y="5029200"/>
            <a:ext cx="6080760" cy="9804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pPr marL="0" indent="0">
              <a:buNone/>
            </a:pPr>
            <a:r>
              <a:rPr lang="hu-HU" sz="1100" noProof="0">
                <a:solidFill>
                  <a:srgbClr val="24313D"/>
                </a:solidFill>
              </a:rPr>
              <a:t>Aktív hallgatói szerep, rugalmas utak és átlátható értékelés.</a:t>
            </a:r>
          </a:p>
          <a:p>
            <a:r>
              <a:rPr lang="hu-HU" sz="1100" noProof="0"/>
              <a:t>Olyan megközelítés, amely aktív szerepet ad a hallgatónak, tiszteletben tartja a tanulási utak sokféleségét, és ehhez igazítja az oktatást és értékelést.</a:t>
            </a:r>
            <a:r>
              <a:rPr lang="hu-HU" sz="1100" noProof="0">
                <a:solidFill>
                  <a:srgbClr val="24313D"/>
                </a:solidFill>
              </a:rPr>
              <a:t> </a:t>
            </a:r>
            <a:r>
              <a:rPr lang="hu-HU" sz="1100" noProof="0"/>
              <a:t>Az oktatásnak ösztönöznie kell a hallgatói önállóságot, önreflexiót, felelősségvállalást és érdemi részvételt.</a:t>
            </a:r>
          </a:p>
          <a:p>
            <a:r>
              <a:rPr lang="hu-HU" sz="1100" noProof="0"/>
              <a:t>ESG 1.3 </a:t>
            </a:r>
          </a:p>
          <a:p>
            <a:endParaRPr lang="hu-HU" sz="1100" noProof="0">
              <a:solidFill>
                <a:srgbClr val="24313D"/>
              </a:solidFill>
            </a:endParaRPr>
          </a:p>
          <a:p>
            <a:pPr marL="0" indent="0">
              <a:buNone/>
            </a:pPr>
            <a:endParaRPr lang="hu-HU" sz="1100" noProof="0">
              <a:solidFill>
                <a:srgbClr val="24313D"/>
              </a:solidFill>
            </a:endParaRPr>
          </a:p>
        </p:txBody>
      </p:sp>
      <p:sp>
        <p:nvSpPr>
          <p:cNvPr id="27" name="Shape 25"/>
          <p:cNvSpPr/>
          <p:nvPr/>
        </p:nvSpPr>
        <p:spPr>
          <a:xfrm>
            <a:off x="7461504" y="4736592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30" name="Text 28"/>
          <p:cNvSpPr/>
          <p:nvPr/>
        </p:nvSpPr>
        <p:spPr>
          <a:xfrm>
            <a:off x="7699247" y="4718304"/>
            <a:ext cx="3889247" cy="16326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/>
            <a:r>
              <a:rPr lang="hu-HU" sz="1050" i="1" noProof="0">
                <a:solidFill>
                  <a:schemeClr val="accent6">
                    <a:lumMod val="50000"/>
                  </a:schemeClr>
                </a:solidFill>
              </a:rPr>
              <a:t>Az oktató több tanulási útvonalat és aktív feladatot kínál, de minden hallgatónál ugyanazokat az előre közzétett tanulási eredményeket és értékelési kritériumokat alkalmazza. Figyelembe veszi:</a:t>
            </a:r>
          </a:p>
          <a:p>
            <a:pPr marL="171450" lvl="0" indent="-17145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050" noProof="0">
                <a:solidFill>
                  <a:schemeClr val="accent6">
                    <a:lumMod val="50000"/>
                  </a:schemeClr>
                </a:solidFill>
              </a:rPr>
              <a:t>a hallgatók eltérő előképzettségét;</a:t>
            </a:r>
          </a:p>
          <a:p>
            <a:pPr marL="171450" lvl="0" indent="-17145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050" noProof="0">
                <a:solidFill>
                  <a:schemeClr val="accent6">
                    <a:lumMod val="50000"/>
                  </a:schemeClr>
                </a:solidFill>
              </a:rPr>
              <a:t>különböző tanulási szükségleteiket;</a:t>
            </a:r>
          </a:p>
          <a:p>
            <a:pPr marL="171450" lvl="0" indent="-17145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050" noProof="0">
                <a:solidFill>
                  <a:schemeClr val="accent6">
                    <a:lumMod val="50000"/>
                  </a:schemeClr>
                </a:solidFill>
              </a:rPr>
              <a:t>az egyéni tanulási ütemet;</a:t>
            </a:r>
          </a:p>
          <a:p>
            <a:pPr marL="171450" lvl="0" indent="-17145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050" noProof="0">
                <a:solidFill>
                  <a:schemeClr val="accent6">
                    <a:lumMod val="50000"/>
                  </a:schemeClr>
                </a:solidFill>
              </a:rPr>
              <a:t>a tanulási módszerek sokféleségét;</a:t>
            </a:r>
          </a:p>
          <a:p>
            <a:pPr marL="171450" lvl="0" indent="-17145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050" noProof="0">
                <a:solidFill>
                  <a:schemeClr val="accent6">
                    <a:lumMod val="50000"/>
                  </a:schemeClr>
                </a:solidFill>
              </a:rPr>
              <a:t>az előzetesen megszerzett tudást;</a:t>
            </a:r>
          </a:p>
          <a:p>
            <a:pPr marL="171450" lvl="0" indent="-17145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050" noProof="0">
                <a:solidFill>
                  <a:schemeClr val="accent6">
                    <a:lumMod val="50000"/>
                  </a:schemeClr>
                </a:solidFill>
              </a:rPr>
              <a:t>indokolt esetben az egyéni körülményeket.</a:t>
            </a:r>
          </a:p>
          <a:p>
            <a:pPr marL="0" indent="0"/>
            <a:endParaRPr lang="hu-HU" sz="1050" noProof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155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2300" b="1" noProof="0">
                <a:solidFill>
                  <a:srgbClr val="17324D"/>
                </a:solidFill>
              </a:rPr>
              <a:t>Fogalomtár 10–12 / 55</a:t>
            </a:r>
            <a:endParaRPr lang="hu-HU" sz="2300" noProof="0"/>
          </a:p>
        </p:txBody>
      </p:sp>
      <p:sp>
        <p:nvSpPr>
          <p:cNvPr id="4" name="Shape 2"/>
          <p:cNvSpPr/>
          <p:nvPr/>
        </p:nvSpPr>
        <p:spPr>
          <a:xfrm>
            <a:off x="438912" y="1133856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5" name="Text 3"/>
          <p:cNvSpPr/>
          <p:nvPr/>
        </p:nvSpPr>
        <p:spPr>
          <a:xfrm>
            <a:off x="603504" y="1280160"/>
            <a:ext cx="438912" cy="310896"/>
          </a:xfrm>
          <a:prstGeom prst="rect">
            <a:avLst/>
          </a:prstGeom>
          <a:solidFill>
            <a:srgbClr val="2E638F"/>
          </a:solidFill>
          <a:ln>
            <a:solidFill>
              <a:srgbClr val="2E638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10</a:t>
            </a:r>
            <a:endParaRPr lang="hu-HU" sz="1400" noProof="0"/>
          </a:p>
        </p:txBody>
      </p:sp>
      <p:sp>
        <p:nvSpPr>
          <p:cNvPr id="6" name="Text 4"/>
          <p:cNvSpPr/>
          <p:nvPr/>
        </p:nvSpPr>
        <p:spPr>
          <a:xfrm>
            <a:off x="1207008" y="1243584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Tanulási eredmény</a:t>
            </a:r>
            <a:endParaRPr lang="hu-HU" sz="1520" noProof="0"/>
          </a:p>
        </p:txBody>
      </p:sp>
      <p:sp>
        <p:nvSpPr>
          <p:cNvPr id="8" name="Text 6"/>
          <p:cNvSpPr/>
          <p:nvPr/>
        </p:nvSpPr>
        <p:spPr>
          <a:xfrm>
            <a:off x="1207008" y="1591056"/>
            <a:ext cx="6080760" cy="10241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>
              <a:buNone/>
            </a:pPr>
            <a:r>
              <a:rPr lang="hu-HU" sz="1100" noProof="0">
                <a:solidFill>
                  <a:srgbClr val="24313D"/>
                </a:solidFill>
              </a:rPr>
              <a:t>A tanulási eredmény annak előzetesen megfogalmazott leírása, hogy a hallgató a tanulási folyamat sikeres befejezésekor mit tud, mit ért, és milyen cselekvésre vagy feladatmegoldásra képes. </a:t>
            </a:r>
          </a:p>
          <a:p>
            <a:pPr marL="0" indent="0">
              <a:buNone/>
            </a:pPr>
            <a:r>
              <a:rPr lang="hu-HU" sz="1100" noProof="0">
                <a:solidFill>
                  <a:srgbClr val="24313D"/>
                </a:solidFill>
              </a:rPr>
              <a:t>A fogalom a képzéstervezés kimeneti logikáját fejezi ki: nem az oktatói tevékenységet, hanem a hallgató igazolható teljesítményét írja le. </a:t>
            </a:r>
          </a:p>
          <a:p>
            <a:r>
              <a:rPr lang="hu-HU" sz="1100" noProof="0">
                <a:solidFill>
                  <a:srgbClr val="24313D"/>
                </a:solidFill>
              </a:rPr>
              <a:t>A tanulási eredménynek összhangban kell állnia a tanítási módszerrel és az értékeléssel. ESG 1.2, ESG 1.4, ESG 1.5, ESG 1.8</a:t>
            </a:r>
            <a:endParaRPr lang="hu-HU" sz="1100" noProof="0"/>
          </a:p>
        </p:txBody>
      </p:sp>
      <p:sp>
        <p:nvSpPr>
          <p:cNvPr id="9" name="Shape 7"/>
          <p:cNvSpPr/>
          <p:nvPr/>
        </p:nvSpPr>
        <p:spPr>
          <a:xfrm>
            <a:off x="7461504" y="1298448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11" name="Text 9"/>
          <p:cNvSpPr/>
          <p:nvPr/>
        </p:nvSpPr>
        <p:spPr>
          <a:xfrm>
            <a:off x="7699248" y="1298448"/>
            <a:ext cx="3657600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>
              <a:buNone/>
            </a:pPr>
            <a:r>
              <a:rPr lang="hu-HU" sz="920" noProof="0">
                <a:solidFill>
                  <a:srgbClr val="24313D"/>
                </a:solidFill>
              </a:rPr>
              <a:t>Az </a:t>
            </a:r>
            <a:r>
              <a:rPr lang="hu-HU" sz="920" noProof="0" err="1">
                <a:solidFill>
                  <a:srgbClr val="24313D"/>
                </a:solidFill>
              </a:rPr>
              <a:t>Nftv</a:t>
            </a:r>
            <a:r>
              <a:rPr lang="hu-HU" sz="920" noProof="0">
                <a:solidFill>
                  <a:srgbClr val="24313D"/>
                </a:solidFill>
              </a:rPr>
              <a:t>. a tanulási eredmény fogalmát egyes konkrét jogintézményeknél használja, például a </a:t>
            </a:r>
            <a:r>
              <a:rPr lang="hu-HU" sz="920" noProof="0" err="1">
                <a:solidFill>
                  <a:srgbClr val="24313D"/>
                </a:solidFill>
              </a:rPr>
              <a:t>mikrotanúsítványnál</a:t>
            </a:r>
            <a:r>
              <a:rPr lang="hu-HU" sz="920" noProof="0">
                <a:solidFill>
                  <a:srgbClr val="24313D"/>
                </a:solidFill>
              </a:rPr>
              <a:t>, továbbá a kreditelismerés tudás-összevetési logikája is kapcsolódik hozzá. </a:t>
            </a:r>
            <a:endParaRPr lang="hu-HU" sz="920" noProof="0"/>
          </a:p>
        </p:txBody>
      </p:sp>
      <p:sp>
        <p:nvSpPr>
          <p:cNvPr id="12" name="Text 10"/>
          <p:cNvSpPr/>
          <p:nvPr/>
        </p:nvSpPr>
        <p:spPr>
          <a:xfrm>
            <a:off x="7699247" y="1828800"/>
            <a:ext cx="3827269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000" i="1" noProof="0">
                <a:solidFill>
                  <a:srgbClr val="287A78"/>
                </a:solidFill>
              </a:rPr>
              <a:t>Ha a tanulási eredmény szerint a hallgató képes összetett jogesetet önállóan elemezni és álláspontot kialakítani, akkor ezt esetelemzéssel, vagy szóbeli vitával, érveléssel célszerű mérni. Pusztán fogalomfelismerő teszt nem igazolja teljes körűen a kívánt képességet.</a:t>
            </a:r>
            <a:endParaRPr lang="hu-HU" sz="1000" noProof="0"/>
          </a:p>
        </p:txBody>
      </p:sp>
      <p:sp>
        <p:nvSpPr>
          <p:cNvPr id="13" name="Shape 11"/>
          <p:cNvSpPr/>
          <p:nvPr/>
        </p:nvSpPr>
        <p:spPr>
          <a:xfrm>
            <a:off x="438912" y="2852928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14" name="Text 12"/>
          <p:cNvSpPr/>
          <p:nvPr/>
        </p:nvSpPr>
        <p:spPr>
          <a:xfrm>
            <a:off x="603504" y="2999232"/>
            <a:ext cx="438912" cy="310896"/>
          </a:xfrm>
          <a:prstGeom prst="rect">
            <a:avLst/>
          </a:prstGeom>
          <a:solidFill>
            <a:srgbClr val="287A78"/>
          </a:solidFill>
          <a:ln>
            <a:solidFill>
              <a:srgbClr val="287A7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11</a:t>
            </a:r>
            <a:endParaRPr lang="hu-HU" sz="1400" noProof="0"/>
          </a:p>
        </p:txBody>
      </p:sp>
      <p:sp>
        <p:nvSpPr>
          <p:cNvPr id="15" name="Text 13"/>
          <p:cNvSpPr/>
          <p:nvPr/>
        </p:nvSpPr>
        <p:spPr>
          <a:xfrm>
            <a:off x="1207008" y="2962656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Hallgatói életciklus</a:t>
            </a:r>
            <a:endParaRPr lang="hu-HU" sz="1520" noProof="0"/>
          </a:p>
        </p:txBody>
      </p:sp>
      <p:sp>
        <p:nvSpPr>
          <p:cNvPr id="17" name="Text 15"/>
          <p:cNvSpPr/>
          <p:nvPr/>
        </p:nvSpPr>
        <p:spPr>
          <a:xfrm>
            <a:off x="1207008" y="3310128"/>
            <a:ext cx="6080760" cy="10241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>
              <a:buNone/>
            </a:pPr>
            <a:r>
              <a:rPr lang="hu-HU" sz="1200" noProof="0">
                <a:solidFill>
                  <a:srgbClr val="24313D"/>
                </a:solidFill>
              </a:rPr>
              <a:t>A felvételtől az előrehaladáson és elismerésen át a képesítésig tartó folyamat.</a:t>
            </a:r>
          </a:p>
          <a:p>
            <a:r>
              <a:rPr lang="hu-HU" sz="1200" noProof="0"/>
              <a:t>ESG 1.4</a:t>
            </a:r>
          </a:p>
          <a:p>
            <a:r>
              <a:rPr lang="hu-HU" sz="1200" i="1" noProof="0"/>
              <a:t>PPKE Felvételi Szabályzat, PPKE Tanulmányi és Vizsgaszabályzat, Kreditátviteli Bizottság, PPKE mérési rendszerei, Jogviszony megszűnése utáni záróvizsga szabályai TVSZ, Diplomás pályakövetés.</a:t>
            </a:r>
          </a:p>
          <a:p>
            <a:endParaRPr lang="hu-HU" sz="1200" noProof="0"/>
          </a:p>
          <a:p>
            <a:endParaRPr lang="hu-HU" sz="1200" noProof="0"/>
          </a:p>
          <a:p>
            <a:endParaRPr lang="hu-HU" sz="1200" noProof="0"/>
          </a:p>
          <a:p>
            <a:endParaRPr lang="hu-HU" sz="1200" noProof="0"/>
          </a:p>
          <a:p>
            <a:endParaRPr lang="hu-HU" sz="1200" noProof="0"/>
          </a:p>
          <a:p>
            <a:endParaRPr lang="hu-HU" sz="1200" noProof="0"/>
          </a:p>
        </p:txBody>
      </p:sp>
      <p:sp>
        <p:nvSpPr>
          <p:cNvPr id="18" name="Shape 16"/>
          <p:cNvSpPr/>
          <p:nvPr/>
        </p:nvSpPr>
        <p:spPr>
          <a:xfrm>
            <a:off x="7461504" y="3017520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21" name="Text 19"/>
          <p:cNvSpPr/>
          <p:nvPr/>
        </p:nvSpPr>
        <p:spPr>
          <a:xfrm>
            <a:off x="7699248" y="3090672"/>
            <a:ext cx="365760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100" i="1" noProof="0">
                <a:solidFill>
                  <a:srgbClr val="287A78"/>
                </a:solidFill>
              </a:rPr>
              <a:t>Akkreditációs felkészüléskor az intézmény a „Hallgatói életciklus” működését nemcsak szabályzati hivatkozással, hanem konkrét folyamattal, felelőssel, eredménnyel és az eredményből következő intézkedéssel mutatja be.</a:t>
            </a:r>
            <a:endParaRPr lang="hu-HU" sz="1100" noProof="0"/>
          </a:p>
        </p:txBody>
      </p:sp>
      <p:sp>
        <p:nvSpPr>
          <p:cNvPr id="22" name="Shape 20"/>
          <p:cNvSpPr/>
          <p:nvPr/>
        </p:nvSpPr>
        <p:spPr>
          <a:xfrm>
            <a:off x="438912" y="4572000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23" name="Text 21"/>
          <p:cNvSpPr/>
          <p:nvPr/>
        </p:nvSpPr>
        <p:spPr>
          <a:xfrm>
            <a:off x="603504" y="4718304"/>
            <a:ext cx="438912" cy="310896"/>
          </a:xfrm>
          <a:prstGeom prst="rect">
            <a:avLst/>
          </a:prstGeom>
          <a:solidFill>
            <a:srgbClr val="C39A55"/>
          </a:solidFill>
          <a:ln>
            <a:solidFill>
              <a:srgbClr val="C39A55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12</a:t>
            </a:r>
            <a:endParaRPr lang="hu-HU" sz="1400" noProof="0"/>
          </a:p>
        </p:txBody>
      </p:sp>
      <p:sp>
        <p:nvSpPr>
          <p:cNvPr id="24" name="Text 22"/>
          <p:cNvSpPr/>
          <p:nvPr/>
        </p:nvSpPr>
        <p:spPr>
          <a:xfrm>
            <a:off x="1207008" y="4681728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Elismerés</a:t>
            </a:r>
            <a:endParaRPr lang="hu-HU" sz="1520" noProof="0"/>
          </a:p>
        </p:txBody>
      </p:sp>
      <p:sp>
        <p:nvSpPr>
          <p:cNvPr id="26" name="Text 24"/>
          <p:cNvSpPr/>
          <p:nvPr/>
        </p:nvSpPr>
        <p:spPr>
          <a:xfrm>
            <a:off x="1207008" y="5029200"/>
            <a:ext cx="6080760" cy="10241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>
              <a:buNone/>
            </a:pPr>
            <a:r>
              <a:rPr lang="hu-HU" sz="1100" noProof="0">
                <a:solidFill>
                  <a:srgbClr val="24313D"/>
                </a:solidFill>
              </a:rPr>
              <a:t>Korábbi formális, nem formális, informális vagy külföldi tanulás beszámítása.</a:t>
            </a:r>
          </a:p>
          <a:p>
            <a:r>
              <a:rPr lang="hu-HU" sz="1100" noProof="0"/>
              <a:t>PPKE a korábban megszerzett tudás beszámítása </a:t>
            </a:r>
            <a:r>
              <a:rPr lang="hu-HU" sz="1100" b="1" noProof="0"/>
              <a:t>kreditelismerési eljárásban</a:t>
            </a:r>
            <a:r>
              <a:rPr lang="hu-HU" sz="1100" noProof="0"/>
              <a:t> történik. Az eljárás lényege nem pusztán annak vizsgálata, hogy két tantárgy elnevezése megegyezik-e, hanem annak szakmai összevetése, hogy a korábban megszerzett tudás, kompetencia és tanulási tartalom milyen mértékben felel meg a PPKE adott tantárgyához vagy tantervi követelményéhez kapcsolódó tudásnak.</a:t>
            </a:r>
          </a:p>
          <a:p>
            <a:pPr marL="0" indent="0">
              <a:buNone/>
            </a:pPr>
            <a:endParaRPr lang="hu-HU" sz="1100" noProof="0"/>
          </a:p>
        </p:txBody>
      </p:sp>
      <p:sp>
        <p:nvSpPr>
          <p:cNvPr id="27" name="Shape 25"/>
          <p:cNvSpPr/>
          <p:nvPr/>
        </p:nvSpPr>
        <p:spPr>
          <a:xfrm>
            <a:off x="7461504" y="4736592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30" name="Text 28"/>
          <p:cNvSpPr/>
          <p:nvPr/>
        </p:nvSpPr>
        <p:spPr>
          <a:xfrm>
            <a:off x="7699248" y="4681728"/>
            <a:ext cx="365760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 noProof="0" err="1">
                <a:solidFill>
                  <a:schemeClr val="accent6">
                    <a:lumMod val="50000"/>
                  </a:schemeClr>
                </a:solidFill>
              </a:rPr>
              <a:t>Nftv</a:t>
            </a:r>
            <a:r>
              <a:rPr lang="hu-HU" sz="1100" noProof="0">
                <a:solidFill>
                  <a:schemeClr val="accent6">
                    <a:lumMod val="50000"/>
                  </a:schemeClr>
                </a:solidFill>
              </a:rPr>
              <a:t>. 49. §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 noProof="0">
                <a:solidFill>
                  <a:schemeClr val="accent6">
                    <a:lumMod val="50000"/>
                  </a:schemeClr>
                </a:solidFill>
              </a:rPr>
              <a:t>PPKE Tanulmányi és Vizsgaszabályzatának 4. §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 noProof="0">
                <a:solidFill>
                  <a:schemeClr val="accent6">
                    <a:lumMod val="50000"/>
                  </a:schemeClr>
                </a:solidFill>
              </a:rPr>
              <a:t>a TVSZ kreditelismerésre vonatkozó további rendelkezései;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 noProof="0">
                <a:solidFill>
                  <a:schemeClr val="accent6">
                    <a:lumMod val="50000"/>
                  </a:schemeClr>
                </a:solidFill>
              </a:rPr>
              <a:t>az adott kar kreditátviteli bizottságának eljárási tájékoztatója és gyakorlata.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155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2300" b="1" noProof="0">
                <a:solidFill>
                  <a:srgbClr val="17324D"/>
                </a:solidFill>
              </a:rPr>
              <a:t>Fogalomtár 13–15 / 55</a:t>
            </a:r>
            <a:endParaRPr lang="hu-HU" sz="2300" noProof="0"/>
          </a:p>
        </p:txBody>
      </p:sp>
      <p:sp>
        <p:nvSpPr>
          <p:cNvPr id="4" name="Shape 2"/>
          <p:cNvSpPr/>
          <p:nvPr/>
        </p:nvSpPr>
        <p:spPr>
          <a:xfrm>
            <a:off x="438912" y="1133856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5" name="Text 3"/>
          <p:cNvSpPr/>
          <p:nvPr/>
        </p:nvSpPr>
        <p:spPr>
          <a:xfrm>
            <a:off x="603504" y="1280160"/>
            <a:ext cx="438912" cy="310896"/>
          </a:xfrm>
          <a:prstGeom prst="rect">
            <a:avLst/>
          </a:prstGeom>
          <a:solidFill>
            <a:srgbClr val="2E638F"/>
          </a:solidFill>
          <a:ln>
            <a:solidFill>
              <a:srgbClr val="2E638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13</a:t>
            </a:r>
            <a:endParaRPr lang="hu-HU" sz="1400" noProof="0"/>
          </a:p>
        </p:txBody>
      </p:sp>
      <p:sp>
        <p:nvSpPr>
          <p:cNvPr id="6" name="Text 4"/>
          <p:cNvSpPr/>
          <p:nvPr/>
        </p:nvSpPr>
        <p:spPr>
          <a:xfrm>
            <a:off x="1207008" y="1243584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Oktatói kompetencia</a:t>
            </a:r>
            <a:endParaRPr lang="hu-HU" sz="1520" noProof="0"/>
          </a:p>
        </p:txBody>
      </p:sp>
      <p:sp>
        <p:nvSpPr>
          <p:cNvPr id="8" name="Text 6"/>
          <p:cNvSpPr/>
          <p:nvPr/>
        </p:nvSpPr>
        <p:spPr>
          <a:xfrm>
            <a:off x="1207008" y="1591056"/>
            <a:ext cx="6080760" cy="9966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r>
              <a:rPr lang="hu-HU" sz="1100" noProof="0">
                <a:solidFill>
                  <a:srgbClr val="24313D"/>
                </a:solidFill>
              </a:rPr>
              <a:t>Az oktatáshoz szükséges tudás, készség, tapasztalat és folyamatos fejlődés. Megfelelőség. </a:t>
            </a:r>
          </a:p>
          <a:p>
            <a:r>
              <a:rPr lang="hu-HU" sz="1100" noProof="0"/>
              <a:t>Az </a:t>
            </a:r>
            <a:r>
              <a:rPr lang="hu-HU" sz="1100" b="1" noProof="0"/>
              <a:t>oktatói kompetencia</a:t>
            </a:r>
            <a:r>
              <a:rPr lang="hu-HU" sz="1100" noProof="0"/>
              <a:t> azoknak a szakmai ismereteknek, pedagógiai és módszertani képességeknek, gyakorlati készségeknek, valamint szakmai magatartási követelményeknek az összessége, amelyek lehetővé teszik, hogy az oktató a képzési program céljaival összhangban, eredményesen, tárgyilagosan és hallgatóközpontú módon végezze tevékenységét.</a:t>
            </a:r>
          </a:p>
          <a:p>
            <a:r>
              <a:rPr lang="hu-HU" sz="1100" noProof="0">
                <a:solidFill>
                  <a:srgbClr val="24313D"/>
                </a:solidFill>
              </a:rPr>
              <a:t>ESG 1.5</a:t>
            </a:r>
            <a:endParaRPr lang="hu-HU" sz="1100" noProof="0"/>
          </a:p>
        </p:txBody>
      </p:sp>
      <p:sp>
        <p:nvSpPr>
          <p:cNvPr id="9" name="Shape 7"/>
          <p:cNvSpPr/>
          <p:nvPr/>
        </p:nvSpPr>
        <p:spPr>
          <a:xfrm>
            <a:off x="7461504" y="1298448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12" name="Text 10"/>
          <p:cNvSpPr/>
          <p:nvPr/>
        </p:nvSpPr>
        <p:spPr>
          <a:xfrm>
            <a:off x="7699247" y="1243584"/>
            <a:ext cx="3817109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hu-HU" sz="1100" noProof="0">
                <a:solidFill>
                  <a:schemeClr val="accent6">
                    <a:lumMod val="50000"/>
                  </a:schemeClr>
                </a:solidFill>
              </a:rPr>
              <a:t>Az oktatónak magas szinten kell ismernie az oktatott tudományterület: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 noProof="0">
                <a:solidFill>
                  <a:schemeClr val="accent6">
                    <a:lumMod val="50000"/>
                  </a:schemeClr>
                </a:solidFill>
              </a:rPr>
              <a:t>alapfogalmait és elméleti rendszerét;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 noProof="0">
                <a:solidFill>
                  <a:schemeClr val="accent6">
                    <a:lumMod val="50000"/>
                  </a:schemeClr>
                </a:solidFill>
              </a:rPr>
              <a:t>módszereit és szakmai terminológiáját;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 noProof="0">
                <a:solidFill>
                  <a:schemeClr val="accent6">
                    <a:lumMod val="50000"/>
                  </a:schemeClr>
                </a:solidFill>
              </a:rPr>
              <a:t>aktuális tudományos eredményeit;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 noProof="0">
                <a:solidFill>
                  <a:schemeClr val="accent6">
                    <a:lumMod val="50000"/>
                  </a:schemeClr>
                </a:solidFill>
              </a:rPr>
              <a:t>hazai és nemzetközi szakirodalmát;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 noProof="0">
                <a:solidFill>
                  <a:schemeClr val="accent6">
                    <a:lumMod val="50000"/>
                  </a:schemeClr>
                </a:solidFill>
              </a:rPr>
              <a:t>gyakorlati alkalmazási területeit;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 noProof="0">
                <a:solidFill>
                  <a:schemeClr val="accent6">
                    <a:lumMod val="50000"/>
                  </a:schemeClr>
                </a:solidFill>
              </a:rPr>
              <a:t>más tudományterületekkel fennálló kapcsolatait.</a:t>
            </a:r>
          </a:p>
        </p:txBody>
      </p:sp>
      <p:sp>
        <p:nvSpPr>
          <p:cNvPr id="13" name="Shape 11"/>
          <p:cNvSpPr/>
          <p:nvPr/>
        </p:nvSpPr>
        <p:spPr>
          <a:xfrm>
            <a:off x="438912" y="2852928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14" name="Text 12"/>
          <p:cNvSpPr/>
          <p:nvPr/>
        </p:nvSpPr>
        <p:spPr>
          <a:xfrm>
            <a:off x="603504" y="2999232"/>
            <a:ext cx="438912" cy="310896"/>
          </a:xfrm>
          <a:prstGeom prst="rect">
            <a:avLst/>
          </a:prstGeom>
          <a:solidFill>
            <a:srgbClr val="287A78"/>
          </a:solidFill>
          <a:ln>
            <a:solidFill>
              <a:srgbClr val="287A7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14</a:t>
            </a:r>
            <a:endParaRPr lang="hu-HU" sz="1400" noProof="0"/>
          </a:p>
        </p:txBody>
      </p:sp>
      <p:sp>
        <p:nvSpPr>
          <p:cNvPr id="15" name="Text 13"/>
          <p:cNvSpPr/>
          <p:nvPr/>
        </p:nvSpPr>
        <p:spPr>
          <a:xfrm>
            <a:off x="1207008" y="2962656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Tanulástámogatás</a:t>
            </a:r>
            <a:endParaRPr lang="hu-HU" sz="1520" noProof="0"/>
          </a:p>
        </p:txBody>
      </p:sp>
      <p:sp>
        <p:nvSpPr>
          <p:cNvPr id="17" name="Text 15"/>
          <p:cNvSpPr/>
          <p:nvPr/>
        </p:nvSpPr>
        <p:spPr>
          <a:xfrm>
            <a:off x="1207008" y="3337560"/>
            <a:ext cx="6080760" cy="9966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pPr marL="0" indent="0">
              <a:buNone/>
            </a:pPr>
            <a:r>
              <a:rPr lang="hu-HU" sz="1100" noProof="0">
                <a:solidFill>
                  <a:srgbClr val="24313D"/>
                </a:solidFill>
              </a:rPr>
              <a:t>Könyvtári, digitális, tanácsadási és adminisztratív szolgáltatások.</a:t>
            </a:r>
          </a:p>
          <a:p>
            <a:r>
              <a:rPr lang="hu-HU" sz="1100" noProof="0"/>
              <a:t>A tanulástámogatás tehát </a:t>
            </a:r>
            <a:r>
              <a:rPr lang="hu-HU" sz="1100" b="1" noProof="0"/>
              <a:t>nem pusztán könyvtári vagy tanulmányi ügyintézési szolgáltatás</a:t>
            </a:r>
            <a:r>
              <a:rPr lang="hu-HU" sz="1100" noProof="0"/>
              <a:t>. </a:t>
            </a:r>
          </a:p>
          <a:p>
            <a:r>
              <a:rPr lang="hu-HU" sz="1100" noProof="0"/>
              <a:t>Az oktatáshoz közvetlenül kapcsolódó szakmai, módszertani, digitális, információs, adminisztratív és mentori segítséget is magában foglalja.</a:t>
            </a:r>
            <a:endParaRPr lang="hu-HU" sz="1100" noProof="0">
              <a:solidFill>
                <a:srgbClr val="24313D"/>
              </a:solidFill>
            </a:endParaRPr>
          </a:p>
          <a:p>
            <a:r>
              <a:rPr lang="hu-HU" sz="1100" noProof="0">
                <a:solidFill>
                  <a:srgbClr val="24313D"/>
                </a:solidFill>
              </a:rPr>
              <a:t>ESG 1.6 </a:t>
            </a:r>
          </a:p>
          <a:p>
            <a:pPr marL="0" indent="0">
              <a:buNone/>
            </a:pPr>
            <a:endParaRPr lang="hu-HU" sz="1100" noProof="0"/>
          </a:p>
        </p:txBody>
      </p:sp>
      <p:sp>
        <p:nvSpPr>
          <p:cNvPr id="18" name="Shape 16"/>
          <p:cNvSpPr/>
          <p:nvPr/>
        </p:nvSpPr>
        <p:spPr>
          <a:xfrm>
            <a:off x="7461504" y="3017520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21" name="Text 19"/>
          <p:cNvSpPr/>
          <p:nvPr/>
        </p:nvSpPr>
        <p:spPr>
          <a:xfrm>
            <a:off x="7699248" y="2890520"/>
            <a:ext cx="3657600" cy="144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900" noProof="0">
                <a:solidFill>
                  <a:schemeClr val="accent6">
                    <a:lumMod val="50000"/>
                  </a:schemeClr>
                </a:solidFill>
              </a:rPr>
              <a:t>Oktatói konzultáció;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900" noProof="0">
                <a:solidFill>
                  <a:schemeClr val="accent6">
                    <a:lumMod val="50000"/>
                  </a:schemeClr>
                </a:solidFill>
              </a:rPr>
              <a:t>a tananyag és a követelmények világos ismertetése;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900" noProof="0">
                <a:solidFill>
                  <a:schemeClr val="accent6">
                    <a:lumMod val="50000"/>
                  </a:schemeClr>
                </a:solidFill>
              </a:rPr>
              <a:t>a tanulási eredményekhez igazodó feladatok;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900" noProof="0">
                <a:solidFill>
                  <a:schemeClr val="accent6">
                    <a:lumMod val="50000"/>
                  </a:schemeClr>
                </a:solidFill>
              </a:rPr>
              <a:t>a hallgatói teljesítményről adott fejlesztő visszajelzés;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900" noProof="0">
                <a:solidFill>
                  <a:schemeClr val="accent6">
                    <a:lumMod val="50000"/>
                  </a:schemeClr>
                </a:solidFill>
              </a:rPr>
              <a:t>felzárkóztató foglalkozások;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900" noProof="0">
                <a:solidFill>
                  <a:schemeClr val="accent6">
                    <a:lumMod val="50000"/>
                  </a:schemeClr>
                </a:solidFill>
              </a:rPr>
              <a:t>demonstrátori és </a:t>
            </a:r>
            <a:r>
              <a:rPr lang="hu-HU" sz="900" noProof="0" err="1">
                <a:solidFill>
                  <a:schemeClr val="accent6">
                    <a:lumMod val="50000"/>
                  </a:schemeClr>
                </a:solidFill>
              </a:rPr>
              <a:t>tutori</a:t>
            </a:r>
            <a:r>
              <a:rPr lang="hu-HU" sz="900" noProof="0">
                <a:solidFill>
                  <a:schemeClr val="accent6">
                    <a:lumMod val="50000"/>
                  </a:schemeClr>
                </a:solidFill>
              </a:rPr>
              <a:t> támogatás;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900" noProof="0">
                <a:solidFill>
                  <a:schemeClr val="accent6">
                    <a:lumMod val="50000"/>
                  </a:schemeClr>
                </a:solidFill>
              </a:rPr>
              <a:t>szakdolgozati és kutatási témavezetés;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900" noProof="0">
                <a:solidFill>
                  <a:schemeClr val="accent6">
                    <a:lumMod val="50000"/>
                  </a:schemeClr>
                </a:solidFill>
              </a:rPr>
              <a:t>a tehetséggondozás;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900" noProof="0">
                <a:solidFill>
                  <a:schemeClr val="accent6">
                    <a:lumMod val="50000"/>
                  </a:schemeClr>
                </a:solidFill>
              </a:rPr>
              <a:t>a tudományos diákköri tevékenység támogatása.</a:t>
            </a:r>
          </a:p>
        </p:txBody>
      </p:sp>
      <p:sp>
        <p:nvSpPr>
          <p:cNvPr id="22" name="Shape 20"/>
          <p:cNvSpPr/>
          <p:nvPr/>
        </p:nvSpPr>
        <p:spPr>
          <a:xfrm>
            <a:off x="438912" y="4572000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23" name="Text 21"/>
          <p:cNvSpPr/>
          <p:nvPr/>
        </p:nvSpPr>
        <p:spPr>
          <a:xfrm>
            <a:off x="603504" y="4718304"/>
            <a:ext cx="438912" cy="310896"/>
          </a:xfrm>
          <a:prstGeom prst="rect">
            <a:avLst/>
          </a:prstGeom>
          <a:solidFill>
            <a:srgbClr val="C39A55"/>
          </a:solidFill>
          <a:ln>
            <a:solidFill>
              <a:srgbClr val="C39A55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15</a:t>
            </a:r>
            <a:endParaRPr lang="hu-HU" sz="1400" noProof="0"/>
          </a:p>
        </p:txBody>
      </p:sp>
      <p:sp>
        <p:nvSpPr>
          <p:cNvPr id="24" name="Text 22"/>
          <p:cNvSpPr/>
          <p:nvPr/>
        </p:nvSpPr>
        <p:spPr>
          <a:xfrm>
            <a:off x="1207008" y="4681728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Információmenedzsment</a:t>
            </a:r>
            <a:endParaRPr lang="hu-HU" sz="1520" noProof="0"/>
          </a:p>
        </p:txBody>
      </p:sp>
      <p:sp>
        <p:nvSpPr>
          <p:cNvPr id="26" name="Text 24"/>
          <p:cNvSpPr/>
          <p:nvPr/>
        </p:nvSpPr>
        <p:spPr>
          <a:xfrm>
            <a:off x="1207008" y="5029200"/>
            <a:ext cx="6080760" cy="10241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>
              <a:buNone/>
            </a:pPr>
            <a:r>
              <a:rPr lang="hu-HU" sz="1100" noProof="0">
                <a:solidFill>
                  <a:srgbClr val="24313D"/>
                </a:solidFill>
              </a:rPr>
              <a:t>Adatok gyűjtése, elemzése és döntési célú felhasználása. </a:t>
            </a:r>
          </a:p>
          <a:p>
            <a:r>
              <a:rPr lang="hu-HU" sz="1100" noProof="0"/>
              <a:t>Az </a:t>
            </a:r>
            <a:r>
              <a:rPr lang="hu-HU" sz="1100" b="1" noProof="0"/>
              <a:t>információmenedzsment</a:t>
            </a:r>
            <a:r>
              <a:rPr lang="hu-HU" sz="1100" noProof="0"/>
              <a:t> a felsőoktatási intézmény működésére vonatkozó releváns adatok és információk </a:t>
            </a:r>
            <a:r>
              <a:rPr lang="hu-HU" sz="1100" b="1" noProof="0"/>
              <a:t>tervezett gyűjtését, ellenőrzését, rendszerezését, elemzését, értékelését, továbbítását és döntési célú felhasználását</a:t>
            </a:r>
            <a:r>
              <a:rPr lang="hu-HU" sz="1100" noProof="0"/>
              <a:t> jelenti.</a:t>
            </a:r>
            <a:endParaRPr lang="hu-HU" sz="1100" noProof="0">
              <a:solidFill>
                <a:srgbClr val="24313D"/>
              </a:solidFill>
            </a:endParaRPr>
          </a:p>
          <a:p>
            <a:r>
              <a:rPr lang="hu-HU" sz="1100" noProof="0"/>
              <a:t>ESG 1.4, ESG 1.7, ESG 1.8, </a:t>
            </a:r>
            <a:r>
              <a:rPr lang="hu-HU" sz="1100" b="1" noProof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https://ppke.hu/felmeresi-tervek</a:t>
            </a:r>
            <a:r>
              <a:rPr lang="hu-HU" sz="1100" b="1" noProof="0"/>
              <a:t>, EMBB</a:t>
            </a:r>
          </a:p>
          <a:p>
            <a:pPr marL="0" indent="0">
              <a:buNone/>
            </a:pPr>
            <a:endParaRPr lang="hu-HU" sz="1100" noProof="0"/>
          </a:p>
        </p:txBody>
      </p:sp>
      <p:sp>
        <p:nvSpPr>
          <p:cNvPr id="27" name="Shape 25"/>
          <p:cNvSpPr/>
          <p:nvPr/>
        </p:nvSpPr>
        <p:spPr>
          <a:xfrm>
            <a:off x="7461504" y="4736592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30" name="Text 28"/>
          <p:cNvSpPr/>
          <p:nvPr/>
        </p:nvSpPr>
        <p:spPr>
          <a:xfrm>
            <a:off x="7699248" y="4681728"/>
            <a:ext cx="3657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000" noProof="0">
                <a:solidFill>
                  <a:schemeClr val="accent6">
                    <a:lumMod val="50000"/>
                  </a:schemeClr>
                </a:solidFill>
              </a:rPr>
              <a:t>Miért magas egy képzésen a lemorzsolódás?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000" noProof="0">
                <a:solidFill>
                  <a:schemeClr val="accent6">
                    <a:lumMod val="50000"/>
                  </a:schemeClr>
                </a:solidFill>
              </a:rPr>
              <a:t>Elérik-e a hallgatók a meghatározott tanulási eredményeket?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000" noProof="0">
                <a:solidFill>
                  <a:schemeClr val="accent6">
                    <a:lumMod val="50000"/>
                  </a:schemeClr>
                </a:solidFill>
              </a:rPr>
              <a:t>Megfelelő-e a hallgatói munkaterhelés?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000" noProof="0">
                <a:solidFill>
                  <a:schemeClr val="accent6">
                    <a:lumMod val="50000"/>
                  </a:schemeClr>
                </a:solidFill>
              </a:rPr>
              <a:t>Mennyire eredményes a szakdolgozati témavezetés?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000" noProof="0">
                <a:solidFill>
                  <a:schemeClr val="accent6">
                    <a:lumMod val="50000"/>
                  </a:schemeClr>
                </a:solidFill>
              </a:rPr>
              <a:t>Hozzáférhetők-e a tanulástámogató szolgáltatások?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000" noProof="0">
                <a:solidFill>
                  <a:schemeClr val="accent6">
                    <a:lumMod val="50000"/>
                  </a:schemeClr>
                </a:solidFill>
              </a:rPr>
              <a:t>Milyen problémákat jeleznek a hallgatói visszajelzések?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000" noProof="0">
                <a:solidFill>
                  <a:schemeClr val="accent6">
                    <a:lumMod val="50000"/>
                  </a:schemeClr>
                </a:solidFill>
              </a:rPr>
              <a:t>Hogyan alakul a végzettek munkaerőpiaci elhelyezkedése?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000" noProof="0">
                <a:solidFill>
                  <a:schemeClr val="accent6">
                    <a:lumMod val="50000"/>
                  </a:schemeClr>
                </a:solidFill>
              </a:rPr>
              <a:t>Eredményes volt-e egy korábbi fejlesztési intézkedés?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155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2300" b="1" noProof="0">
                <a:solidFill>
                  <a:srgbClr val="17324D"/>
                </a:solidFill>
              </a:rPr>
              <a:t>Fogalomtár 16–18 / 55</a:t>
            </a:r>
            <a:endParaRPr lang="hu-HU" sz="2300" noProof="0"/>
          </a:p>
        </p:txBody>
      </p:sp>
      <p:sp>
        <p:nvSpPr>
          <p:cNvPr id="4" name="Shape 2"/>
          <p:cNvSpPr/>
          <p:nvPr/>
        </p:nvSpPr>
        <p:spPr>
          <a:xfrm>
            <a:off x="438912" y="1133856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5" name="Text 3"/>
          <p:cNvSpPr/>
          <p:nvPr/>
        </p:nvSpPr>
        <p:spPr>
          <a:xfrm>
            <a:off x="603504" y="1280160"/>
            <a:ext cx="438912" cy="310896"/>
          </a:xfrm>
          <a:prstGeom prst="rect">
            <a:avLst/>
          </a:prstGeom>
          <a:solidFill>
            <a:srgbClr val="2E638F"/>
          </a:solidFill>
          <a:ln>
            <a:solidFill>
              <a:srgbClr val="2E638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16</a:t>
            </a:r>
            <a:endParaRPr lang="hu-HU" sz="1400" noProof="0"/>
          </a:p>
        </p:txBody>
      </p:sp>
      <p:sp>
        <p:nvSpPr>
          <p:cNvPr id="6" name="Text 4"/>
          <p:cNvSpPr/>
          <p:nvPr/>
        </p:nvSpPr>
        <p:spPr>
          <a:xfrm>
            <a:off x="1207008" y="1243584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Nyilvános információ</a:t>
            </a:r>
            <a:endParaRPr lang="hu-HU" sz="1520" noProof="0"/>
          </a:p>
        </p:txBody>
      </p:sp>
      <p:sp>
        <p:nvSpPr>
          <p:cNvPr id="8" name="Text 6"/>
          <p:cNvSpPr/>
          <p:nvPr/>
        </p:nvSpPr>
        <p:spPr>
          <a:xfrm>
            <a:off x="1207008" y="1591056"/>
            <a:ext cx="6080760" cy="9966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 fontScale="92500"/>
          </a:bodyPr>
          <a:lstStyle/>
          <a:p>
            <a:pPr marL="0" indent="0">
              <a:buNone/>
            </a:pPr>
            <a:r>
              <a:rPr lang="hu-HU" sz="1100" noProof="0">
                <a:solidFill>
                  <a:srgbClr val="24313D"/>
                </a:solidFill>
              </a:rPr>
              <a:t>Pontos, tárgyilagos, naprakész és hozzáférhető tájékoztatás.</a:t>
            </a:r>
          </a:p>
          <a:p>
            <a:r>
              <a:rPr lang="hu-HU" sz="1100" noProof="0">
                <a:solidFill>
                  <a:srgbClr val="24313D"/>
                </a:solidFill>
              </a:rPr>
              <a:t>Az intézmények információt nyújtanak tevékenységükről, képzési programjaikról, azok felvételi követelményeiről, elvárt tanulási eredményeiről, a megszerezhető képesítésekről, a tanítási, tanulási és értékelési eljárásokról, a sikerességi arányokról, valamint a hallgatóknak kínált tanulási lehetőségekről és a végzettek elhelyezkedéséről. </a:t>
            </a:r>
            <a:r>
              <a:rPr lang="hu-HU" sz="1000" b="1" noProof="0">
                <a:solidFill>
                  <a:srgbClr val="C00000"/>
                </a:solidFill>
                <a:hlinkClick r:id="rId3"/>
              </a:rPr>
              <a:t>https://ppke.hu/felveteli-szabalyzat</a:t>
            </a:r>
            <a:r>
              <a:rPr lang="hu-HU" sz="1000" b="1" noProof="0">
                <a:solidFill>
                  <a:srgbClr val="C00000"/>
                </a:solidFill>
              </a:rPr>
              <a:t>; </a:t>
            </a:r>
            <a:r>
              <a:rPr lang="hu-HU" sz="1000" b="1" noProof="0">
                <a:solidFill>
                  <a:srgbClr val="C00000"/>
                </a:solidFill>
                <a:hlinkClick r:id="rId4"/>
              </a:rPr>
              <a:t>https://btk.ppke.hu/kepzesi-programok-2</a:t>
            </a:r>
            <a:r>
              <a:rPr lang="hu-HU" sz="1000" b="1" noProof="0">
                <a:solidFill>
                  <a:srgbClr val="C00000"/>
                </a:solidFill>
              </a:rPr>
              <a:t> </a:t>
            </a:r>
            <a:endParaRPr lang="hu-HU" sz="1100" b="1" noProof="0">
              <a:solidFill>
                <a:srgbClr val="C00000"/>
              </a:solidFill>
            </a:endParaRPr>
          </a:p>
          <a:p>
            <a:r>
              <a:rPr lang="hu-HU" sz="1100" noProof="0">
                <a:solidFill>
                  <a:srgbClr val="24313D"/>
                </a:solidFill>
              </a:rPr>
              <a:t>ESG 1.8</a:t>
            </a:r>
          </a:p>
          <a:p>
            <a:pPr marL="0" indent="0">
              <a:buNone/>
            </a:pPr>
            <a:endParaRPr lang="hu-HU" sz="1100" noProof="0"/>
          </a:p>
        </p:txBody>
      </p:sp>
      <p:sp>
        <p:nvSpPr>
          <p:cNvPr id="9" name="Shape 7"/>
          <p:cNvSpPr/>
          <p:nvPr/>
        </p:nvSpPr>
        <p:spPr>
          <a:xfrm>
            <a:off x="7461504" y="1298448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12" name="Text 10"/>
          <p:cNvSpPr/>
          <p:nvPr/>
        </p:nvSpPr>
        <p:spPr>
          <a:xfrm>
            <a:off x="7699248" y="1298448"/>
            <a:ext cx="3657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177800" indent="-177800" fontAlgn="t">
              <a:buFont typeface="Wingdings" panose="05000000000000000000" pitchFamily="2" charset="2"/>
              <a:buChar char="§"/>
            </a:pPr>
            <a:r>
              <a:rPr lang="hu-HU" sz="1100" noProof="0">
                <a:solidFill>
                  <a:schemeClr val="accent6">
                    <a:lumMod val="50000"/>
                  </a:schemeClr>
                </a:solidFill>
              </a:rPr>
              <a:t>Az intézmény alapvető adatait, </a:t>
            </a:r>
          </a:p>
          <a:p>
            <a:pPr marL="177800" indent="-177800" fontAlgn="t">
              <a:buFont typeface="Wingdings" panose="05000000000000000000" pitchFamily="2" charset="2"/>
              <a:buChar char="§"/>
            </a:pPr>
            <a:r>
              <a:rPr lang="hu-HU" sz="1100" noProof="0">
                <a:solidFill>
                  <a:schemeClr val="accent6">
                    <a:lumMod val="50000"/>
                  </a:schemeClr>
                </a:solidFill>
              </a:rPr>
              <a:t>A képzési programok adatait, </a:t>
            </a:r>
          </a:p>
          <a:p>
            <a:pPr marL="177800" indent="-177800" fontAlgn="t">
              <a:buFont typeface="Wingdings" panose="05000000000000000000" pitchFamily="2" charset="2"/>
              <a:buChar char="§"/>
            </a:pPr>
            <a:r>
              <a:rPr lang="hu-HU" sz="1100" noProof="0">
                <a:solidFill>
                  <a:schemeClr val="accent6">
                    <a:lumMod val="50000"/>
                  </a:schemeClr>
                </a:solidFill>
              </a:rPr>
              <a:t>Felvételi információkat, </a:t>
            </a:r>
          </a:p>
          <a:p>
            <a:pPr marL="177800" indent="-177800" fontAlgn="t">
              <a:buFont typeface="Wingdings" panose="05000000000000000000" pitchFamily="2" charset="2"/>
              <a:buChar char="§"/>
            </a:pPr>
            <a:r>
              <a:rPr lang="hu-HU" sz="1100" noProof="0">
                <a:solidFill>
                  <a:schemeClr val="accent6">
                    <a:lumMod val="50000"/>
                  </a:schemeClr>
                </a:solidFill>
              </a:rPr>
              <a:t>Tanulmányi követelményeket, </a:t>
            </a:r>
          </a:p>
          <a:p>
            <a:pPr marL="177800" indent="-177800" fontAlgn="t">
              <a:buFont typeface="Wingdings" panose="05000000000000000000" pitchFamily="2" charset="2"/>
              <a:buChar char="§"/>
            </a:pPr>
            <a:r>
              <a:rPr lang="hu-HU" sz="1100" noProof="0">
                <a:solidFill>
                  <a:schemeClr val="accent6">
                    <a:lumMod val="50000"/>
                  </a:schemeClr>
                </a:solidFill>
              </a:rPr>
              <a:t>Hallgatói szolgáltatások és tanulástámogatást, </a:t>
            </a:r>
          </a:p>
          <a:p>
            <a:pPr marL="177800" indent="-177800" fontAlgn="t">
              <a:buFont typeface="Wingdings" panose="05000000000000000000" pitchFamily="2" charset="2"/>
              <a:buChar char="§"/>
            </a:pPr>
            <a:r>
              <a:rPr lang="hu-HU" sz="1100" noProof="0">
                <a:solidFill>
                  <a:schemeClr val="accent6">
                    <a:lumMod val="50000"/>
                  </a:schemeClr>
                </a:solidFill>
              </a:rPr>
              <a:t>Minőségügyi eredmények és fejlesztéseket, </a:t>
            </a:r>
          </a:p>
          <a:p>
            <a:pPr marL="177800" indent="-177800" fontAlgn="t">
              <a:buFont typeface="Wingdings" panose="05000000000000000000" pitchFamily="2" charset="2"/>
              <a:buChar char="§"/>
            </a:pPr>
            <a:r>
              <a:rPr lang="hu-HU" sz="1100" noProof="0">
                <a:solidFill>
                  <a:schemeClr val="accent6">
                    <a:lumMod val="50000"/>
                  </a:schemeClr>
                </a:solidFill>
              </a:rPr>
              <a:t>Kutatási és doktori képzési információkat</a:t>
            </a:r>
          </a:p>
        </p:txBody>
      </p:sp>
      <p:sp>
        <p:nvSpPr>
          <p:cNvPr id="13" name="Shape 11"/>
          <p:cNvSpPr/>
          <p:nvPr/>
        </p:nvSpPr>
        <p:spPr>
          <a:xfrm>
            <a:off x="438912" y="2852928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14" name="Text 12"/>
          <p:cNvSpPr/>
          <p:nvPr/>
        </p:nvSpPr>
        <p:spPr>
          <a:xfrm>
            <a:off x="603504" y="2999232"/>
            <a:ext cx="438912" cy="310896"/>
          </a:xfrm>
          <a:prstGeom prst="rect">
            <a:avLst/>
          </a:prstGeom>
          <a:solidFill>
            <a:srgbClr val="287A78"/>
          </a:solidFill>
          <a:ln>
            <a:solidFill>
              <a:srgbClr val="287A7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17</a:t>
            </a:r>
            <a:endParaRPr lang="hu-HU" sz="1400" noProof="0"/>
          </a:p>
        </p:txBody>
      </p:sp>
      <p:sp>
        <p:nvSpPr>
          <p:cNvPr id="15" name="Text 13"/>
          <p:cNvSpPr/>
          <p:nvPr/>
        </p:nvSpPr>
        <p:spPr>
          <a:xfrm>
            <a:off x="1207008" y="2962656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Folyamatos nyomon követés</a:t>
            </a:r>
            <a:endParaRPr lang="hu-HU" sz="1520" noProof="0"/>
          </a:p>
        </p:txBody>
      </p:sp>
      <p:sp>
        <p:nvSpPr>
          <p:cNvPr id="17" name="Text 15"/>
          <p:cNvSpPr/>
          <p:nvPr/>
        </p:nvSpPr>
        <p:spPr>
          <a:xfrm>
            <a:off x="1207008" y="3337560"/>
            <a:ext cx="6080760" cy="8229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r>
              <a:rPr lang="hu-HU" sz="1100" noProof="0"/>
              <a:t>A képzési program működésének, eredményeinek és környezetének rendszeres figyelése a szükséges módosítások azonosítására. </a:t>
            </a:r>
          </a:p>
          <a:p>
            <a:r>
              <a:rPr lang="hu-HU" sz="1100" noProof="0"/>
              <a:t>A nyomon követés nem azonos az egyszeri programfelülvizsgálattal. A képzési program időszakos, átfogó felülvizsgálata mellett működő </a:t>
            </a:r>
            <a:r>
              <a:rPr lang="hu-HU" sz="1100" b="1" noProof="0"/>
              <a:t>folyamatos megfigyelési és visszacsatolási rendszer</a:t>
            </a:r>
            <a:r>
              <a:rPr lang="hu-HU" sz="1100" noProof="0"/>
              <a:t>, amely jelzi, ha valamely folyamatban beavatkozásra van szükség. </a:t>
            </a:r>
            <a:r>
              <a:rPr lang="hu-HU" sz="1100" noProof="0">
                <a:solidFill>
                  <a:srgbClr val="24313D"/>
                </a:solidFill>
              </a:rPr>
              <a:t> ESG 1.9 </a:t>
            </a:r>
            <a:endParaRPr lang="hu-HU" sz="1100" noProof="0"/>
          </a:p>
        </p:txBody>
      </p:sp>
      <p:sp>
        <p:nvSpPr>
          <p:cNvPr id="18" name="Shape 16"/>
          <p:cNvSpPr/>
          <p:nvPr/>
        </p:nvSpPr>
        <p:spPr>
          <a:xfrm>
            <a:off x="7461504" y="3017520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21" name="Text 19"/>
          <p:cNvSpPr/>
          <p:nvPr/>
        </p:nvSpPr>
        <p:spPr>
          <a:xfrm>
            <a:off x="7699247" y="2999232"/>
            <a:ext cx="3751067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hu-HU" sz="1100" noProof="0">
                <a:solidFill>
                  <a:schemeClr val="accent6">
                    <a:lumMod val="50000"/>
                  </a:schemeClr>
                </a:solidFill>
              </a:rPr>
              <a:t>A szak félévenként elemzi a teljesítési, lemorzsolódási és elégedettségi adatokat, és a jelentős eltéréseket napirendre tűzi. </a:t>
            </a:r>
          </a:p>
          <a:p>
            <a:pPr marL="0" indent="0">
              <a:buNone/>
            </a:pPr>
            <a:r>
              <a:rPr lang="hu-HU" sz="1100" noProof="0">
                <a:solidFill>
                  <a:schemeClr val="accent6">
                    <a:lumMod val="50000"/>
                  </a:schemeClr>
                </a:solidFill>
              </a:rPr>
              <a:t>A folyamatos </a:t>
            </a:r>
            <a:r>
              <a:rPr lang="hu-HU" sz="1100" noProof="0" err="1">
                <a:solidFill>
                  <a:schemeClr val="accent6">
                    <a:lumMod val="50000"/>
                  </a:schemeClr>
                </a:solidFill>
              </a:rPr>
              <a:t>nyomonkövetés</a:t>
            </a:r>
            <a:r>
              <a:rPr lang="hu-HU" sz="1100" noProof="0">
                <a:solidFill>
                  <a:schemeClr val="accent6">
                    <a:lumMod val="50000"/>
                  </a:schemeClr>
                </a:solidFill>
              </a:rPr>
              <a:t> rendszeres adatgyűjtéssel, hallgatói és oktatói felmérésekkel, mutatószámok elemzésével, bizottsági értékeléssel, intézkedési tervek végrehajtásával, belső audittal és az eredmények visszamérésével valósul meg.</a:t>
            </a:r>
          </a:p>
          <a:p>
            <a:pPr marL="0" indent="0">
              <a:buNone/>
            </a:pPr>
            <a:endParaRPr lang="hu-HU" sz="1100" noProof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2" name="Shape 20"/>
          <p:cNvSpPr/>
          <p:nvPr/>
        </p:nvSpPr>
        <p:spPr>
          <a:xfrm>
            <a:off x="438912" y="4572000"/>
            <a:ext cx="11301984" cy="1818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23" name="Text 21"/>
          <p:cNvSpPr/>
          <p:nvPr/>
        </p:nvSpPr>
        <p:spPr>
          <a:xfrm>
            <a:off x="603504" y="4718304"/>
            <a:ext cx="438912" cy="310896"/>
          </a:xfrm>
          <a:prstGeom prst="rect">
            <a:avLst/>
          </a:prstGeom>
          <a:solidFill>
            <a:srgbClr val="C39A55"/>
          </a:solidFill>
          <a:ln>
            <a:solidFill>
              <a:srgbClr val="C39A55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18</a:t>
            </a:r>
            <a:endParaRPr lang="hu-HU" sz="1400" noProof="0"/>
          </a:p>
        </p:txBody>
      </p:sp>
      <p:sp>
        <p:nvSpPr>
          <p:cNvPr id="24" name="Text 22"/>
          <p:cNvSpPr/>
          <p:nvPr/>
        </p:nvSpPr>
        <p:spPr>
          <a:xfrm>
            <a:off x="1207008" y="4681728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Rendszeres programfelülvizsgálat</a:t>
            </a:r>
            <a:endParaRPr lang="hu-HU" sz="1520" noProof="0"/>
          </a:p>
        </p:txBody>
      </p:sp>
      <p:sp>
        <p:nvSpPr>
          <p:cNvPr id="26" name="Text 24"/>
          <p:cNvSpPr/>
          <p:nvPr/>
        </p:nvSpPr>
        <p:spPr>
          <a:xfrm>
            <a:off x="1207008" y="5029200"/>
            <a:ext cx="6080760" cy="11887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r>
              <a:rPr lang="hu-HU" sz="1100" noProof="0"/>
              <a:t>A képzési program céljainak, tartalmának, megvalósításának és eredményeinek időszakos, dokumentált értékelése az érintettek bevonásával.</a:t>
            </a:r>
            <a:r>
              <a:rPr lang="hu-HU" sz="1100" noProof="0">
                <a:solidFill>
                  <a:srgbClr val="24313D"/>
                </a:solidFill>
              </a:rPr>
              <a:t> ESG 1.9</a:t>
            </a:r>
          </a:p>
          <a:p>
            <a:r>
              <a:rPr lang="hu-HU" sz="1100" noProof="0"/>
              <a:t>PPKE képzési programok felülvizsgálatát </a:t>
            </a:r>
            <a:r>
              <a:rPr lang="hu-HU" sz="1100" b="1" noProof="0"/>
              <a:t>elsődlegesen egy külön intézményi szabályozás</a:t>
            </a:r>
            <a:r>
              <a:rPr lang="hu-HU" sz="1100" noProof="0"/>
              <a:t>, </a:t>
            </a:r>
            <a:r>
              <a:rPr lang="hu-HU" sz="1100" noProof="0" err="1"/>
              <a:t>az</a:t>
            </a:r>
            <a:r>
              <a:rPr lang="hu-HU" sz="1100" b="1" noProof="0" err="1"/>
              <a:t>„Alap</a:t>
            </a:r>
            <a:r>
              <a:rPr lang="hu-HU" sz="1100" b="1" noProof="0"/>
              <a:t>- és mesterképzések felülvizsgálatának rendje a Pázmány Péter Katolikus Egyetemen”</a:t>
            </a:r>
            <a:r>
              <a:rPr lang="hu-HU" sz="1100" noProof="0"/>
              <a:t> című dokumentum szabályozza. Ez a PPKE Minőségbiztosítási Szabályzatához kapcsolódó intézményi szabályozások között szerepel. </a:t>
            </a:r>
            <a:r>
              <a:rPr lang="hu-HU" sz="1100" noProof="0">
                <a:hlinkClick r:id="rId5"/>
              </a:rPr>
              <a:t>https://ppke.hu/minosegbiztositasi-szabalyzat-eljarasrendek</a:t>
            </a:r>
            <a:r>
              <a:rPr lang="hu-HU" sz="1100" noProof="0"/>
              <a:t> </a:t>
            </a:r>
          </a:p>
          <a:p>
            <a:endParaRPr lang="hu-HU" sz="1100" noProof="0">
              <a:solidFill>
                <a:srgbClr val="24313D"/>
              </a:solidFill>
            </a:endParaRPr>
          </a:p>
          <a:p>
            <a:pPr marL="0" indent="0">
              <a:buNone/>
            </a:pPr>
            <a:endParaRPr lang="hu-HU" sz="1100" noProof="0"/>
          </a:p>
        </p:txBody>
      </p:sp>
      <p:sp>
        <p:nvSpPr>
          <p:cNvPr id="27" name="Shape 25"/>
          <p:cNvSpPr/>
          <p:nvPr/>
        </p:nvSpPr>
        <p:spPr>
          <a:xfrm>
            <a:off x="7461504" y="4736592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29" name="Text 27"/>
          <p:cNvSpPr/>
          <p:nvPr/>
        </p:nvSpPr>
        <p:spPr>
          <a:xfrm>
            <a:off x="7699248" y="4681728"/>
            <a:ext cx="3657600" cy="170891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pPr marL="0" indent="0">
              <a:buNone/>
            </a:pPr>
            <a:r>
              <a:rPr lang="hu-HU" sz="1100" noProof="0" err="1">
                <a:solidFill>
                  <a:schemeClr val="accent6">
                    <a:lumMod val="50000"/>
                  </a:schemeClr>
                </a:solidFill>
              </a:rPr>
              <a:t>Nftv</a:t>
            </a:r>
            <a:r>
              <a:rPr lang="hu-HU" sz="1100" noProof="0">
                <a:solidFill>
                  <a:schemeClr val="accent6">
                    <a:lumMod val="50000"/>
                  </a:schemeClr>
                </a:solidFill>
              </a:rPr>
              <a:t>. 15. § (1): a tantervek ötévenkénti felülvizsgálata. </a:t>
            </a:r>
          </a:p>
          <a:p>
            <a:pPr marL="0" indent="0">
              <a:buNone/>
            </a:pPr>
            <a:r>
              <a:rPr lang="hu-HU" sz="1100" noProof="0">
                <a:solidFill>
                  <a:schemeClr val="accent6">
                    <a:lumMod val="50000"/>
                  </a:schemeClr>
                </a:solidFill>
              </a:rPr>
              <a:t>A minőségügyi felülvizsgálat ennél szélesebb.</a:t>
            </a:r>
          </a:p>
          <a:p>
            <a:r>
              <a:rPr lang="hu-HU" sz="1100" noProof="0">
                <a:solidFill>
                  <a:schemeClr val="accent6">
                    <a:lumMod val="50000"/>
                  </a:schemeClr>
                </a:solidFill>
              </a:rPr>
              <a:t>Az ötéves felülvizsgálatban a tantárgyi térkép, a hallgatói előrehaladás, a végzett hallgatók és a munkáltatók visszajelzése egyaránt szerepel.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500" noProof="0">
                <a:solidFill>
                  <a:schemeClr val="accent6">
                    <a:lumMod val="50000"/>
                  </a:schemeClr>
                </a:solidFill>
              </a:rPr>
              <a:t>a felülvizsgálat kezdeményezését;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500" noProof="0">
                <a:solidFill>
                  <a:schemeClr val="accent6">
                    <a:lumMod val="50000"/>
                  </a:schemeClr>
                </a:solidFill>
              </a:rPr>
              <a:t>a felülvizsgálat ütemezését;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500" noProof="0">
                <a:solidFill>
                  <a:schemeClr val="accent6">
                    <a:lumMod val="50000"/>
                  </a:schemeClr>
                </a:solidFill>
              </a:rPr>
              <a:t>a szakfelelős és a képzés működtetésében részt vevő szervezeti egységek feladatait;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500" noProof="0">
                <a:solidFill>
                  <a:schemeClr val="accent6">
                    <a:lumMod val="50000"/>
                  </a:schemeClr>
                </a:solidFill>
              </a:rPr>
              <a:t>a bevonandó intézményi szereplőket;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500" noProof="0">
                <a:solidFill>
                  <a:schemeClr val="accent6">
                    <a:lumMod val="50000"/>
                  </a:schemeClr>
                </a:solidFill>
              </a:rPr>
              <a:t>a vizsgálandó dokumentumokat és adatokat;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500" noProof="0">
                <a:solidFill>
                  <a:schemeClr val="accent6">
                    <a:lumMod val="50000"/>
                  </a:schemeClr>
                </a:solidFill>
              </a:rPr>
              <a:t>a hallgatói, oktatói és külső érintetti visszajelzések figyelembevételét;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500" noProof="0">
                <a:solidFill>
                  <a:schemeClr val="accent6">
                    <a:lumMod val="50000"/>
                  </a:schemeClr>
                </a:solidFill>
              </a:rPr>
              <a:t>a felülvizsgálat eredményének dokumentálását;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500" noProof="0">
                <a:solidFill>
                  <a:schemeClr val="accent6">
                    <a:lumMod val="50000"/>
                  </a:schemeClr>
                </a:solidFill>
              </a:rPr>
              <a:t>a módosítási javaslatok előkészítését;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500" noProof="0">
                <a:solidFill>
                  <a:schemeClr val="accent6">
                    <a:lumMod val="50000"/>
                  </a:schemeClr>
                </a:solidFill>
              </a:rPr>
              <a:t>a kari és egyetemi jóváhagyási folyamatot;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500" noProof="0">
                <a:solidFill>
                  <a:schemeClr val="accent6">
                    <a:lumMod val="50000"/>
                  </a:schemeClr>
                </a:solidFill>
              </a:rPr>
              <a:t>a változások bevezetésének és nyomon követésének rendjét.</a:t>
            </a:r>
          </a:p>
          <a:p>
            <a:endParaRPr lang="hu-HU" sz="1100" i="1" noProof="0">
              <a:solidFill>
                <a:schemeClr val="accent6">
                  <a:lumMod val="50000"/>
                </a:schemeClr>
              </a:solidFill>
            </a:endParaRPr>
          </a:p>
          <a:p>
            <a:endParaRPr lang="hu-HU" sz="1100" noProof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u-HU" sz="1100" noProof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u-HU" sz="1100" noProof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0" name="Text 28"/>
          <p:cNvSpPr/>
          <p:nvPr/>
        </p:nvSpPr>
        <p:spPr>
          <a:xfrm>
            <a:off x="7699248" y="5742432"/>
            <a:ext cx="3657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hu-HU" sz="760" noProof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155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2300" b="1" noProof="0">
                <a:solidFill>
                  <a:srgbClr val="17324D"/>
                </a:solidFill>
              </a:rPr>
              <a:t>Fogalomtár 19–21 / 55</a:t>
            </a:r>
            <a:endParaRPr lang="hu-HU" sz="2300" noProof="0"/>
          </a:p>
        </p:txBody>
      </p:sp>
      <p:sp>
        <p:nvSpPr>
          <p:cNvPr id="4" name="Shape 2"/>
          <p:cNvSpPr/>
          <p:nvPr/>
        </p:nvSpPr>
        <p:spPr>
          <a:xfrm>
            <a:off x="438912" y="1133856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5" name="Text 3"/>
          <p:cNvSpPr/>
          <p:nvPr/>
        </p:nvSpPr>
        <p:spPr>
          <a:xfrm>
            <a:off x="603504" y="1280160"/>
            <a:ext cx="438912" cy="310896"/>
          </a:xfrm>
          <a:prstGeom prst="rect">
            <a:avLst/>
          </a:prstGeom>
          <a:solidFill>
            <a:srgbClr val="2E638F"/>
          </a:solidFill>
          <a:ln>
            <a:solidFill>
              <a:srgbClr val="2E638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19</a:t>
            </a:r>
            <a:endParaRPr lang="hu-HU" sz="1400" noProof="0"/>
          </a:p>
        </p:txBody>
      </p:sp>
      <p:sp>
        <p:nvSpPr>
          <p:cNvPr id="6" name="Text 4"/>
          <p:cNvSpPr/>
          <p:nvPr/>
        </p:nvSpPr>
        <p:spPr>
          <a:xfrm>
            <a:off x="1207008" y="1243584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Külső minőségbiztosítás</a:t>
            </a:r>
            <a:endParaRPr lang="hu-HU" sz="1520" noProof="0"/>
          </a:p>
        </p:txBody>
      </p:sp>
      <p:sp>
        <p:nvSpPr>
          <p:cNvPr id="8" name="Text 6"/>
          <p:cNvSpPr/>
          <p:nvPr/>
        </p:nvSpPr>
        <p:spPr>
          <a:xfrm>
            <a:off x="1207008" y="1591056"/>
            <a:ext cx="6080760" cy="10241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r>
              <a:rPr lang="hu-HU" sz="1100" noProof="0"/>
              <a:t>Az Egyetemtől szervezetileg független, külső szakértői szervezet végez előzetesen meghatározott és nyilvános követelmények, értékelési szempontok és eljárási szabályok alapján.</a:t>
            </a:r>
          </a:p>
          <a:p>
            <a:r>
              <a:rPr lang="hu-HU" sz="1100" noProof="0"/>
              <a:t>Katolikus Minőségügyi Kerekasztal, </a:t>
            </a:r>
          </a:p>
          <a:p>
            <a:r>
              <a:rPr lang="hu-HU" sz="1100" noProof="0"/>
              <a:t>Honlapmonitor GFE, </a:t>
            </a:r>
          </a:p>
          <a:p>
            <a:r>
              <a:rPr lang="hu-HU" sz="1100" noProof="0">
                <a:solidFill>
                  <a:srgbClr val="24313D"/>
                </a:solidFill>
              </a:rPr>
              <a:t>ESG 1.10  (</a:t>
            </a:r>
            <a:r>
              <a:rPr lang="hu-HU" sz="1100" noProof="0">
                <a:solidFill>
                  <a:srgbClr val="24313D"/>
                </a:solidFill>
                <a:hlinkClick r:id="rId3"/>
              </a:rPr>
              <a:t>https://ppke.hu/akkreditacios-felkeszules-2</a:t>
            </a:r>
            <a:r>
              <a:rPr lang="hu-HU" sz="1100" noProof="0">
                <a:solidFill>
                  <a:srgbClr val="24313D"/>
                </a:solidFill>
              </a:rPr>
              <a:t>) </a:t>
            </a:r>
            <a:endParaRPr lang="hu-HU" sz="1100" noProof="0"/>
          </a:p>
        </p:txBody>
      </p:sp>
      <p:sp>
        <p:nvSpPr>
          <p:cNvPr id="9" name="Shape 7"/>
          <p:cNvSpPr/>
          <p:nvPr/>
        </p:nvSpPr>
        <p:spPr>
          <a:xfrm>
            <a:off x="7461504" y="1298448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12" name="Text 10"/>
          <p:cNvSpPr/>
          <p:nvPr/>
        </p:nvSpPr>
        <p:spPr>
          <a:xfrm>
            <a:off x="7699248" y="1203960"/>
            <a:ext cx="3913632" cy="14112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hu-HU" sz="1000" noProof="0">
                <a:solidFill>
                  <a:schemeClr val="accent6">
                    <a:lumMod val="50000"/>
                  </a:schemeClr>
                </a:solidFill>
              </a:rPr>
              <a:t>A külső értékelés egyszerre szolgálja a </a:t>
            </a:r>
            <a:r>
              <a:rPr lang="hu-HU" sz="1000" b="1" noProof="0">
                <a:solidFill>
                  <a:schemeClr val="accent6">
                    <a:lumMod val="50000"/>
                  </a:schemeClr>
                </a:solidFill>
              </a:rPr>
              <a:t>minőséghitelesítést</a:t>
            </a:r>
            <a:r>
              <a:rPr lang="hu-HU" sz="1000" noProof="0">
                <a:solidFill>
                  <a:schemeClr val="accent6">
                    <a:lumMod val="50000"/>
                  </a:schemeClr>
                </a:solidFill>
              </a:rPr>
              <a:t>, az elszámoltathatóságot és az intézményi fejlesztést. Nem kizárólag hibakeresés, hanem annak vizsgálata, hogy a PPKE rendelkezik-e saját működésének értékelésére és javítására alkalmas rendszerrel. </a:t>
            </a:r>
          </a:p>
          <a:p>
            <a:r>
              <a:rPr lang="hu-HU" sz="1000" noProof="0">
                <a:solidFill>
                  <a:schemeClr val="accent6">
                    <a:lumMod val="50000"/>
                  </a:schemeClr>
                </a:solidFill>
              </a:rPr>
              <a:t>2021-ben a PPKE–KRE együttműködés keretében az Egyetem kölcsönös auditálást hajtott végre, amely során a KRE az ESG 1.1, 1.6, 1.7 és 1.8 terén készített jelentést. A jelentés alapján sikerült az intézményi honlapot transzparensebbé és átláthatóbbá tenni.</a:t>
            </a:r>
          </a:p>
          <a:p>
            <a:pPr fontAlgn="t">
              <a:lnSpc>
                <a:spcPct val="100000"/>
              </a:lnSpc>
              <a:buNone/>
            </a:pPr>
            <a:endParaRPr lang="hu-HU" sz="1000" noProof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38912" y="2852928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14" name="Text 12"/>
          <p:cNvSpPr/>
          <p:nvPr/>
        </p:nvSpPr>
        <p:spPr>
          <a:xfrm>
            <a:off x="603504" y="2999232"/>
            <a:ext cx="438912" cy="310896"/>
          </a:xfrm>
          <a:prstGeom prst="rect">
            <a:avLst/>
          </a:prstGeom>
          <a:solidFill>
            <a:srgbClr val="287A78"/>
          </a:solidFill>
          <a:ln>
            <a:solidFill>
              <a:srgbClr val="287A7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20</a:t>
            </a:r>
            <a:endParaRPr lang="hu-HU" sz="1400" noProof="0"/>
          </a:p>
        </p:txBody>
      </p:sp>
      <p:sp>
        <p:nvSpPr>
          <p:cNvPr id="15" name="Text 13"/>
          <p:cNvSpPr/>
          <p:nvPr/>
        </p:nvSpPr>
        <p:spPr>
          <a:xfrm>
            <a:off x="1207008" y="2962656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Ciklikus külső értékelés</a:t>
            </a:r>
            <a:endParaRPr lang="hu-HU" sz="1520" noProof="0"/>
          </a:p>
        </p:txBody>
      </p:sp>
      <p:sp>
        <p:nvSpPr>
          <p:cNvPr id="17" name="Text 15"/>
          <p:cNvSpPr/>
          <p:nvPr/>
        </p:nvSpPr>
        <p:spPr>
          <a:xfrm>
            <a:off x="1207008" y="3310128"/>
            <a:ext cx="6080760" cy="10241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r>
              <a:rPr lang="hu-HU" sz="1100" noProof="0"/>
              <a:t>Rendszeres időközönként ismétlődő külső minőségbiztosítás, amely figyelembe veszi az előző értékelés óta történt fejlődést. </a:t>
            </a:r>
            <a:r>
              <a:rPr lang="hu-HU" sz="1100" noProof="0">
                <a:solidFill>
                  <a:srgbClr val="24313D"/>
                </a:solidFill>
              </a:rPr>
              <a:t>ESG 1.10  </a:t>
            </a:r>
          </a:p>
          <a:p>
            <a:r>
              <a:rPr lang="hu-HU" sz="1100" noProof="0"/>
              <a:t>A PPKE külső minőségbiztosítása az Egyetem, képzései és doktori iskolái független szakértői értékelése, amely önértékelésre, dokumentált bizonyítékokra, helyszíni vizsgálatra, MAB-döntésre és a megállapítások intézményi </a:t>
            </a:r>
            <a:r>
              <a:rPr lang="hu-HU" sz="1100" noProof="0" err="1"/>
              <a:t>utánkövetésére</a:t>
            </a:r>
            <a:r>
              <a:rPr lang="hu-HU" sz="1100" noProof="0"/>
              <a:t> épül</a:t>
            </a:r>
            <a:r>
              <a:rPr lang="hu-HU" sz="1100" i="1" noProof="0"/>
              <a:t>. Önértékelés II. sz. melléklete: Az előző intézményakkreditációs eljárás megállapításai nyomán tett intézkedések bemutatása </a:t>
            </a:r>
            <a:endParaRPr lang="hu-HU" sz="1100" i="1" noProof="0">
              <a:solidFill>
                <a:srgbClr val="24313D"/>
              </a:solidFill>
            </a:endParaRPr>
          </a:p>
          <a:p>
            <a:endParaRPr lang="hu-HU" sz="1100" noProof="0"/>
          </a:p>
        </p:txBody>
      </p:sp>
      <p:sp>
        <p:nvSpPr>
          <p:cNvPr id="18" name="Shape 16"/>
          <p:cNvSpPr/>
          <p:nvPr/>
        </p:nvSpPr>
        <p:spPr>
          <a:xfrm>
            <a:off x="7461504" y="3017520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21" name="Text 19"/>
          <p:cNvSpPr/>
          <p:nvPr/>
        </p:nvSpPr>
        <p:spPr>
          <a:xfrm>
            <a:off x="7699248" y="2900680"/>
            <a:ext cx="3657600" cy="14335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177800" indent="-177800" fontAlgn="t">
              <a:lnSpc>
                <a:spcPct val="100000"/>
              </a:lnSpc>
            </a:pPr>
            <a:r>
              <a:rPr lang="hu-HU" sz="800" noProof="0">
                <a:solidFill>
                  <a:schemeClr val="accent6">
                    <a:lumMod val="50000"/>
                  </a:schemeClr>
                </a:solidFill>
              </a:rPr>
              <a:t>Az intézményakkreditáció a PPKE egészének külső vizsgálata. Értékelési tárgya nem pusztán egyes szakok megfelelő működése, hanem többek között: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800" noProof="0">
                <a:solidFill>
                  <a:schemeClr val="accent6">
                    <a:lumMod val="50000"/>
                  </a:schemeClr>
                </a:solidFill>
              </a:rPr>
              <a:t>az intézményi stratégia;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800" noProof="0">
                <a:solidFill>
                  <a:schemeClr val="accent6">
                    <a:lumMod val="50000"/>
                  </a:schemeClr>
                </a:solidFill>
              </a:rPr>
              <a:t>a vezetési és felelősségi rendszer;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800" noProof="0">
                <a:solidFill>
                  <a:schemeClr val="accent6">
                    <a:lumMod val="50000"/>
                  </a:schemeClr>
                </a:solidFill>
              </a:rPr>
              <a:t>a belső minőségbiztosítás;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800" noProof="0">
                <a:solidFill>
                  <a:schemeClr val="accent6">
                    <a:lumMod val="50000"/>
                  </a:schemeClr>
                </a:solidFill>
              </a:rPr>
              <a:t>a képzési programok működtetése;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800" noProof="0">
                <a:solidFill>
                  <a:schemeClr val="accent6">
                    <a:lumMod val="50000"/>
                  </a:schemeClr>
                </a:solidFill>
              </a:rPr>
              <a:t>a hallgatóközpontú oktatás és értékelés;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800" noProof="0">
                <a:solidFill>
                  <a:schemeClr val="accent6">
                    <a:lumMod val="50000"/>
                  </a:schemeClr>
                </a:solidFill>
              </a:rPr>
              <a:t>a hallgatói életciklus;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800" noProof="0">
                <a:solidFill>
                  <a:schemeClr val="accent6">
                    <a:lumMod val="50000"/>
                  </a:schemeClr>
                </a:solidFill>
              </a:rPr>
              <a:t>az oktatók kiválasztása, értékelése és fejlesztése;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800" noProof="0">
                <a:solidFill>
                  <a:schemeClr val="accent6">
                    <a:lumMod val="50000"/>
                  </a:schemeClr>
                </a:solidFill>
              </a:rPr>
              <a:t>a tanulástámogatás és a hallgatói szolgáltatások;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800" noProof="0">
                <a:solidFill>
                  <a:schemeClr val="accent6">
                    <a:lumMod val="50000"/>
                  </a:schemeClr>
                </a:solidFill>
              </a:rPr>
              <a:t>az információmenedzsment;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800" noProof="0">
                <a:solidFill>
                  <a:schemeClr val="accent6">
                    <a:lumMod val="50000"/>
                  </a:schemeClr>
                </a:solidFill>
              </a:rPr>
              <a:t>a nyilvános tájékoztatás;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800" noProof="0">
                <a:solidFill>
                  <a:schemeClr val="accent6">
                    <a:lumMod val="50000"/>
                  </a:schemeClr>
                </a:solidFill>
              </a:rPr>
              <a:t>a kutatási és tudományos tevékenység támogatása;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800" noProof="0">
                <a:solidFill>
                  <a:schemeClr val="accent6">
                    <a:lumMod val="50000"/>
                  </a:schemeClr>
                </a:solidFill>
              </a:rPr>
              <a:t>az intézményi fejlesztések eredményessége.</a:t>
            </a:r>
          </a:p>
        </p:txBody>
      </p:sp>
      <p:sp>
        <p:nvSpPr>
          <p:cNvPr id="22" name="Shape 20"/>
          <p:cNvSpPr/>
          <p:nvPr/>
        </p:nvSpPr>
        <p:spPr>
          <a:xfrm>
            <a:off x="438912" y="4572000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23" name="Text 21"/>
          <p:cNvSpPr/>
          <p:nvPr/>
        </p:nvSpPr>
        <p:spPr>
          <a:xfrm>
            <a:off x="603504" y="4718304"/>
            <a:ext cx="438912" cy="310896"/>
          </a:xfrm>
          <a:prstGeom prst="rect">
            <a:avLst/>
          </a:prstGeom>
          <a:solidFill>
            <a:srgbClr val="C39A55"/>
          </a:solidFill>
          <a:ln>
            <a:solidFill>
              <a:srgbClr val="C39A55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21</a:t>
            </a:r>
            <a:endParaRPr lang="hu-HU" sz="1400" noProof="0"/>
          </a:p>
        </p:txBody>
      </p:sp>
      <p:sp>
        <p:nvSpPr>
          <p:cNvPr id="24" name="Text 22"/>
          <p:cNvSpPr/>
          <p:nvPr/>
        </p:nvSpPr>
        <p:spPr>
          <a:xfrm>
            <a:off x="1207008" y="4681728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Minőségirányítási rendszer</a:t>
            </a:r>
            <a:endParaRPr lang="hu-HU" sz="1520" noProof="0"/>
          </a:p>
        </p:txBody>
      </p:sp>
      <p:sp>
        <p:nvSpPr>
          <p:cNvPr id="26" name="Text 24"/>
          <p:cNvSpPr/>
          <p:nvPr/>
        </p:nvSpPr>
        <p:spPr>
          <a:xfrm>
            <a:off x="1207008" y="5029200"/>
            <a:ext cx="6080760" cy="10241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>
              <a:buNone/>
            </a:pPr>
            <a:r>
              <a:rPr lang="hu-HU" sz="1100" noProof="0">
                <a:solidFill>
                  <a:srgbClr val="24313D"/>
                </a:solidFill>
              </a:rPr>
              <a:t>A PPKE szervezeti, felelősségi, szabályozási, mérési és fejlesztési elemeinek együttese.</a:t>
            </a:r>
          </a:p>
          <a:p>
            <a:r>
              <a:rPr lang="hu-HU" sz="1100" b="1" noProof="0"/>
              <a:t>Egymásra épülő stratégiai, szervezeti, szabályozási, mérési és fejlesztési mechanizmus</a:t>
            </a:r>
            <a:r>
              <a:rPr lang="hu-HU" sz="1100" noProof="0"/>
              <a:t>, amely az oktatási, kutatási, hitéleti és támogató tevékenységek megfelelő színvonalát, rendszeres értékelését és folyamatos fejlesztését biztosítja. </a:t>
            </a:r>
          </a:p>
          <a:p>
            <a:r>
              <a:rPr lang="hu-HU" sz="1100" noProof="0">
                <a:hlinkClick r:id="rId4"/>
              </a:rPr>
              <a:t>https://ppke.hu/minosegbiztositasi-szabalyzat-eljarasrendek</a:t>
            </a:r>
            <a:r>
              <a:rPr lang="hu-HU" sz="1100" noProof="0"/>
              <a:t> </a:t>
            </a:r>
          </a:p>
          <a:p>
            <a:pPr marL="0" indent="0">
              <a:buNone/>
            </a:pPr>
            <a:r>
              <a:rPr lang="hu-HU" sz="1100" noProof="0">
                <a:solidFill>
                  <a:srgbClr val="24313D"/>
                </a:solidFill>
              </a:rPr>
              <a:t> </a:t>
            </a:r>
            <a:endParaRPr lang="hu-HU" sz="1100" noProof="0"/>
          </a:p>
        </p:txBody>
      </p:sp>
      <p:sp>
        <p:nvSpPr>
          <p:cNvPr id="27" name="Shape 25"/>
          <p:cNvSpPr/>
          <p:nvPr/>
        </p:nvSpPr>
        <p:spPr>
          <a:xfrm>
            <a:off x="7461504" y="4736592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30" name="Text 28"/>
          <p:cNvSpPr/>
          <p:nvPr/>
        </p:nvSpPr>
        <p:spPr>
          <a:xfrm>
            <a:off x="7699248" y="4663440"/>
            <a:ext cx="3657600" cy="12872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fontAlgn="t">
              <a:lnSpc>
                <a:spcPct val="100000"/>
              </a:lnSpc>
            </a:pPr>
            <a:r>
              <a:rPr lang="hu-HU" sz="1050" noProof="0">
                <a:solidFill>
                  <a:schemeClr val="accent6">
                    <a:lumMod val="50000"/>
                  </a:schemeClr>
                </a:solidFill>
              </a:rPr>
              <a:t>A piramis fő szintjei: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050" noProof="0">
                <a:solidFill>
                  <a:schemeClr val="accent6">
                    <a:lumMod val="50000"/>
                  </a:schemeClr>
                </a:solidFill>
              </a:rPr>
              <a:t>küldetés és intézményi stratégia;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050" noProof="0">
                <a:solidFill>
                  <a:schemeClr val="accent6">
                    <a:lumMod val="50000"/>
                  </a:schemeClr>
                </a:solidFill>
              </a:rPr>
              <a:t>minőségpolitika és minőségcélok;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050" noProof="0">
                <a:solidFill>
                  <a:schemeClr val="accent6">
                    <a:lumMod val="50000"/>
                  </a:schemeClr>
                </a:solidFill>
              </a:rPr>
              <a:t>Minőségfejlesztési Program;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050" noProof="0">
                <a:solidFill>
                  <a:schemeClr val="accent6">
                    <a:lumMod val="50000"/>
                  </a:schemeClr>
                </a:solidFill>
              </a:rPr>
              <a:t>Minőségbiztosítási Szabályzat;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050" noProof="0">
                <a:solidFill>
                  <a:schemeClr val="accent6">
                    <a:lumMod val="50000"/>
                  </a:schemeClr>
                </a:solidFill>
              </a:rPr>
              <a:t>minőségügyi eljárások és egyéb intézményi szabályozások;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050" noProof="0">
                <a:solidFill>
                  <a:schemeClr val="accent6">
                    <a:lumMod val="50000"/>
                  </a:schemeClr>
                </a:solidFill>
              </a:rPr>
              <a:t>testületi dokumentumok és határozatok;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050" noProof="0">
                <a:solidFill>
                  <a:schemeClr val="accent6">
                    <a:lumMod val="50000"/>
                  </a:schemeClr>
                </a:solidFill>
              </a:rPr>
              <a:t>éves beszámolók, jegyzőkönyvek, kérdőívek, tantárgyleírások és más működési bizonyítékok.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155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2300" b="1" noProof="0">
                <a:solidFill>
                  <a:srgbClr val="17324D"/>
                </a:solidFill>
              </a:rPr>
              <a:t>Fogalomtár 22–24 / 55</a:t>
            </a:r>
            <a:endParaRPr lang="hu-HU" sz="2300" noProof="0"/>
          </a:p>
        </p:txBody>
      </p:sp>
      <p:sp>
        <p:nvSpPr>
          <p:cNvPr id="4" name="Shape 2"/>
          <p:cNvSpPr/>
          <p:nvPr/>
        </p:nvSpPr>
        <p:spPr>
          <a:xfrm>
            <a:off x="438912" y="1133856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5" name="Text 3"/>
          <p:cNvSpPr/>
          <p:nvPr/>
        </p:nvSpPr>
        <p:spPr>
          <a:xfrm>
            <a:off x="603504" y="1280160"/>
            <a:ext cx="438912" cy="310896"/>
          </a:xfrm>
          <a:prstGeom prst="rect">
            <a:avLst/>
          </a:prstGeom>
          <a:solidFill>
            <a:srgbClr val="2E638F"/>
          </a:solidFill>
          <a:ln>
            <a:solidFill>
              <a:srgbClr val="2E638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22</a:t>
            </a:r>
            <a:endParaRPr lang="hu-HU" sz="1400" noProof="0"/>
          </a:p>
        </p:txBody>
      </p:sp>
      <p:sp>
        <p:nvSpPr>
          <p:cNvPr id="6" name="Text 4"/>
          <p:cNvSpPr/>
          <p:nvPr/>
        </p:nvSpPr>
        <p:spPr>
          <a:xfrm>
            <a:off x="1207008" y="1243584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Minőségpolitika</a:t>
            </a:r>
            <a:endParaRPr lang="hu-HU" sz="1520" noProof="0"/>
          </a:p>
        </p:txBody>
      </p:sp>
      <p:sp>
        <p:nvSpPr>
          <p:cNvPr id="8" name="Text 6"/>
          <p:cNvSpPr/>
          <p:nvPr/>
        </p:nvSpPr>
        <p:spPr>
          <a:xfrm>
            <a:off x="1207008" y="1591056"/>
            <a:ext cx="6080760" cy="108813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r>
              <a:rPr lang="hu-HU" sz="1100" noProof="0"/>
              <a:t>A Minőségpolitika a PPKE minőségszemléletének értékalapú kerete. Az egyetem katolikus identitásából és küldetéséből kiindulva az oktatás, kutatás, közösségi szolgálat és intézményi működés minőségének folyamatos fejlesztését állítja középpontba. A dokumentum vezetői elkötelezettséget, az egyetemi polgárok közös felelősségét, a partneri igények figyelembevételét és a mérhető, visszacsatolt működést hangsúlyozza.</a:t>
            </a:r>
            <a:r>
              <a:rPr lang="hu-HU" sz="1100" noProof="0">
                <a:solidFill>
                  <a:srgbClr val="24313D"/>
                </a:solidFill>
              </a:rPr>
              <a:t> </a:t>
            </a:r>
            <a:r>
              <a:rPr lang="hu-HU" sz="1100" noProof="0">
                <a:hlinkClick r:id="rId3"/>
              </a:rPr>
              <a:t>https://ppke.hu/minosegpolitika</a:t>
            </a:r>
            <a:r>
              <a:rPr lang="hu-HU" sz="1100" noProof="0"/>
              <a:t> </a:t>
            </a:r>
          </a:p>
          <a:p>
            <a:pPr marL="0" indent="0">
              <a:buNone/>
            </a:pPr>
            <a:endParaRPr lang="hu-HU" sz="1100" noProof="0"/>
          </a:p>
        </p:txBody>
      </p:sp>
      <p:sp>
        <p:nvSpPr>
          <p:cNvPr id="9" name="Shape 7"/>
          <p:cNvSpPr/>
          <p:nvPr/>
        </p:nvSpPr>
        <p:spPr>
          <a:xfrm>
            <a:off x="7461504" y="1298448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12" name="Text 10"/>
          <p:cNvSpPr/>
          <p:nvPr/>
        </p:nvSpPr>
        <p:spPr>
          <a:xfrm>
            <a:off x="7699247" y="1280160"/>
            <a:ext cx="3913633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hu-HU" sz="1050" noProof="0">
                <a:solidFill>
                  <a:schemeClr val="accent6">
                    <a:lumMod val="50000"/>
                  </a:schemeClr>
                </a:solidFill>
              </a:rPr>
              <a:t>A Pázmány Péter által képviselt katolikus szellemiséget hordozó Egyetem örökérvényű értékek mentén képzeli el a társadalmi fejlődést szolgáló oktatási-, kutatási- és innovációs kiválóság megvalósítását. </a:t>
            </a:r>
          </a:p>
          <a:p>
            <a:r>
              <a:rPr lang="hu-HU" sz="1050" i="1" noProof="0">
                <a:solidFill>
                  <a:schemeClr val="accent6">
                    <a:lumMod val="50000"/>
                  </a:schemeClr>
                </a:solidFill>
              </a:rPr>
              <a:t>Az Egyetem vezetése arra ösztönzi munkatársait: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hu-HU" sz="1050" noProof="0">
                <a:solidFill>
                  <a:schemeClr val="accent6">
                    <a:lumMod val="50000"/>
                  </a:schemeClr>
                </a:solidFill>
              </a:rPr>
              <a:t>hogy a minőségpolitikát megismerjék;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hu-HU" sz="1050" noProof="0">
                <a:solidFill>
                  <a:schemeClr val="accent6">
                    <a:lumMod val="50000"/>
                  </a:schemeClr>
                </a:solidFill>
              </a:rPr>
              <a:t>életvitelükben és munkájukban fokozott igényességet tanúsítsanak;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hu-HU" sz="1050" noProof="0">
                <a:solidFill>
                  <a:schemeClr val="accent6">
                    <a:lumMod val="50000"/>
                  </a:schemeClr>
                </a:solidFill>
              </a:rPr>
              <a:t>ismereteiket, tudásukat folyamatosan bővítsék. </a:t>
            </a:r>
          </a:p>
        </p:txBody>
      </p:sp>
      <p:sp>
        <p:nvSpPr>
          <p:cNvPr id="13" name="Shape 11"/>
          <p:cNvSpPr/>
          <p:nvPr/>
        </p:nvSpPr>
        <p:spPr>
          <a:xfrm>
            <a:off x="438912" y="2852928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14" name="Text 12"/>
          <p:cNvSpPr/>
          <p:nvPr/>
        </p:nvSpPr>
        <p:spPr>
          <a:xfrm>
            <a:off x="603504" y="2999232"/>
            <a:ext cx="438912" cy="310896"/>
          </a:xfrm>
          <a:prstGeom prst="rect">
            <a:avLst/>
          </a:prstGeom>
          <a:solidFill>
            <a:srgbClr val="287A78"/>
          </a:solidFill>
          <a:ln>
            <a:solidFill>
              <a:srgbClr val="287A7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23</a:t>
            </a:r>
            <a:endParaRPr lang="hu-HU" sz="1400" noProof="0"/>
          </a:p>
        </p:txBody>
      </p:sp>
      <p:sp>
        <p:nvSpPr>
          <p:cNvPr id="15" name="Text 13"/>
          <p:cNvSpPr/>
          <p:nvPr/>
        </p:nvSpPr>
        <p:spPr>
          <a:xfrm>
            <a:off x="1207008" y="2962656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Minőségcél</a:t>
            </a:r>
            <a:endParaRPr lang="hu-HU" sz="1520" noProof="0"/>
          </a:p>
        </p:txBody>
      </p:sp>
      <p:sp>
        <p:nvSpPr>
          <p:cNvPr id="17" name="Text 15"/>
          <p:cNvSpPr/>
          <p:nvPr/>
        </p:nvSpPr>
        <p:spPr>
          <a:xfrm>
            <a:off x="1207008" y="3337560"/>
            <a:ext cx="6080760" cy="9966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pPr marL="0" indent="0">
              <a:buNone/>
            </a:pPr>
            <a:r>
              <a:rPr lang="hu-HU" sz="1100" noProof="0">
                <a:solidFill>
                  <a:srgbClr val="24313D"/>
                </a:solidFill>
              </a:rPr>
              <a:t>Időszakra kijelölt, mérhető intézményi vagy kari cél.</a:t>
            </a:r>
          </a:p>
          <a:p>
            <a:r>
              <a:rPr lang="hu-HU" sz="1100"/>
              <a:t>Az éves minőségcélok a Minőségpolitika és a Minőségfejlesztési Program adott évre konkretizált vállalásai. A célokhoz lehetőség szerint indikátor, kiinduló és célérték, felelős, határidő és igazoló dokumentum kapcsolódik. Az évközi követés és az éves beszámolás teszi lehetővé a beavatkozást és a következő évi tervezést. </a:t>
            </a:r>
          </a:p>
          <a:p>
            <a:pPr marL="0" indent="0">
              <a:buNone/>
            </a:pPr>
            <a:r>
              <a:rPr lang="hu-HU" sz="1100" noProof="0">
                <a:solidFill>
                  <a:srgbClr val="24313D"/>
                </a:solidFill>
              </a:rPr>
              <a:t> </a:t>
            </a:r>
            <a:endParaRPr lang="hu-HU" sz="1100" noProof="0"/>
          </a:p>
        </p:txBody>
      </p:sp>
      <p:sp>
        <p:nvSpPr>
          <p:cNvPr id="18" name="Shape 16"/>
          <p:cNvSpPr/>
          <p:nvPr/>
        </p:nvSpPr>
        <p:spPr>
          <a:xfrm>
            <a:off x="7461504" y="3017520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20" name="Text 18"/>
          <p:cNvSpPr/>
          <p:nvPr/>
        </p:nvSpPr>
        <p:spPr>
          <a:xfrm>
            <a:off x="7699248" y="3017520"/>
            <a:ext cx="3657600" cy="131673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fontAlgn="base"/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I</a:t>
            </a:r>
            <a:r>
              <a:rPr lang="en-US" sz="1100" err="1">
                <a:solidFill>
                  <a:schemeClr val="accent6">
                    <a:lumMod val="50000"/>
                  </a:schemeClr>
                </a:solidFill>
              </a:rPr>
              <a:t>ntegrált</a:t>
            </a:r>
            <a:r>
              <a:rPr lang="en-US" sz="110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err="1">
                <a:solidFill>
                  <a:schemeClr val="accent6">
                    <a:lumMod val="50000"/>
                  </a:schemeClr>
                </a:solidFill>
              </a:rPr>
              <a:t>intézményakkreditáció</a:t>
            </a: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,</a:t>
            </a:r>
          </a:p>
          <a:p>
            <a:pPr fontAlgn="base"/>
            <a:r>
              <a:rPr lang="en-US" sz="1100">
                <a:solidFill>
                  <a:schemeClr val="accent6">
                    <a:lumMod val="50000"/>
                  </a:schemeClr>
                </a:solidFill>
              </a:rPr>
              <a:t>​</a:t>
            </a:r>
            <a:r>
              <a:rPr lang="en-US" sz="1100" err="1">
                <a:solidFill>
                  <a:schemeClr val="accent6">
                    <a:lumMod val="50000"/>
                  </a:schemeClr>
                </a:solidFill>
              </a:rPr>
              <a:t>Digitális</a:t>
            </a:r>
            <a:r>
              <a:rPr lang="en-US" sz="110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tananyag, </a:t>
            </a:r>
            <a:r>
              <a:rPr lang="en-US" sz="1100" err="1">
                <a:solidFill>
                  <a:schemeClr val="accent6">
                    <a:lumMod val="50000"/>
                  </a:schemeClr>
                </a:solidFill>
              </a:rPr>
              <a:t>pedagógia</a:t>
            </a:r>
            <a:r>
              <a:rPr lang="en-US" sz="1100">
                <a:solidFill>
                  <a:schemeClr val="accent6">
                    <a:lumMod val="50000"/>
                  </a:schemeClr>
                </a:solidFill>
              </a:rPr>
              <a:t>​</a:t>
            </a:r>
          </a:p>
          <a:p>
            <a:pPr fontAlgn="base"/>
            <a:r>
              <a:rPr lang="en-US" sz="1100" err="1">
                <a:solidFill>
                  <a:schemeClr val="accent6">
                    <a:lumMod val="50000"/>
                  </a:schemeClr>
                </a:solidFill>
              </a:rPr>
              <a:t>Hallgatóközpontú</a:t>
            </a:r>
            <a:r>
              <a:rPr lang="en-US" sz="110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100" err="1">
                <a:solidFill>
                  <a:schemeClr val="accent6">
                    <a:lumMod val="50000"/>
                  </a:schemeClr>
                </a:solidFill>
              </a:rPr>
              <a:t>minőségkultúra</a:t>
            </a: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,</a:t>
            </a:r>
          </a:p>
          <a:p>
            <a:pPr fontAlgn="base"/>
            <a:r>
              <a:rPr lang="en-US" sz="1100" err="1">
                <a:solidFill>
                  <a:schemeClr val="accent6">
                    <a:lumMod val="50000"/>
                  </a:schemeClr>
                </a:solidFill>
              </a:rPr>
              <a:t>Etikus</a:t>
            </a:r>
            <a:r>
              <a:rPr lang="en-US" sz="1100">
                <a:solidFill>
                  <a:schemeClr val="accent6">
                    <a:lumMod val="50000"/>
                  </a:schemeClr>
                </a:solidFill>
              </a:rPr>
              <a:t> MI-</a:t>
            </a:r>
            <a:r>
              <a:rPr lang="en-US" sz="1100" err="1">
                <a:solidFill>
                  <a:schemeClr val="accent6">
                    <a:lumMod val="50000"/>
                  </a:schemeClr>
                </a:solidFill>
              </a:rPr>
              <a:t>használat</a:t>
            </a:r>
            <a:r>
              <a:rPr lang="en-US" sz="1100">
                <a:solidFill>
                  <a:schemeClr val="accent6">
                    <a:lumMod val="50000"/>
                  </a:schemeClr>
                </a:solidFill>
              </a:rPr>
              <a:t>​</a:t>
            </a:r>
            <a:endParaRPr lang="hu-HU" sz="1100">
              <a:solidFill>
                <a:schemeClr val="accent6">
                  <a:lumMod val="50000"/>
                </a:schemeClr>
              </a:solidFill>
            </a:endParaRPr>
          </a:p>
          <a:p>
            <a:pPr fontAlgn="base"/>
            <a:endParaRPr lang="hu-HU" sz="1100">
              <a:solidFill>
                <a:schemeClr val="accent6">
                  <a:lumMod val="50000"/>
                </a:schemeClr>
              </a:solidFill>
            </a:endParaRPr>
          </a:p>
          <a:p>
            <a:pPr fontAlgn="base"/>
            <a:r>
              <a:rPr lang="hu-HU" sz="1100">
                <a:solidFill>
                  <a:schemeClr val="accent6">
                    <a:lumMod val="50000"/>
                  </a:schemeClr>
                </a:solidFill>
                <a:hlinkClick r:id="rId4"/>
              </a:rPr>
              <a:t>https://ppke.hu/minosegcelok</a:t>
            </a:r>
            <a:endParaRPr lang="hu-HU" sz="1100">
              <a:solidFill>
                <a:schemeClr val="accent6">
                  <a:lumMod val="50000"/>
                </a:schemeClr>
              </a:solidFill>
            </a:endParaRPr>
          </a:p>
          <a:p>
            <a:pPr fontAlgn="base"/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Intézményi és Kari</a:t>
            </a:r>
            <a:endParaRPr lang="en-US" sz="1100">
              <a:solidFill>
                <a:schemeClr val="accent6">
                  <a:lumMod val="50000"/>
                </a:schemeClr>
              </a:solidFill>
            </a:endParaRPr>
          </a:p>
          <a:p>
            <a:pPr fontAlgn="base"/>
            <a:endParaRPr lang="hu-HU" sz="1100" i="0">
              <a:solidFill>
                <a:schemeClr val="accent6">
                  <a:lumMod val="50000"/>
                </a:schemeClr>
              </a:solidFill>
              <a:effectLst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438912" y="4572000"/>
            <a:ext cx="11301984" cy="1935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23" name="Text 21"/>
          <p:cNvSpPr/>
          <p:nvPr/>
        </p:nvSpPr>
        <p:spPr>
          <a:xfrm>
            <a:off x="603504" y="4718304"/>
            <a:ext cx="438912" cy="310896"/>
          </a:xfrm>
          <a:prstGeom prst="rect">
            <a:avLst/>
          </a:prstGeom>
          <a:solidFill>
            <a:srgbClr val="C39A55"/>
          </a:solidFill>
          <a:ln>
            <a:solidFill>
              <a:srgbClr val="C39A55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24</a:t>
            </a:r>
            <a:endParaRPr lang="hu-HU" sz="1400" noProof="0"/>
          </a:p>
        </p:txBody>
      </p:sp>
      <p:sp>
        <p:nvSpPr>
          <p:cNvPr id="24" name="Text 22"/>
          <p:cNvSpPr/>
          <p:nvPr/>
        </p:nvSpPr>
        <p:spPr>
          <a:xfrm>
            <a:off x="1207008" y="4681728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Minőségfejlesztési program</a:t>
            </a:r>
            <a:endParaRPr lang="hu-HU" sz="1520" noProof="0"/>
          </a:p>
        </p:txBody>
      </p:sp>
      <p:sp>
        <p:nvSpPr>
          <p:cNvPr id="26" name="Text 24"/>
          <p:cNvSpPr/>
          <p:nvPr/>
        </p:nvSpPr>
        <p:spPr>
          <a:xfrm>
            <a:off x="1207008" y="5029200"/>
            <a:ext cx="6080760" cy="10241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r>
              <a:rPr lang="hu-HU" sz="1100" b="1"/>
              <a:t>Középtávú intézményi fejlesztési dokumentum; 10/2024. (IV. 25.) ET határozat. </a:t>
            </a:r>
          </a:p>
          <a:p>
            <a:r>
              <a:rPr lang="hu-HU" sz="1100"/>
              <a:t>A program a Minőségpolitika és az intézményi stratégia alapján többéves fejlesztési keretet ad. </a:t>
            </a:r>
          </a:p>
          <a:p>
            <a:r>
              <a:rPr lang="hu-HU" sz="1100"/>
              <a:t>Az éves minőségcélok, a kari és doktori tervek, a felmérések, indikátorok és intézkedési tervek e programhoz kapcsolódnak. Funkciója, hogy a stratégiai prioritásokat felelősökhöz, időtávokhoz és mérési-visszacsatolási pontokhoz rendelje. </a:t>
            </a:r>
            <a:r>
              <a:rPr lang="hu-HU" sz="1100">
                <a:hlinkClick r:id="rId5"/>
              </a:rPr>
              <a:t>https://ppke.hu/minosegfejlesztesi-program</a:t>
            </a:r>
            <a:r>
              <a:rPr lang="hu-HU" sz="1100"/>
              <a:t> </a:t>
            </a:r>
          </a:p>
        </p:txBody>
      </p:sp>
      <p:sp>
        <p:nvSpPr>
          <p:cNvPr id="27" name="Shape 25"/>
          <p:cNvSpPr/>
          <p:nvPr/>
        </p:nvSpPr>
        <p:spPr>
          <a:xfrm>
            <a:off x="7461504" y="4736592"/>
            <a:ext cx="1" cy="161848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29" name="Text 27"/>
          <p:cNvSpPr/>
          <p:nvPr/>
        </p:nvSpPr>
        <p:spPr>
          <a:xfrm>
            <a:off x="7699247" y="4681728"/>
            <a:ext cx="3949190" cy="2054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lvl="0"/>
            <a:r>
              <a:rPr lang="hu-HU" sz="1000">
                <a:solidFill>
                  <a:schemeClr val="accent6">
                    <a:lumMod val="50000"/>
                  </a:schemeClr>
                </a:solidFill>
              </a:rPr>
              <a:t>Összekapcsolja a stratégiai célokat az operatív minőségfejlesztési feladatokkal.</a:t>
            </a:r>
          </a:p>
          <a:p>
            <a:pPr lvl="0"/>
            <a:r>
              <a:rPr lang="hu-HU" sz="1000">
                <a:solidFill>
                  <a:schemeClr val="accent6">
                    <a:lumMod val="50000"/>
                  </a:schemeClr>
                </a:solidFill>
              </a:rPr>
              <a:t>Kiterjed az oktatás és tanulás, a kutatás, a hallgatói és munkatársi szolgáltatások, a szervezeti működés, a </a:t>
            </a:r>
            <a:r>
              <a:rPr lang="hu-HU" sz="1000" err="1">
                <a:solidFill>
                  <a:schemeClr val="accent6">
                    <a:lumMod val="50000"/>
                  </a:schemeClr>
                </a:solidFill>
              </a:rPr>
              <a:t>nemzetköziesítés</a:t>
            </a:r>
            <a:r>
              <a:rPr lang="hu-HU" sz="1000">
                <a:solidFill>
                  <a:schemeClr val="accent6">
                    <a:lumMod val="50000"/>
                  </a:schemeClr>
                </a:solidFill>
              </a:rPr>
              <a:t> és az </a:t>
            </a:r>
            <a:r>
              <a:rPr lang="hu-HU" sz="1000" err="1">
                <a:solidFill>
                  <a:schemeClr val="accent6">
                    <a:lumMod val="50000"/>
                  </a:schemeClr>
                </a:solidFill>
              </a:rPr>
              <a:t>adatvezérelt</a:t>
            </a:r>
            <a:r>
              <a:rPr lang="hu-HU" sz="1000">
                <a:solidFill>
                  <a:schemeClr val="accent6">
                    <a:lumMod val="50000"/>
                  </a:schemeClr>
                </a:solidFill>
              </a:rPr>
              <a:t> irányítás fejlesztésére.</a:t>
            </a:r>
          </a:p>
          <a:p>
            <a:pPr lvl="0"/>
            <a:r>
              <a:rPr lang="hu-HU" sz="1000">
                <a:solidFill>
                  <a:schemeClr val="accent6">
                    <a:lumMod val="50000"/>
                  </a:schemeClr>
                </a:solidFill>
              </a:rPr>
              <a:t>Megvalósítása éves minőségcélokon, kari és doktori terveken, beszámolókon és intézkedési terveken keresztül történik.</a:t>
            </a:r>
          </a:p>
          <a:p>
            <a:pPr lvl="0"/>
            <a:r>
              <a:rPr lang="hu-HU" sz="1000">
                <a:solidFill>
                  <a:schemeClr val="accent6">
                    <a:lumMod val="50000"/>
                  </a:schemeClr>
                </a:solidFill>
              </a:rPr>
              <a:t>A teljesülést indikátorok, elégedettségmérések, önértékelések és vezetői értékelések támasztják alá.</a:t>
            </a:r>
          </a:p>
          <a:p>
            <a:pPr lvl="0"/>
            <a:r>
              <a:rPr lang="hu-HU" sz="1000">
                <a:solidFill>
                  <a:schemeClr val="accent6">
                    <a:lumMod val="50000"/>
                  </a:schemeClr>
                </a:solidFill>
              </a:rPr>
              <a:t>A program felülvizsgálata és értékelése az EMBB, az Egyetemi Tanács </a:t>
            </a:r>
          </a:p>
          <a:p>
            <a:pPr lvl="0"/>
            <a:r>
              <a:rPr lang="hu-HU" sz="1000">
                <a:solidFill>
                  <a:schemeClr val="accent6">
                    <a:lumMod val="50000"/>
                  </a:schemeClr>
                </a:solidFill>
              </a:rPr>
              <a:t>és a felelős szervezeti egységek együttműködésében valósul meg.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155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2300" b="1" noProof="0">
                <a:solidFill>
                  <a:srgbClr val="17324D"/>
                </a:solidFill>
              </a:rPr>
              <a:t>Fogalomtár 25–27 / 55</a:t>
            </a:r>
            <a:endParaRPr lang="hu-HU" sz="2300" noProof="0"/>
          </a:p>
        </p:txBody>
      </p:sp>
      <p:sp>
        <p:nvSpPr>
          <p:cNvPr id="4" name="Shape 2"/>
          <p:cNvSpPr/>
          <p:nvPr/>
        </p:nvSpPr>
        <p:spPr>
          <a:xfrm>
            <a:off x="438912" y="1133856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5" name="Text 3"/>
          <p:cNvSpPr/>
          <p:nvPr/>
        </p:nvSpPr>
        <p:spPr>
          <a:xfrm>
            <a:off x="603504" y="1280160"/>
            <a:ext cx="438912" cy="310896"/>
          </a:xfrm>
          <a:prstGeom prst="rect">
            <a:avLst/>
          </a:prstGeom>
          <a:solidFill>
            <a:srgbClr val="2E638F"/>
          </a:solidFill>
          <a:ln>
            <a:solidFill>
              <a:srgbClr val="2E638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25</a:t>
            </a:r>
            <a:endParaRPr lang="hu-HU" sz="1400" noProof="0"/>
          </a:p>
        </p:txBody>
      </p:sp>
      <p:sp>
        <p:nvSpPr>
          <p:cNvPr id="6" name="Text 4"/>
          <p:cNvSpPr/>
          <p:nvPr/>
        </p:nvSpPr>
        <p:spPr>
          <a:xfrm>
            <a:off x="1207008" y="1243584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Egyetemi Minőségbiztosítási Bizottság (EMBB)</a:t>
            </a:r>
            <a:endParaRPr lang="hu-HU" sz="1520" noProof="0"/>
          </a:p>
        </p:txBody>
      </p:sp>
      <p:sp>
        <p:nvSpPr>
          <p:cNvPr id="8" name="Text 6"/>
          <p:cNvSpPr/>
          <p:nvPr/>
        </p:nvSpPr>
        <p:spPr>
          <a:xfrm>
            <a:off x="1207008" y="1700784"/>
            <a:ext cx="6080760" cy="74066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>
              <a:buNone/>
            </a:pPr>
            <a:r>
              <a:rPr lang="hu-HU" sz="950" noProof="0">
                <a:solidFill>
                  <a:srgbClr val="24313D"/>
                </a:solidFill>
              </a:rPr>
              <a:t>A PPKE minőségügyi rendszerét fejlesztő és koordináló bizottság. Döntéshozó szerv.</a:t>
            </a:r>
          </a:p>
          <a:p>
            <a:pPr marL="0" indent="0">
              <a:buNone/>
            </a:pPr>
            <a:r>
              <a:rPr lang="hu-HU" sz="950" noProof="0">
                <a:solidFill>
                  <a:srgbClr val="24313D"/>
                </a:solidFill>
              </a:rPr>
              <a:t>Feladata, hogy a minőségpolitikai vállalásokat felelősökhöz, dokumentált lépésekhez, méréshez, értékeléshez és fejlesztéshez kapcsolja. </a:t>
            </a:r>
          </a:p>
          <a:p>
            <a:r>
              <a:rPr lang="hu-HU" sz="950">
                <a:hlinkClick r:id="rId3"/>
              </a:rPr>
              <a:t>https://ppke.hu/egyetemi-minosegbiztositasi-bizottsag</a:t>
            </a:r>
            <a:r>
              <a:rPr lang="hu-HU" sz="950"/>
              <a:t> </a:t>
            </a:r>
            <a:endParaRPr lang="hu-HU" sz="950" noProof="0"/>
          </a:p>
        </p:txBody>
      </p:sp>
      <p:sp>
        <p:nvSpPr>
          <p:cNvPr id="9" name="Shape 7"/>
          <p:cNvSpPr/>
          <p:nvPr/>
        </p:nvSpPr>
        <p:spPr>
          <a:xfrm>
            <a:off x="7461504" y="1298448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11" name="Text 9"/>
          <p:cNvSpPr/>
          <p:nvPr/>
        </p:nvSpPr>
        <p:spPr>
          <a:xfrm>
            <a:off x="7699248" y="1243584"/>
            <a:ext cx="3913632" cy="1371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bizottság elnöke </a:t>
            </a:r>
          </a:p>
          <a:p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a) összehívja és vezeti a bizottság ülését;</a:t>
            </a:r>
          </a:p>
          <a:p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b) aláírásával hitelesíti a bizottság döntéseit;</a:t>
            </a:r>
          </a:p>
          <a:p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c) képviseli a bizottságot az egyetem szervezeti egységei, az egyetemi bizottságok, a doktori iskola / a kar / az Egyetem vezetése, valamint az Egyetemi Tanács előtt;</a:t>
            </a:r>
          </a:p>
          <a:p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d) felelős a bizottság szabályszerű működéséért.</a:t>
            </a:r>
          </a:p>
        </p:txBody>
      </p:sp>
      <p:sp>
        <p:nvSpPr>
          <p:cNvPr id="13" name="Shape 11"/>
          <p:cNvSpPr/>
          <p:nvPr/>
        </p:nvSpPr>
        <p:spPr>
          <a:xfrm>
            <a:off x="438912" y="2852928"/>
            <a:ext cx="11301984" cy="18470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14" name="Text 12"/>
          <p:cNvSpPr/>
          <p:nvPr/>
        </p:nvSpPr>
        <p:spPr>
          <a:xfrm>
            <a:off x="603504" y="2999232"/>
            <a:ext cx="438912" cy="310896"/>
          </a:xfrm>
          <a:prstGeom prst="rect">
            <a:avLst/>
          </a:prstGeom>
          <a:solidFill>
            <a:srgbClr val="287A78"/>
          </a:solidFill>
          <a:ln>
            <a:solidFill>
              <a:srgbClr val="287A7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26</a:t>
            </a:r>
            <a:endParaRPr lang="hu-HU" sz="1400" noProof="0"/>
          </a:p>
        </p:txBody>
      </p:sp>
      <p:sp>
        <p:nvSpPr>
          <p:cNvPr id="15" name="Text 13"/>
          <p:cNvSpPr/>
          <p:nvPr/>
        </p:nvSpPr>
        <p:spPr>
          <a:xfrm>
            <a:off x="1207008" y="2962656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Minőségbiztosítási Iroda</a:t>
            </a:r>
            <a:endParaRPr lang="hu-HU" sz="1520" noProof="0"/>
          </a:p>
        </p:txBody>
      </p:sp>
      <p:sp>
        <p:nvSpPr>
          <p:cNvPr id="17" name="Text 15"/>
          <p:cNvSpPr/>
          <p:nvPr/>
        </p:nvSpPr>
        <p:spPr>
          <a:xfrm>
            <a:off x="1207007" y="3310128"/>
            <a:ext cx="6254497" cy="119786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>
              <a:buNone/>
            </a:pPr>
            <a:r>
              <a:rPr lang="hu-HU" sz="1100" noProof="0">
                <a:solidFill>
                  <a:srgbClr val="24313D"/>
                </a:solidFill>
              </a:rPr>
              <a:t>Központi egység koordinációs, elemzési és önértékelési minőségügyi szakmai feladatokkal. </a:t>
            </a:r>
          </a:p>
          <a:p>
            <a:pPr marL="0" indent="0">
              <a:buNone/>
            </a:pPr>
            <a:r>
              <a:rPr lang="hu-HU" sz="1100">
                <a:solidFill>
                  <a:srgbClr val="24313D"/>
                </a:solidFill>
              </a:rPr>
              <a:t>EMBB üléseit szervezi és dokumentálja, auditokat vezet, terveket készít, javaslatokat terjeszt elő, szabályzatok módosításit koordinálja, felülvizsgálatokat koordinál és előkészít, oktatási anyagokat készít, kapcsolatot tart a MAB szerveivel, részt vesz az akkreditáció lebonyolításában. Elemzéseket készít, adatokat gyűjt és elemez. Kapcsolatot tart fenn más intézmények minőségbiztosítási szervezeteivel. Erősíti a minőségügyi szemlélettel kapcsolatos elhivatottságot az egyetemi polgárság</a:t>
            </a:r>
          </a:p>
          <a:p>
            <a:r>
              <a:rPr lang="hu-HU" sz="1100">
                <a:solidFill>
                  <a:srgbClr val="24313D"/>
                </a:solidFill>
              </a:rPr>
              <a:t>körében</a:t>
            </a:r>
            <a:endParaRPr lang="hu-HU" sz="1100" noProof="0">
              <a:solidFill>
                <a:srgbClr val="24313D"/>
              </a:solidFill>
            </a:endParaRPr>
          </a:p>
        </p:txBody>
      </p:sp>
      <p:sp>
        <p:nvSpPr>
          <p:cNvPr id="18" name="Shape 16"/>
          <p:cNvSpPr/>
          <p:nvPr/>
        </p:nvSpPr>
        <p:spPr>
          <a:xfrm>
            <a:off x="7461504" y="3017520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20" name="Text 18"/>
          <p:cNvSpPr/>
          <p:nvPr/>
        </p:nvSpPr>
        <p:spPr>
          <a:xfrm>
            <a:off x="7699248" y="3053080"/>
            <a:ext cx="3657600" cy="145491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r>
              <a:rPr lang="hu-HU" sz="1100">
                <a:solidFill>
                  <a:srgbClr val="24313D"/>
                </a:solidFill>
              </a:rPr>
              <a:t>A Rektori Hivatal szervezetén belül, </a:t>
            </a:r>
          </a:p>
          <a:p>
            <a:r>
              <a:rPr lang="hu-HU" sz="1100">
                <a:solidFill>
                  <a:srgbClr val="24313D"/>
                </a:solidFill>
              </a:rPr>
              <a:t>Minőségbiztosítási iroda működik.</a:t>
            </a:r>
          </a:p>
          <a:p>
            <a:r>
              <a:rPr lang="hu-HU" sz="1100">
                <a:solidFill>
                  <a:srgbClr val="24313D"/>
                </a:solidFill>
              </a:rPr>
              <a:t>A Minőségbiztosítási iroda a Szervezeti és Működési Szabályzat 28. § (7) bekezdésében rögzített feladatokkal összhangban végzi feladatát.</a:t>
            </a:r>
          </a:p>
          <a:p>
            <a:r>
              <a:rPr lang="hu-HU" sz="1100">
                <a:solidFill>
                  <a:srgbClr val="24313D"/>
                </a:solidFill>
                <a:hlinkClick r:id="rId4"/>
              </a:rPr>
              <a:t>https://ppke.hu/minosegbiztositasi-es-jogi-osztaly</a:t>
            </a:r>
            <a:r>
              <a:rPr lang="hu-HU" sz="1100">
                <a:solidFill>
                  <a:srgbClr val="24313D"/>
                </a:solidFill>
              </a:rPr>
              <a:t> </a:t>
            </a:r>
          </a:p>
          <a:p>
            <a:endParaRPr lang="hu-HU" sz="1100">
              <a:solidFill>
                <a:srgbClr val="24313D"/>
              </a:solidFill>
            </a:endParaRPr>
          </a:p>
          <a:p>
            <a:endParaRPr lang="hu-HU" sz="1100" noProof="0"/>
          </a:p>
        </p:txBody>
      </p:sp>
      <p:sp>
        <p:nvSpPr>
          <p:cNvPr id="22" name="Shape 20"/>
          <p:cNvSpPr/>
          <p:nvPr/>
        </p:nvSpPr>
        <p:spPr>
          <a:xfrm>
            <a:off x="438912" y="4958080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23" name="Text 21"/>
          <p:cNvSpPr/>
          <p:nvPr/>
        </p:nvSpPr>
        <p:spPr>
          <a:xfrm>
            <a:off x="603504" y="5104384"/>
            <a:ext cx="438912" cy="310896"/>
          </a:xfrm>
          <a:prstGeom prst="rect">
            <a:avLst/>
          </a:prstGeom>
          <a:solidFill>
            <a:srgbClr val="C39A55"/>
          </a:solidFill>
          <a:ln>
            <a:solidFill>
              <a:srgbClr val="C39A55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27</a:t>
            </a:r>
            <a:endParaRPr lang="hu-HU" sz="1400" noProof="0"/>
          </a:p>
        </p:txBody>
      </p:sp>
      <p:sp>
        <p:nvSpPr>
          <p:cNvPr id="24" name="Text 22"/>
          <p:cNvSpPr/>
          <p:nvPr/>
        </p:nvSpPr>
        <p:spPr>
          <a:xfrm>
            <a:off x="1207008" y="5098288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Egyetemi minőségbiztosítási vezető</a:t>
            </a:r>
            <a:endParaRPr lang="hu-HU" sz="1520" noProof="0"/>
          </a:p>
        </p:txBody>
      </p:sp>
      <p:sp>
        <p:nvSpPr>
          <p:cNvPr id="26" name="Text 24"/>
          <p:cNvSpPr/>
          <p:nvPr/>
        </p:nvSpPr>
        <p:spPr>
          <a:xfrm>
            <a:off x="1207008" y="5445760"/>
            <a:ext cx="6080760" cy="94691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>
              <a:buNone/>
            </a:pPr>
            <a:r>
              <a:rPr lang="hu-HU" sz="950" noProof="0">
                <a:solidFill>
                  <a:srgbClr val="24313D"/>
                </a:solidFill>
              </a:rPr>
              <a:t>A belső rendszer összehangolt működését felügyelő vezető.</a:t>
            </a:r>
          </a:p>
          <a:p>
            <a:r>
              <a:rPr lang="hu-HU" sz="1000" b="1"/>
              <a:t>Prof. Dr. </a:t>
            </a:r>
            <a:r>
              <a:rPr lang="hu-HU" sz="1000" b="1" err="1"/>
              <a:t>Birher</a:t>
            </a:r>
            <a:r>
              <a:rPr lang="hu-HU" sz="1000" b="1"/>
              <a:t> Nándor </a:t>
            </a:r>
            <a:r>
              <a:rPr lang="hu-HU" sz="950">
                <a:solidFill>
                  <a:srgbClr val="24313D"/>
                </a:solidFill>
              </a:rPr>
              <a:t>Rektori főtanácsadó</a:t>
            </a:r>
            <a:r>
              <a:rPr lang="hu-HU" sz="950" noProof="0">
                <a:solidFill>
                  <a:srgbClr val="24313D"/>
                </a:solidFill>
              </a:rPr>
              <a:t> </a:t>
            </a:r>
          </a:p>
          <a:p>
            <a:r>
              <a:rPr lang="hu-HU" sz="950" noProof="0">
                <a:solidFill>
                  <a:srgbClr val="24313D"/>
                </a:solidFill>
              </a:rPr>
              <a:t>EMBB elnök </a:t>
            </a:r>
          </a:p>
          <a:p>
            <a:r>
              <a:rPr lang="hu-HU" sz="950">
                <a:solidFill>
                  <a:srgbClr val="24313D"/>
                </a:solidFill>
                <a:hlinkClick r:id="rId5"/>
              </a:rPr>
              <a:t>https://ppke.hu/minosegbiztositasi-szabalyzat-eljarasrendek</a:t>
            </a:r>
            <a:r>
              <a:rPr lang="hu-HU" sz="950">
                <a:solidFill>
                  <a:srgbClr val="24313D"/>
                </a:solidFill>
              </a:rPr>
              <a:t> </a:t>
            </a:r>
            <a:endParaRPr lang="hu-HU" sz="950" noProof="0">
              <a:solidFill>
                <a:srgbClr val="24313D"/>
              </a:solidFill>
            </a:endParaRPr>
          </a:p>
          <a:p>
            <a:endParaRPr lang="hu-HU" sz="950" noProof="0">
              <a:solidFill>
                <a:srgbClr val="24313D"/>
              </a:solidFill>
            </a:endParaRPr>
          </a:p>
          <a:p>
            <a:endParaRPr lang="hu-HU" sz="950" noProof="0">
              <a:solidFill>
                <a:srgbClr val="24313D"/>
              </a:solidFill>
            </a:endParaRPr>
          </a:p>
          <a:p>
            <a:pPr marL="0" indent="0">
              <a:buNone/>
            </a:pPr>
            <a:endParaRPr lang="hu-HU" sz="950" noProof="0"/>
          </a:p>
        </p:txBody>
      </p:sp>
      <p:sp>
        <p:nvSpPr>
          <p:cNvPr id="27" name="Shape 25"/>
          <p:cNvSpPr/>
          <p:nvPr/>
        </p:nvSpPr>
        <p:spPr>
          <a:xfrm>
            <a:off x="7461504" y="5249672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29" name="Text 27"/>
          <p:cNvSpPr/>
          <p:nvPr/>
        </p:nvSpPr>
        <p:spPr>
          <a:xfrm>
            <a:off x="7699248" y="5024120"/>
            <a:ext cx="3959352" cy="14224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 fontScale="92500" lnSpcReduction="10000"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hu-HU" sz="1200">
                <a:solidFill>
                  <a:schemeClr val="accent6">
                    <a:lumMod val="50000"/>
                  </a:schemeClr>
                </a:solidFill>
              </a:rPr>
              <a:t>A rektor támogatása a küldetésnyilatkozat megfogalmazásában és a minőségpolitika kialakításában;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hu-HU" sz="1200">
                <a:solidFill>
                  <a:schemeClr val="accent6">
                    <a:lumMod val="50000"/>
                  </a:schemeClr>
                </a:solidFill>
              </a:rPr>
              <a:t>a belső minőségbiztosítási rendszer összehangolt működésének felügyelete;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hu-HU" sz="1200">
                <a:solidFill>
                  <a:schemeClr val="accent6">
                    <a:lumMod val="50000"/>
                  </a:schemeClr>
                </a:solidFill>
              </a:rPr>
              <a:t>beszámolás az Egyetem felső vezetésének a minőségbiztosítási rendszer működéséről, illetve fejlesztési szükségleteiről - figyelemmel a MAB szempontrendszereinek való folyamatos megfelelésre;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hu-HU" sz="1200">
                <a:solidFill>
                  <a:schemeClr val="accent6">
                    <a:lumMod val="50000"/>
                  </a:schemeClr>
                </a:solidFill>
              </a:rPr>
              <a:t>az egyetemi stratégia előkészítésének felügyelete.</a:t>
            </a:r>
            <a:endParaRPr lang="hu-HU" sz="1200" noProof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155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2300" b="1" noProof="0">
                <a:solidFill>
                  <a:srgbClr val="17324D"/>
                </a:solidFill>
              </a:rPr>
              <a:t>Fogalomtár 28–30 / 55</a:t>
            </a:r>
            <a:endParaRPr lang="hu-HU" sz="2300" noProof="0"/>
          </a:p>
        </p:txBody>
      </p:sp>
      <p:sp>
        <p:nvSpPr>
          <p:cNvPr id="4" name="Shape 2"/>
          <p:cNvSpPr/>
          <p:nvPr/>
        </p:nvSpPr>
        <p:spPr>
          <a:xfrm>
            <a:off x="438912" y="1133856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5" name="Text 3"/>
          <p:cNvSpPr/>
          <p:nvPr/>
        </p:nvSpPr>
        <p:spPr>
          <a:xfrm>
            <a:off x="603504" y="1280160"/>
            <a:ext cx="438912" cy="310896"/>
          </a:xfrm>
          <a:prstGeom prst="rect">
            <a:avLst/>
          </a:prstGeom>
          <a:solidFill>
            <a:srgbClr val="2E638F"/>
          </a:solidFill>
          <a:ln>
            <a:solidFill>
              <a:srgbClr val="2E638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28</a:t>
            </a:r>
            <a:endParaRPr lang="hu-HU" sz="1400" noProof="0"/>
          </a:p>
        </p:txBody>
      </p:sp>
      <p:sp>
        <p:nvSpPr>
          <p:cNvPr id="6" name="Text 4"/>
          <p:cNvSpPr/>
          <p:nvPr/>
        </p:nvSpPr>
        <p:spPr>
          <a:xfrm>
            <a:off x="1207008" y="1243584"/>
            <a:ext cx="50109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Kari / Doktori Iskola Minőségbiztosítási Bizottság</a:t>
            </a:r>
            <a:endParaRPr lang="hu-HU" sz="1520" noProof="0"/>
          </a:p>
        </p:txBody>
      </p:sp>
      <p:sp>
        <p:nvSpPr>
          <p:cNvPr id="8" name="Text 6"/>
          <p:cNvSpPr/>
          <p:nvPr/>
        </p:nvSpPr>
        <p:spPr>
          <a:xfrm>
            <a:off x="1207008" y="1591056"/>
            <a:ext cx="6080760" cy="8503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>
              <a:buNone/>
            </a:pPr>
            <a:r>
              <a:rPr lang="hu-HU" sz="950" noProof="0">
                <a:solidFill>
                  <a:srgbClr val="24313D"/>
                </a:solidFill>
              </a:rPr>
              <a:t>A kari tervet, mérést, visszacsatolást és beszámolást koordináló testület.</a:t>
            </a:r>
          </a:p>
          <a:p>
            <a:pPr marL="0" indent="0">
              <a:buNone/>
            </a:pPr>
            <a:endParaRPr lang="hu-HU" sz="950" noProof="0">
              <a:solidFill>
                <a:srgbClr val="24313D"/>
              </a:solidFill>
            </a:endParaRPr>
          </a:p>
          <a:p>
            <a:pPr marL="0" indent="0">
              <a:buNone/>
            </a:pPr>
            <a:endParaRPr lang="hu-HU" sz="950" noProof="0"/>
          </a:p>
        </p:txBody>
      </p:sp>
      <p:sp>
        <p:nvSpPr>
          <p:cNvPr id="9" name="Shape 7"/>
          <p:cNvSpPr/>
          <p:nvPr/>
        </p:nvSpPr>
        <p:spPr>
          <a:xfrm>
            <a:off x="7461504" y="1298448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11" name="Text 9"/>
          <p:cNvSpPr/>
          <p:nvPr/>
        </p:nvSpPr>
        <p:spPr>
          <a:xfrm>
            <a:off x="7699248" y="1527048"/>
            <a:ext cx="3657600" cy="7132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r>
              <a:rPr lang="hu-HU" sz="920">
                <a:solidFill>
                  <a:srgbClr val="24313D"/>
                </a:solidFill>
                <a:hlinkClick r:id="rId3"/>
              </a:rPr>
              <a:t>https://htk.ppke.hu/minosegbiztositas-3</a:t>
            </a:r>
            <a:endParaRPr lang="hu-HU" sz="920">
              <a:solidFill>
                <a:srgbClr val="24313D"/>
              </a:solidFill>
            </a:endParaRPr>
          </a:p>
          <a:p>
            <a:r>
              <a:rPr lang="hu-HU" sz="920">
                <a:hlinkClick r:id="rId4"/>
              </a:rPr>
              <a:t>https://btk.ppke.hu/minosegbiztositas</a:t>
            </a:r>
            <a:endParaRPr lang="hu-HU" sz="920"/>
          </a:p>
          <a:p>
            <a:r>
              <a:rPr lang="hu-HU" sz="920">
                <a:hlinkClick r:id="rId5"/>
              </a:rPr>
              <a:t>https://jak.ppke.hu/minosegbiztositasi-bizottsag</a:t>
            </a:r>
            <a:endParaRPr lang="hu-HU" sz="920"/>
          </a:p>
          <a:p>
            <a:r>
              <a:rPr lang="hu-HU" sz="920">
                <a:hlinkClick r:id="rId6"/>
              </a:rPr>
              <a:t>https://itk.ppke.hu/kari-minosegbiztositas-2</a:t>
            </a:r>
            <a:r>
              <a:rPr lang="hu-HU" sz="920"/>
              <a:t> </a:t>
            </a:r>
            <a:endParaRPr lang="hu-HU" sz="920" noProof="0"/>
          </a:p>
        </p:txBody>
      </p:sp>
      <p:sp>
        <p:nvSpPr>
          <p:cNvPr id="13" name="Shape 11"/>
          <p:cNvSpPr/>
          <p:nvPr/>
        </p:nvSpPr>
        <p:spPr>
          <a:xfrm>
            <a:off x="438912" y="2852928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14" name="Text 12"/>
          <p:cNvSpPr/>
          <p:nvPr/>
        </p:nvSpPr>
        <p:spPr>
          <a:xfrm>
            <a:off x="603504" y="2999232"/>
            <a:ext cx="438912" cy="310896"/>
          </a:xfrm>
          <a:prstGeom prst="rect">
            <a:avLst/>
          </a:prstGeom>
          <a:solidFill>
            <a:srgbClr val="287A78"/>
          </a:solidFill>
          <a:ln>
            <a:solidFill>
              <a:srgbClr val="287A7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29</a:t>
            </a:r>
            <a:endParaRPr lang="hu-HU" sz="1400" noProof="0"/>
          </a:p>
        </p:txBody>
      </p:sp>
      <p:sp>
        <p:nvSpPr>
          <p:cNvPr id="15" name="Text 13"/>
          <p:cNvSpPr/>
          <p:nvPr/>
        </p:nvSpPr>
        <p:spPr>
          <a:xfrm>
            <a:off x="1207008" y="2962656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Kari minőségügyi vezető</a:t>
            </a:r>
            <a:endParaRPr lang="hu-HU" sz="1520" noProof="0"/>
          </a:p>
        </p:txBody>
      </p:sp>
      <p:sp>
        <p:nvSpPr>
          <p:cNvPr id="17" name="Text 15"/>
          <p:cNvSpPr/>
          <p:nvPr/>
        </p:nvSpPr>
        <p:spPr>
          <a:xfrm>
            <a:off x="1207008" y="3310128"/>
            <a:ext cx="6080760" cy="8503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>
              <a:buNone/>
            </a:pPr>
            <a:r>
              <a:rPr lang="hu-HU" sz="950" noProof="0">
                <a:solidFill>
                  <a:srgbClr val="24313D"/>
                </a:solidFill>
              </a:rPr>
              <a:t>A kari minőségügyi munka szervezője és a kari bizottság elnöke.</a:t>
            </a:r>
          </a:p>
          <a:p>
            <a:pPr marL="0" indent="0">
              <a:buNone/>
            </a:pPr>
            <a:r>
              <a:rPr lang="hu-HU" sz="950" noProof="0">
                <a:solidFill>
                  <a:srgbClr val="24313D"/>
                </a:solidFill>
              </a:rPr>
              <a:t> </a:t>
            </a:r>
            <a:endParaRPr lang="hu-HU" sz="950" noProof="0"/>
          </a:p>
        </p:txBody>
      </p:sp>
      <p:sp>
        <p:nvSpPr>
          <p:cNvPr id="18" name="Shape 16"/>
          <p:cNvSpPr/>
          <p:nvPr/>
        </p:nvSpPr>
        <p:spPr>
          <a:xfrm>
            <a:off x="7461504" y="3017520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20" name="Text 18"/>
          <p:cNvSpPr/>
          <p:nvPr/>
        </p:nvSpPr>
        <p:spPr>
          <a:xfrm>
            <a:off x="7699248" y="3246120"/>
            <a:ext cx="3657600" cy="7132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r>
              <a:rPr lang="hu-HU" sz="1000"/>
              <a:t>Dr. Tornai Kálmán egyetemi docens,</a:t>
            </a:r>
          </a:p>
          <a:p>
            <a:r>
              <a:rPr lang="hu-HU" sz="1000"/>
              <a:t>Dr. Gyulai-Schmidt Andrea, egyetemi docens,</a:t>
            </a:r>
          </a:p>
          <a:p>
            <a:r>
              <a:rPr lang="hu-HU" sz="1000"/>
              <a:t>Dr. Nemesi Attila László egyetemi docens</a:t>
            </a:r>
          </a:p>
          <a:p>
            <a:r>
              <a:rPr lang="hu-HU" sz="1000"/>
              <a:t>Dr. Laurinyecz Mihály tanszékvezető professzor</a:t>
            </a:r>
          </a:p>
          <a:p>
            <a:endParaRPr lang="hu-HU" sz="1000"/>
          </a:p>
          <a:p>
            <a:endParaRPr lang="hu-HU" sz="1000"/>
          </a:p>
          <a:p>
            <a:endParaRPr lang="hu-HU" sz="920" noProof="0"/>
          </a:p>
        </p:txBody>
      </p:sp>
      <p:sp>
        <p:nvSpPr>
          <p:cNvPr id="22" name="Shape 20"/>
          <p:cNvSpPr/>
          <p:nvPr/>
        </p:nvSpPr>
        <p:spPr>
          <a:xfrm>
            <a:off x="438912" y="4572000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23" name="Text 21"/>
          <p:cNvSpPr/>
          <p:nvPr/>
        </p:nvSpPr>
        <p:spPr>
          <a:xfrm>
            <a:off x="603504" y="4718304"/>
            <a:ext cx="438912" cy="310896"/>
          </a:xfrm>
          <a:prstGeom prst="rect">
            <a:avLst/>
          </a:prstGeom>
          <a:solidFill>
            <a:srgbClr val="C39A55"/>
          </a:solidFill>
          <a:ln>
            <a:solidFill>
              <a:srgbClr val="C39A55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30</a:t>
            </a:r>
            <a:endParaRPr lang="hu-HU" sz="1400" noProof="0"/>
          </a:p>
        </p:txBody>
      </p:sp>
      <p:sp>
        <p:nvSpPr>
          <p:cNvPr id="24" name="Text 22"/>
          <p:cNvSpPr/>
          <p:nvPr/>
        </p:nvSpPr>
        <p:spPr>
          <a:xfrm>
            <a:off x="1207008" y="4681728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Minőségbiztosítási terv</a:t>
            </a:r>
            <a:endParaRPr lang="hu-HU" sz="1520" noProof="0"/>
          </a:p>
        </p:txBody>
      </p:sp>
      <p:sp>
        <p:nvSpPr>
          <p:cNvPr id="26" name="Text 24"/>
          <p:cNvSpPr/>
          <p:nvPr/>
        </p:nvSpPr>
        <p:spPr>
          <a:xfrm>
            <a:off x="1207008" y="5029200"/>
            <a:ext cx="6080760" cy="8503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>
              <a:buNone/>
            </a:pPr>
            <a:r>
              <a:rPr lang="hu-HU" sz="1100" noProof="0">
                <a:solidFill>
                  <a:srgbClr val="24313D"/>
                </a:solidFill>
              </a:rPr>
              <a:t>Célokat, feladatokat, méréseket, felelősöket és fejlesztéseket rendező terv.</a:t>
            </a:r>
          </a:p>
          <a:p>
            <a:r>
              <a:rPr lang="hu-HU" sz="1100"/>
              <a:t>A mutatórendszer teljesítmény- és elégedettségi indikátorokból áll; a felmérések éves munkaterv szerint, központi koordinációval zajlanak. </a:t>
            </a:r>
            <a:r>
              <a:rPr lang="hu-HU" sz="1100" noProof="0">
                <a:solidFill>
                  <a:srgbClr val="24313D"/>
                </a:solidFill>
              </a:rPr>
              <a:t> </a:t>
            </a:r>
          </a:p>
          <a:p>
            <a:r>
              <a:rPr lang="hu-HU" sz="1100"/>
              <a:t>A felmérési terv évente készül, és az EMBB hagyja jóvá.</a:t>
            </a:r>
          </a:p>
          <a:p>
            <a:endParaRPr lang="hu-HU" sz="1100" noProof="0"/>
          </a:p>
          <a:p>
            <a:endParaRPr lang="hu-HU" sz="1100" noProof="0"/>
          </a:p>
        </p:txBody>
      </p:sp>
      <p:sp>
        <p:nvSpPr>
          <p:cNvPr id="27" name="Shape 25"/>
          <p:cNvSpPr/>
          <p:nvPr/>
        </p:nvSpPr>
        <p:spPr>
          <a:xfrm>
            <a:off x="7461504" y="4736592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29" name="Text 27"/>
          <p:cNvSpPr/>
          <p:nvPr/>
        </p:nvSpPr>
        <p:spPr>
          <a:xfrm>
            <a:off x="7699248" y="4965192"/>
            <a:ext cx="3657600" cy="7132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r>
              <a:rPr lang="hu-HU" sz="1000">
                <a:hlinkClick r:id="rId7"/>
              </a:rPr>
              <a:t>Minőségügyi eljárás - Mérés, elemzés, fejlesztés</a:t>
            </a:r>
            <a:endParaRPr lang="hu-HU" sz="1000"/>
          </a:p>
          <a:p>
            <a:r>
              <a:rPr lang="hu-HU" sz="1000">
                <a:hlinkClick r:id="rId8"/>
              </a:rPr>
              <a:t>https://ppke.hu/felmeresi-tervek</a:t>
            </a:r>
            <a:r>
              <a:rPr lang="hu-HU" sz="1000"/>
              <a:t> </a:t>
            </a:r>
          </a:p>
          <a:p>
            <a:endParaRPr lang="hu-HU" sz="920" noProof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155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2300" b="1" noProof="0">
                <a:solidFill>
                  <a:srgbClr val="17324D"/>
                </a:solidFill>
              </a:rPr>
              <a:t>Fogalomtár 31–33 / 55</a:t>
            </a:r>
            <a:endParaRPr lang="hu-HU" sz="2300" noProof="0"/>
          </a:p>
        </p:txBody>
      </p:sp>
      <p:sp>
        <p:nvSpPr>
          <p:cNvPr id="4" name="Shape 2"/>
          <p:cNvSpPr/>
          <p:nvPr/>
        </p:nvSpPr>
        <p:spPr>
          <a:xfrm>
            <a:off x="438912" y="1133856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5" name="Text 3"/>
          <p:cNvSpPr/>
          <p:nvPr/>
        </p:nvSpPr>
        <p:spPr>
          <a:xfrm>
            <a:off x="603504" y="1280160"/>
            <a:ext cx="438912" cy="310896"/>
          </a:xfrm>
          <a:prstGeom prst="rect">
            <a:avLst/>
          </a:prstGeom>
          <a:solidFill>
            <a:srgbClr val="2E638F"/>
          </a:solidFill>
          <a:ln>
            <a:solidFill>
              <a:srgbClr val="2E638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31</a:t>
            </a:r>
            <a:endParaRPr lang="hu-HU" sz="1400" noProof="0"/>
          </a:p>
        </p:txBody>
      </p:sp>
      <p:sp>
        <p:nvSpPr>
          <p:cNvPr id="6" name="Text 4"/>
          <p:cNvSpPr/>
          <p:nvPr/>
        </p:nvSpPr>
        <p:spPr>
          <a:xfrm>
            <a:off x="1207008" y="1243584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Mérés–elemzés–fejlesztés</a:t>
            </a:r>
            <a:endParaRPr lang="hu-HU" sz="1520" noProof="0"/>
          </a:p>
        </p:txBody>
      </p:sp>
      <p:sp>
        <p:nvSpPr>
          <p:cNvPr id="8" name="Text 6"/>
          <p:cNvSpPr/>
          <p:nvPr/>
        </p:nvSpPr>
        <p:spPr>
          <a:xfrm>
            <a:off x="1207008" y="1591056"/>
            <a:ext cx="6080760" cy="8503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>
              <a:buNone/>
            </a:pPr>
            <a:r>
              <a:rPr lang="hu-HU" sz="1100" noProof="0">
                <a:solidFill>
                  <a:srgbClr val="24313D"/>
                </a:solidFill>
              </a:rPr>
              <a:t>Az adatgyűjtést fejlesztési döntéssé alakító PPKE-eljárás.</a:t>
            </a:r>
          </a:p>
          <a:p>
            <a:r>
              <a:rPr lang="hu-HU" sz="1100"/>
              <a:t>A PPKE külön eljárásban szabályozott folyamata, amelyben az adatok gyűjtése és elemzése fejlesztési döntésekhez, intézkedésekhez vezet. </a:t>
            </a:r>
          </a:p>
          <a:p>
            <a:r>
              <a:rPr lang="hu-HU" sz="1100">
                <a:hlinkClick r:id="rId3"/>
              </a:rPr>
              <a:t>https://ppke.hu/felmeresi-tervek</a:t>
            </a:r>
            <a:r>
              <a:rPr lang="hu-HU" sz="1100"/>
              <a:t> </a:t>
            </a:r>
          </a:p>
          <a:p>
            <a:pPr marL="0" indent="0">
              <a:buNone/>
            </a:pPr>
            <a:r>
              <a:rPr lang="hu-HU" sz="1100" noProof="0">
                <a:solidFill>
                  <a:srgbClr val="24313D"/>
                </a:solidFill>
              </a:rPr>
              <a:t> </a:t>
            </a:r>
          </a:p>
          <a:p>
            <a:pPr marL="0" indent="0">
              <a:buNone/>
            </a:pPr>
            <a:endParaRPr lang="hu-HU" sz="1100" noProof="0">
              <a:solidFill>
                <a:srgbClr val="24313D"/>
              </a:solidFill>
            </a:endParaRPr>
          </a:p>
        </p:txBody>
      </p:sp>
      <p:sp>
        <p:nvSpPr>
          <p:cNvPr id="9" name="Shape 7"/>
          <p:cNvSpPr/>
          <p:nvPr/>
        </p:nvSpPr>
        <p:spPr>
          <a:xfrm>
            <a:off x="7461504" y="1298448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11" name="Text 9"/>
          <p:cNvSpPr/>
          <p:nvPr/>
        </p:nvSpPr>
        <p:spPr>
          <a:xfrm>
            <a:off x="7699248" y="1298448"/>
            <a:ext cx="3657600" cy="131673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OMHV, Frissdiplomás, </a:t>
            </a:r>
          </a:p>
          <a:p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Középiskolai Felmérés, </a:t>
            </a:r>
          </a:p>
          <a:p>
            <a:r>
              <a:rPr lang="hu-HU" sz="1100" err="1">
                <a:solidFill>
                  <a:schemeClr val="accent6">
                    <a:lumMod val="50000"/>
                  </a:schemeClr>
                </a:solidFill>
              </a:rPr>
              <a:t>Gólyafelmérés</a:t>
            </a: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, Kompetenciamérés, </a:t>
            </a:r>
          </a:p>
          <a:p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Doktori Iskolák felmérés, </a:t>
            </a:r>
          </a:p>
          <a:p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Oktatói motivációs Vizsgálat, </a:t>
            </a:r>
          </a:p>
          <a:p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Munkatársi elégedettségmérés, </a:t>
            </a:r>
          </a:p>
          <a:p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Hallgatói elégedettségmérés</a:t>
            </a:r>
            <a:endParaRPr lang="hu-HU" sz="1100" noProof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38912" y="2852928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14" name="Text 12"/>
          <p:cNvSpPr/>
          <p:nvPr/>
        </p:nvSpPr>
        <p:spPr>
          <a:xfrm>
            <a:off x="603504" y="2999232"/>
            <a:ext cx="438912" cy="310896"/>
          </a:xfrm>
          <a:prstGeom prst="rect">
            <a:avLst/>
          </a:prstGeom>
          <a:solidFill>
            <a:srgbClr val="287A78"/>
          </a:solidFill>
          <a:ln>
            <a:solidFill>
              <a:srgbClr val="287A7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32</a:t>
            </a:r>
            <a:endParaRPr lang="hu-HU" sz="1400" noProof="0"/>
          </a:p>
        </p:txBody>
      </p:sp>
      <p:sp>
        <p:nvSpPr>
          <p:cNvPr id="15" name="Text 13"/>
          <p:cNvSpPr/>
          <p:nvPr/>
        </p:nvSpPr>
        <p:spPr>
          <a:xfrm>
            <a:off x="1207008" y="2962656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Mutatószám</a:t>
            </a:r>
            <a:endParaRPr lang="hu-HU" sz="1520" noProof="0"/>
          </a:p>
        </p:txBody>
      </p:sp>
      <p:sp>
        <p:nvSpPr>
          <p:cNvPr id="17" name="Text 15"/>
          <p:cNvSpPr/>
          <p:nvPr/>
        </p:nvSpPr>
        <p:spPr>
          <a:xfrm>
            <a:off x="1207008" y="3310128"/>
            <a:ext cx="6080760" cy="10241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pPr marL="0" indent="0">
              <a:buNone/>
            </a:pPr>
            <a:r>
              <a:rPr lang="hu-HU" sz="1100" noProof="0">
                <a:solidFill>
                  <a:srgbClr val="24313D"/>
                </a:solidFill>
              </a:rPr>
              <a:t>Előre meghatározott indikátor célok, folyamatok vagy eredmények mérésére.</a:t>
            </a:r>
          </a:p>
          <a:p>
            <a:r>
              <a:rPr lang="hu-HU" sz="1100"/>
              <a:t>A folyamatok, célok vagy eredmények állapotának és változásának mérésére szolgáló, előre meghatározott indikátor. </a:t>
            </a:r>
          </a:p>
          <a:p>
            <a:r>
              <a:rPr lang="hu-HU" sz="1100"/>
              <a:t>A PPKE minőségbiztosítási rendszerében a mutatószámok a minőségcélok, felmérések, éves beszámolók, intézkedési tervek és a PDCA-elv szerinti visszacsatolás összekapcsolását támogatják.</a:t>
            </a:r>
          </a:p>
          <a:p>
            <a:pPr marL="0" indent="0">
              <a:buNone/>
            </a:pPr>
            <a:endParaRPr lang="hu-HU" sz="1100" noProof="0">
              <a:solidFill>
                <a:srgbClr val="24313D"/>
              </a:solidFill>
            </a:endParaRPr>
          </a:p>
          <a:p>
            <a:pPr marL="0" indent="0">
              <a:buNone/>
            </a:pPr>
            <a:r>
              <a:rPr lang="hu-HU" sz="1100" noProof="0">
                <a:solidFill>
                  <a:srgbClr val="24313D"/>
                </a:solidFill>
              </a:rPr>
              <a:t> </a:t>
            </a:r>
          </a:p>
          <a:p>
            <a:pPr marL="0" indent="0">
              <a:buNone/>
            </a:pPr>
            <a:endParaRPr lang="hu-HU" sz="1100" noProof="0"/>
          </a:p>
        </p:txBody>
      </p:sp>
      <p:sp>
        <p:nvSpPr>
          <p:cNvPr id="18" name="Shape 16"/>
          <p:cNvSpPr/>
          <p:nvPr/>
        </p:nvSpPr>
        <p:spPr>
          <a:xfrm>
            <a:off x="7461504" y="3017520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20" name="Text 18"/>
          <p:cNvSpPr/>
          <p:nvPr/>
        </p:nvSpPr>
        <p:spPr>
          <a:xfrm>
            <a:off x="7699248" y="2999232"/>
            <a:ext cx="3657600" cy="133502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teljesített kreditek átlaga;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tantárgyi sikerességi arány;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magas bukási arányú tantárgyak száma;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mintatanterv szerint </a:t>
            </a:r>
            <a:r>
              <a:rPr lang="hu-HU" sz="1100" err="1">
                <a:solidFill>
                  <a:schemeClr val="accent6">
                    <a:lumMod val="50000"/>
                  </a:schemeClr>
                </a:solidFill>
              </a:rPr>
              <a:t>előrehaladó</a:t>
            </a: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 hallgatók aránya;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átlagos képzési idő;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végzési arány;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lemorzsolódási arány.</a:t>
            </a:r>
          </a:p>
        </p:txBody>
      </p:sp>
      <p:sp>
        <p:nvSpPr>
          <p:cNvPr id="22" name="Shape 20"/>
          <p:cNvSpPr/>
          <p:nvPr/>
        </p:nvSpPr>
        <p:spPr>
          <a:xfrm>
            <a:off x="438912" y="4572000"/>
            <a:ext cx="11301984" cy="1945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23" name="Text 21"/>
          <p:cNvSpPr/>
          <p:nvPr/>
        </p:nvSpPr>
        <p:spPr>
          <a:xfrm>
            <a:off x="603504" y="4718304"/>
            <a:ext cx="438912" cy="310896"/>
          </a:xfrm>
          <a:prstGeom prst="rect">
            <a:avLst/>
          </a:prstGeom>
          <a:solidFill>
            <a:srgbClr val="C39A55"/>
          </a:solidFill>
          <a:ln>
            <a:solidFill>
              <a:srgbClr val="C39A55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33</a:t>
            </a:r>
            <a:endParaRPr lang="hu-HU" sz="1400" noProof="0"/>
          </a:p>
        </p:txBody>
      </p:sp>
      <p:sp>
        <p:nvSpPr>
          <p:cNvPr id="24" name="Text 22"/>
          <p:cNvSpPr/>
          <p:nvPr/>
        </p:nvSpPr>
        <p:spPr>
          <a:xfrm>
            <a:off x="1207008" y="4681728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Felmérés</a:t>
            </a:r>
            <a:endParaRPr lang="hu-HU" sz="1520" noProof="0"/>
          </a:p>
        </p:txBody>
      </p:sp>
      <p:sp>
        <p:nvSpPr>
          <p:cNvPr id="26" name="Text 24"/>
          <p:cNvSpPr/>
          <p:nvPr/>
        </p:nvSpPr>
        <p:spPr>
          <a:xfrm>
            <a:off x="1207008" y="5029200"/>
            <a:ext cx="6080760" cy="8503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>
              <a:buNone/>
            </a:pPr>
            <a:r>
              <a:rPr lang="hu-HU" sz="1100" noProof="0">
                <a:solidFill>
                  <a:srgbClr val="24313D"/>
                </a:solidFill>
              </a:rPr>
              <a:t>Célzott adatgyűjtés, amelyet elemzés és visszacsatolás követ.</a:t>
            </a:r>
          </a:p>
          <a:p>
            <a:r>
              <a:rPr lang="hu-HU" sz="1100"/>
              <a:t>Meghatározott célból és módszerrel végzett intézményi adatgyűjtés, amelynek eredményét elemezzük és fejlesztési célra visszacsatoljuk.</a:t>
            </a:r>
            <a:endParaRPr lang="hu-HU" sz="1100" noProof="0">
              <a:solidFill>
                <a:srgbClr val="24313D"/>
              </a:solidFill>
            </a:endParaRPr>
          </a:p>
          <a:p>
            <a:r>
              <a:rPr lang="hu-HU" sz="1100">
                <a:solidFill>
                  <a:srgbClr val="24313D"/>
                </a:solidFill>
                <a:hlinkClick r:id="rId4"/>
              </a:rPr>
              <a:t>https://ppke.hu/hallgatokrol-hallgatoknak</a:t>
            </a:r>
            <a:r>
              <a:rPr lang="hu-HU" sz="1100">
                <a:solidFill>
                  <a:srgbClr val="24313D"/>
                </a:solidFill>
              </a:rPr>
              <a:t>  </a:t>
            </a:r>
            <a:endParaRPr lang="hu-HU" sz="1100" noProof="0">
              <a:solidFill>
                <a:srgbClr val="24313D"/>
              </a:solidFill>
            </a:endParaRPr>
          </a:p>
          <a:p>
            <a:pPr marL="0" indent="0">
              <a:buNone/>
            </a:pPr>
            <a:endParaRPr lang="hu-HU" sz="1100" noProof="0"/>
          </a:p>
        </p:txBody>
      </p:sp>
      <p:sp>
        <p:nvSpPr>
          <p:cNvPr id="27" name="Shape 25"/>
          <p:cNvSpPr/>
          <p:nvPr/>
        </p:nvSpPr>
        <p:spPr>
          <a:xfrm>
            <a:off x="7461504" y="4736592"/>
            <a:ext cx="1" cy="158800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29" name="Text 27"/>
          <p:cNvSpPr/>
          <p:nvPr/>
        </p:nvSpPr>
        <p:spPr>
          <a:xfrm>
            <a:off x="7699248" y="4736592"/>
            <a:ext cx="3832352" cy="16845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PPKE „Mérés, elemzés és fejlesztés” eljárása alapján rendszeres felméréseket működtet az oktatási-képzési és oktatástámogatási folyamatok, a hallgatói szolgáltatások, továbbá a hallgatók, munkatársak és külső érintettek igényeinek és elégedettségének értékelésére.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Az </a:t>
            </a:r>
            <a:r>
              <a:rPr lang="hu-HU" sz="1100" b="1">
                <a:solidFill>
                  <a:schemeClr val="accent6">
                    <a:lumMod val="50000"/>
                  </a:schemeClr>
                </a:solidFill>
              </a:rPr>
              <a:t>elégedettségi felmérés</a:t>
            </a: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 azt mutatja meg, hogyan értékelik az érintettek a szolgáltatást;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</a:t>
            </a:r>
            <a:r>
              <a:rPr lang="hu-HU" sz="1100" b="1">
                <a:solidFill>
                  <a:schemeClr val="accent6">
                    <a:lumMod val="50000"/>
                  </a:schemeClr>
                </a:solidFill>
              </a:rPr>
              <a:t>kompetenciamérés</a:t>
            </a: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 azt vizsgálja, hogy az érintett személy milyen tudással vagy képességgel rendelkezik.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155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2300" b="1" noProof="0">
                <a:solidFill>
                  <a:srgbClr val="17324D"/>
                </a:solidFill>
              </a:rPr>
              <a:t>Fogalomtár 34–36 / 55</a:t>
            </a:r>
            <a:endParaRPr lang="hu-HU" sz="2300" noProof="0"/>
          </a:p>
        </p:txBody>
      </p:sp>
      <p:sp>
        <p:nvSpPr>
          <p:cNvPr id="4" name="Shape 2"/>
          <p:cNvSpPr/>
          <p:nvPr/>
        </p:nvSpPr>
        <p:spPr>
          <a:xfrm>
            <a:off x="438912" y="1133856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5" name="Text 3"/>
          <p:cNvSpPr/>
          <p:nvPr/>
        </p:nvSpPr>
        <p:spPr>
          <a:xfrm>
            <a:off x="603504" y="1280160"/>
            <a:ext cx="438912" cy="310896"/>
          </a:xfrm>
          <a:prstGeom prst="rect">
            <a:avLst/>
          </a:prstGeom>
          <a:solidFill>
            <a:srgbClr val="2E638F"/>
          </a:solidFill>
          <a:ln>
            <a:solidFill>
              <a:srgbClr val="2E638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34</a:t>
            </a:r>
            <a:endParaRPr lang="hu-HU" sz="1400" noProof="0"/>
          </a:p>
        </p:txBody>
      </p:sp>
      <p:sp>
        <p:nvSpPr>
          <p:cNvPr id="6" name="Text 4"/>
          <p:cNvSpPr/>
          <p:nvPr/>
        </p:nvSpPr>
        <p:spPr>
          <a:xfrm>
            <a:off x="1207008" y="1243584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Visszacsatolás</a:t>
            </a:r>
            <a:endParaRPr lang="hu-HU" sz="1520" noProof="0"/>
          </a:p>
        </p:txBody>
      </p:sp>
      <p:sp>
        <p:nvSpPr>
          <p:cNvPr id="8" name="Text 6"/>
          <p:cNvSpPr/>
          <p:nvPr/>
        </p:nvSpPr>
        <p:spPr>
          <a:xfrm>
            <a:off x="1207008" y="1591056"/>
            <a:ext cx="6080760" cy="10241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r>
              <a:rPr lang="hu-HU" sz="1100"/>
              <a:t>A mérési, felmérési vagy értékelési eredmények eljuttatása a felelős döntéshozókhoz, majd beépítése a fejlesztési folyamatba. </a:t>
            </a:r>
          </a:p>
          <a:p>
            <a:pPr lvl="0" fontAlgn="t">
              <a:lnSpc>
                <a:spcPct val="100000"/>
              </a:lnSpc>
            </a:pPr>
            <a:r>
              <a:rPr lang="hu-HU" sz="1100" i="1"/>
              <a:t>Következtetés születik; meghatározzák a szükséges beavatkozást; kijelölik a felelőst és a határidőt;</a:t>
            </a:r>
          </a:p>
          <a:p>
            <a:pPr lvl="0" fontAlgn="t">
              <a:lnSpc>
                <a:spcPct val="100000"/>
              </a:lnSpc>
            </a:pPr>
            <a:r>
              <a:rPr lang="hu-HU" sz="1100" i="1"/>
              <a:t>végrehajtják az intézkedést; tájékoztatják az érintetteket; ismételt méréssel megvizsgálják a hatást.</a:t>
            </a:r>
          </a:p>
          <a:p>
            <a:r>
              <a:rPr lang="hu-HU" sz="1100">
                <a:hlinkClick r:id="rId3"/>
              </a:rPr>
              <a:t>https://ppke.hu/kiemelt/a-felmeresek-az-intezmenyi-tanulas-es-strategiai-iranyitas-kulcseszkozei-interju-toth-mirtill-nikolettel</a:t>
            </a:r>
            <a:r>
              <a:rPr lang="hu-HU" sz="1100"/>
              <a:t> </a:t>
            </a:r>
          </a:p>
          <a:p>
            <a:endParaRPr lang="hu-HU" sz="1100"/>
          </a:p>
          <a:p>
            <a:pPr marL="0" indent="0">
              <a:buNone/>
            </a:pPr>
            <a:r>
              <a:rPr lang="hu-HU" sz="1100" noProof="0">
                <a:solidFill>
                  <a:srgbClr val="24313D"/>
                </a:solidFill>
              </a:rPr>
              <a:t> </a:t>
            </a:r>
          </a:p>
          <a:p>
            <a:pPr marL="0" indent="0">
              <a:buNone/>
            </a:pPr>
            <a:endParaRPr lang="hu-HU" sz="1100" noProof="0"/>
          </a:p>
        </p:txBody>
      </p:sp>
      <p:sp>
        <p:nvSpPr>
          <p:cNvPr id="9" name="Shape 7"/>
          <p:cNvSpPr/>
          <p:nvPr/>
        </p:nvSpPr>
        <p:spPr>
          <a:xfrm>
            <a:off x="7461504" y="1298448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11" name="Text 9"/>
          <p:cNvSpPr/>
          <p:nvPr/>
        </p:nvSpPr>
        <p:spPr>
          <a:xfrm>
            <a:off x="7699248" y="1243584"/>
            <a:ext cx="3913632" cy="1371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</a:t>
            </a:r>
            <a:r>
              <a:rPr lang="hu-HU" sz="1100" b="1">
                <a:solidFill>
                  <a:schemeClr val="accent6">
                    <a:lumMod val="50000"/>
                  </a:schemeClr>
                </a:solidFill>
              </a:rPr>
              <a:t>visszacsatolás</a:t>
            </a: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 a Pázmány Péter Katolikus Egyetem működésében azt a szabályozott folyamatot jelenti, amelynek során a mérésekből, felmérésekből, mutatószámokból, hallgatói és munkatársi véleményekből, valamint külső értékelésekből származó információkat az Egyetem </a:t>
            </a:r>
            <a:r>
              <a:rPr lang="hu-HU" sz="1100" b="1">
                <a:solidFill>
                  <a:schemeClr val="accent6">
                    <a:lumMod val="50000"/>
                  </a:schemeClr>
                </a:solidFill>
              </a:rPr>
              <a:t>elemzi, eljuttatja az illetékes döntéshozókhoz, fejlesztési intézkedéssé alakítja, majd ellenőrzi az intézkedés végrehajtását és eredményességét</a:t>
            </a: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3" name="Shape 11"/>
          <p:cNvSpPr/>
          <p:nvPr/>
        </p:nvSpPr>
        <p:spPr>
          <a:xfrm>
            <a:off x="438912" y="2852928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14" name="Text 12"/>
          <p:cNvSpPr/>
          <p:nvPr/>
        </p:nvSpPr>
        <p:spPr>
          <a:xfrm>
            <a:off x="603504" y="2999232"/>
            <a:ext cx="438912" cy="310896"/>
          </a:xfrm>
          <a:prstGeom prst="rect">
            <a:avLst/>
          </a:prstGeom>
          <a:solidFill>
            <a:srgbClr val="287A78"/>
          </a:solidFill>
          <a:ln>
            <a:solidFill>
              <a:srgbClr val="287A7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35</a:t>
            </a:r>
            <a:endParaRPr lang="hu-HU" sz="1400" noProof="0"/>
          </a:p>
        </p:txBody>
      </p:sp>
      <p:sp>
        <p:nvSpPr>
          <p:cNvPr id="15" name="Text 13"/>
          <p:cNvSpPr/>
          <p:nvPr/>
        </p:nvSpPr>
        <p:spPr>
          <a:xfrm>
            <a:off x="1207008" y="2962656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Intézkedési terv</a:t>
            </a:r>
            <a:endParaRPr lang="hu-HU" sz="1520" noProof="0"/>
          </a:p>
        </p:txBody>
      </p:sp>
      <p:sp>
        <p:nvSpPr>
          <p:cNvPr id="17" name="Text 15"/>
          <p:cNvSpPr/>
          <p:nvPr/>
        </p:nvSpPr>
        <p:spPr>
          <a:xfrm>
            <a:off x="1207008" y="3337560"/>
            <a:ext cx="6080760" cy="9966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pPr marL="0" indent="0">
              <a:buNone/>
            </a:pPr>
            <a:r>
              <a:rPr lang="hu-HU" sz="1100" noProof="0">
                <a:solidFill>
                  <a:srgbClr val="24313D"/>
                </a:solidFill>
              </a:rPr>
              <a:t>Feladatokat, felelősöket, határidőket és ellenőrzést rögzítő dokumentum.</a:t>
            </a:r>
          </a:p>
          <a:p>
            <a:r>
              <a:rPr lang="hu-HU" sz="1100"/>
              <a:t>Az azonosított probléma vagy fejlesztési szükséglet kezelésére kijelölt tevékenységek, felelősök, határidők és ellenőrzési módok dokumentuma. </a:t>
            </a:r>
          </a:p>
          <a:p>
            <a:r>
              <a:rPr lang="hu-HU" sz="1100" i="1"/>
              <a:t>Pl.: A szakdolgozati témavezetés kiszámíthatóságának, hozzáférhetőségének és hallgatói megítélésének javítása.</a:t>
            </a:r>
          </a:p>
          <a:p>
            <a:endParaRPr lang="hu-HU" sz="1100"/>
          </a:p>
          <a:p>
            <a:pPr marL="0" indent="0">
              <a:buNone/>
            </a:pPr>
            <a:r>
              <a:rPr lang="hu-HU" sz="1100" noProof="0">
                <a:solidFill>
                  <a:srgbClr val="24313D"/>
                </a:solidFill>
              </a:rPr>
              <a:t> </a:t>
            </a:r>
          </a:p>
          <a:p>
            <a:pPr marL="0" indent="0">
              <a:buNone/>
            </a:pPr>
            <a:endParaRPr lang="hu-HU" sz="1100" noProof="0"/>
          </a:p>
        </p:txBody>
      </p:sp>
      <p:sp>
        <p:nvSpPr>
          <p:cNvPr id="18" name="Shape 16"/>
          <p:cNvSpPr/>
          <p:nvPr/>
        </p:nvSpPr>
        <p:spPr>
          <a:xfrm>
            <a:off x="7461504" y="3017520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20" name="Text 18"/>
          <p:cNvSpPr/>
          <p:nvPr/>
        </p:nvSpPr>
        <p:spPr>
          <a:xfrm>
            <a:off x="7699247" y="3017520"/>
            <a:ext cx="3761229" cy="9418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Az </a:t>
            </a:r>
            <a:r>
              <a:rPr lang="hu-HU" sz="1100" b="1">
                <a:solidFill>
                  <a:schemeClr val="accent6">
                    <a:lumMod val="50000"/>
                  </a:schemeClr>
                </a:solidFill>
              </a:rPr>
              <a:t>intézkedési terv</a:t>
            </a: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 a Pázmány Péter Katolikus Egyetem minőségbiztosítási rendszerében olyan dokumentált fejlesztési eszköz, amely valamely mérés, felmérés, önértékelés, belső audit, programfelülvizsgálat vagy külső akkreditációs értékelés alapján feltárt probléma kezeléséhez </a:t>
            </a:r>
            <a:r>
              <a:rPr lang="hu-HU" sz="1100" b="1">
                <a:solidFill>
                  <a:schemeClr val="accent6">
                    <a:lumMod val="50000"/>
                  </a:schemeClr>
                </a:solidFill>
              </a:rPr>
              <a:t>konkrét feladatot, felelőst, határidőt, elérendő eredményt és ellenőrzési módot</a:t>
            </a: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 rendel.</a:t>
            </a:r>
          </a:p>
        </p:txBody>
      </p:sp>
      <p:sp>
        <p:nvSpPr>
          <p:cNvPr id="22" name="Shape 20"/>
          <p:cNvSpPr/>
          <p:nvPr/>
        </p:nvSpPr>
        <p:spPr>
          <a:xfrm>
            <a:off x="438912" y="4572000"/>
            <a:ext cx="11301984" cy="2082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23" name="Text 21"/>
          <p:cNvSpPr/>
          <p:nvPr/>
        </p:nvSpPr>
        <p:spPr>
          <a:xfrm>
            <a:off x="603504" y="4718304"/>
            <a:ext cx="438912" cy="310896"/>
          </a:xfrm>
          <a:prstGeom prst="rect">
            <a:avLst/>
          </a:prstGeom>
          <a:solidFill>
            <a:srgbClr val="C39A55"/>
          </a:solidFill>
          <a:ln>
            <a:solidFill>
              <a:srgbClr val="C39A55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36</a:t>
            </a:r>
            <a:endParaRPr lang="hu-HU" sz="1400" noProof="0"/>
          </a:p>
        </p:txBody>
      </p:sp>
      <p:sp>
        <p:nvSpPr>
          <p:cNvPr id="24" name="Text 22"/>
          <p:cNvSpPr/>
          <p:nvPr/>
        </p:nvSpPr>
        <p:spPr>
          <a:xfrm>
            <a:off x="1207008" y="4681728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Helyesbítő intézkedés</a:t>
            </a:r>
            <a:endParaRPr lang="hu-HU" sz="1520" noProof="0"/>
          </a:p>
        </p:txBody>
      </p:sp>
      <p:sp>
        <p:nvSpPr>
          <p:cNvPr id="26" name="Text 24"/>
          <p:cNvSpPr/>
          <p:nvPr/>
        </p:nvSpPr>
        <p:spPr>
          <a:xfrm>
            <a:off x="1207008" y="5029200"/>
            <a:ext cx="6080760" cy="10241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r>
              <a:rPr lang="hu-HU" sz="1100" noProof="0">
                <a:solidFill>
                  <a:srgbClr val="24313D"/>
                </a:solidFill>
              </a:rPr>
              <a:t>Eltérés vagy rendszerhiba okát megszüntető beavatkozás. </a:t>
            </a:r>
            <a:r>
              <a:rPr lang="hu-HU" sz="1100"/>
              <a:t>Feltárt eltérés vagy rendszerhiba okának megszüntetésére és ismétlődésének megelőzésére irányuló vezetői vagy szervezeti beavatkozás.</a:t>
            </a:r>
          </a:p>
          <a:p>
            <a:r>
              <a:rPr lang="hu-HU" sz="1100" i="1"/>
              <a:t>Pl.: A kreditelismerési folyamat átláthatóságának és gyorsaságának javítása.</a:t>
            </a:r>
          </a:p>
          <a:p>
            <a:pPr fontAlgn="t">
              <a:lnSpc>
                <a:spcPct val="100000"/>
              </a:lnSpc>
              <a:buNone/>
            </a:pPr>
            <a:r>
              <a:rPr lang="hu-HU" sz="1100"/>
              <a:t>A helyesbítő intézkedés nemcsak a hiba kijavítását, hanem a hiba okának feltárását és megszüntetését jelenti.</a:t>
            </a:r>
          </a:p>
          <a:p>
            <a:endParaRPr lang="hu-HU" sz="1100" noProof="0">
              <a:solidFill>
                <a:srgbClr val="24313D"/>
              </a:solidFill>
            </a:endParaRPr>
          </a:p>
          <a:p>
            <a:pPr marL="0" indent="0">
              <a:buNone/>
            </a:pPr>
            <a:endParaRPr lang="hu-HU" sz="1100" noProof="0"/>
          </a:p>
        </p:txBody>
      </p:sp>
      <p:sp>
        <p:nvSpPr>
          <p:cNvPr id="27" name="Shape 25"/>
          <p:cNvSpPr/>
          <p:nvPr/>
        </p:nvSpPr>
        <p:spPr>
          <a:xfrm flipH="1">
            <a:off x="7452360" y="4736592"/>
            <a:ext cx="9144" cy="1750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29" name="Text 27"/>
          <p:cNvSpPr/>
          <p:nvPr/>
        </p:nvSpPr>
        <p:spPr>
          <a:xfrm>
            <a:off x="7699247" y="4736592"/>
            <a:ext cx="3913631" cy="18115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PPKE honlapján egy képzés régi mintatanterve szerepel. </a:t>
            </a:r>
          </a:p>
          <a:p>
            <a:pPr fontAlgn="t">
              <a:lnSpc>
                <a:spcPct val="100000"/>
              </a:lnSpc>
              <a:buNone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Az illetékes szervezeti egység eltávolítja a régi dokumentumot, és feltölti a hatályos mintatantervet.</a:t>
            </a:r>
          </a:p>
          <a:p>
            <a:pPr fontAlgn="t"/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korrekció </a:t>
            </a:r>
            <a:r>
              <a:rPr lang="hu-HU" sz="1100" b="1">
                <a:solidFill>
                  <a:schemeClr val="accent6">
                    <a:lumMod val="50000"/>
                  </a:schemeClr>
                </a:solidFill>
              </a:rPr>
              <a:t>a tünetet kezeli</a:t>
            </a: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, a helyesbítő intézkedés pedig </a:t>
            </a:r>
            <a:r>
              <a:rPr lang="hu-HU" sz="1100" b="1">
                <a:solidFill>
                  <a:schemeClr val="accent6">
                    <a:lumMod val="50000"/>
                  </a:schemeClr>
                </a:solidFill>
              </a:rPr>
              <a:t>az okot szünteti meg</a:t>
            </a: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egységes kreditelismerési tájékoztató készítése;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kötelező mellékletek ellenőrzőlistájának bevezetése;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eltérő honlaptartalmak megszüntetése;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az elektronikus űrlap módosítása;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dokumentumgazda kijelölése;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éves tartalmi felülvizsgálat előírása.</a:t>
            </a:r>
          </a:p>
          <a:p>
            <a:pPr fontAlgn="t"/>
            <a:endParaRPr lang="hu-HU" sz="1100">
              <a:solidFill>
                <a:schemeClr val="accent6">
                  <a:lumMod val="50000"/>
                </a:schemeClr>
              </a:solidFill>
            </a:endParaRPr>
          </a:p>
          <a:p>
            <a:pPr fontAlgn="t"/>
            <a:endParaRPr lang="hu-HU" sz="1100">
              <a:solidFill>
                <a:schemeClr val="accent6">
                  <a:lumMod val="50000"/>
                </a:schemeClr>
              </a:solidFill>
            </a:endParaRPr>
          </a:p>
          <a:p>
            <a:pPr fontAlgn="t">
              <a:lnSpc>
                <a:spcPct val="100000"/>
              </a:lnSpc>
              <a:buNone/>
            </a:pPr>
            <a:endParaRPr lang="hu-HU" sz="1100">
              <a:solidFill>
                <a:schemeClr val="accent6">
                  <a:lumMod val="50000"/>
                </a:schemeClr>
              </a:solidFill>
            </a:endParaRPr>
          </a:p>
          <a:p>
            <a:pPr fontAlgn="t">
              <a:lnSpc>
                <a:spcPct val="100000"/>
              </a:lnSpc>
              <a:buNone/>
            </a:pPr>
            <a:endParaRPr lang="hu-HU" sz="1100">
              <a:solidFill>
                <a:schemeClr val="accent6">
                  <a:lumMod val="50000"/>
                </a:schemeClr>
              </a:solidFill>
            </a:endParaRPr>
          </a:p>
          <a:p>
            <a:pPr fontAlgn="t">
              <a:lnSpc>
                <a:spcPct val="100000"/>
              </a:lnSpc>
              <a:buNone/>
            </a:pPr>
            <a:endParaRPr lang="hu-HU" sz="110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155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2300" b="1" noProof="0">
                <a:solidFill>
                  <a:srgbClr val="17324D"/>
                </a:solidFill>
              </a:rPr>
              <a:t>Fogalomtár 37–39 / 55</a:t>
            </a:r>
            <a:endParaRPr lang="hu-HU" sz="2300" noProof="0"/>
          </a:p>
        </p:txBody>
      </p:sp>
      <p:sp>
        <p:nvSpPr>
          <p:cNvPr id="4" name="Shape 2"/>
          <p:cNvSpPr/>
          <p:nvPr/>
        </p:nvSpPr>
        <p:spPr>
          <a:xfrm>
            <a:off x="438912" y="1133856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5" name="Text 3"/>
          <p:cNvSpPr/>
          <p:nvPr/>
        </p:nvSpPr>
        <p:spPr>
          <a:xfrm>
            <a:off x="603504" y="1280160"/>
            <a:ext cx="438912" cy="310896"/>
          </a:xfrm>
          <a:prstGeom prst="rect">
            <a:avLst/>
          </a:prstGeom>
          <a:solidFill>
            <a:srgbClr val="2E638F"/>
          </a:solidFill>
          <a:ln>
            <a:solidFill>
              <a:srgbClr val="2E638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37</a:t>
            </a:r>
            <a:endParaRPr lang="hu-HU" sz="1400" noProof="0"/>
          </a:p>
        </p:txBody>
      </p:sp>
      <p:sp>
        <p:nvSpPr>
          <p:cNvPr id="6" name="Text 4"/>
          <p:cNvSpPr/>
          <p:nvPr/>
        </p:nvSpPr>
        <p:spPr>
          <a:xfrm>
            <a:off x="1207008" y="1243584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Vezetői átvizsgálás</a:t>
            </a:r>
            <a:endParaRPr lang="hu-HU" sz="1520" noProof="0"/>
          </a:p>
        </p:txBody>
      </p:sp>
      <p:sp>
        <p:nvSpPr>
          <p:cNvPr id="8" name="Text 6"/>
          <p:cNvSpPr/>
          <p:nvPr/>
        </p:nvSpPr>
        <p:spPr>
          <a:xfrm>
            <a:off x="1207008" y="1591056"/>
            <a:ext cx="6080760" cy="10241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fontAlgn="base"/>
            <a:r>
              <a:rPr lang="hu-HU" sz="1100"/>
              <a:t>A minőségbiztosítási rendszer működésének felsővezetői szintű, dokumentált áttekintése és értékelése. </a:t>
            </a:r>
          </a:p>
          <a:p>
            <a:pPr fontAlgn="base"/>
            <a:r>
              <a:rPr lang="hu-HU" sz="1100"/>
              <a:t>A vezetői átvizsgálás nem egyszerű éves beszámoló és nem pusztán tájékoztatás. Olyan döntés-előkészítő és döntéshozatali folyamat, amelyben a felsővezetés az intézmény egészére vonatkozó minőségügyi információkat együttesen értékeli. </a:t>
            </a:r>
          </a:p>
          <a:p>
            <a:pPr fontAlgn="base"/>
            <a:endParaRPr lang="hu-HU" sz="1100"/>
          </a:p>
          <a:p>
            <a:pPr fontAlgn="base"/>
            <a:endParaRPr lang="hu-HU" sz="1100"/>
          </a:p>
          <a:p>
            <a:pPr marL="0" indent="0">
              <a:buNone/>
            </a:pPr>
            <a:endParaRPr lang="hu-HU" sz="1100" noProof="0"/>
          </a:p>
        </p:txBody>
      </p:sp>
      <p:sp>
        <p:nvSpPr>
          <p:cNvPr id="9" name="Shape 7"/>
          <p:cNvSpPr/>
          <p:nvPr/>
        </p:nvSpPr>
        <p:spPr>
          <a:xfrm>
            <a:off x="7461504" y="1298448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11" name="Text 9"/>
          <p:cNvSpPr/>
          <p:nvPr/>
        </p:nvSpPr>
        <p:spPr>
          <a:xfrm>
            <a:off x="7699248" y="1243584"/>
            <a:ext cx="3657600" cy="1371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 fontScale="62500" lnSpcReduction="20000"/>
          </a:bodyPr>
          <a:lstStyle/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/>
              <a:t>Új minőségcél meghatározása;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/>
              <a:t>intézkedési terv készítése;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/>
              <a:t>helyesbítő intézkedés elrendelése;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/>
              <a:t>szabályzat vagy eljárás módosítása;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/>
              <a:t>képzési program felülvizsgálata;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/>
              <a:t>erőforrás biztosítása;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/>
              <a:t>oktatói vagy munkatársi továbbképzés;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/>
              <a:t>hallgatói szolgáltatás fejlesztése;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/>
              <a:t>új mérés vagy belső audit elrendelése;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/>
              <a:t>a minőségirányítási rendszer módosítása.</a:t>
            </a:r>
          </a:p>
        </p:txBody>
      </p:sp>
      <p:sp>
        <p:nvSpPr>
          <p:cNvPr id="13" name="Shape 11"/>
          <p:cNvSpPr/>
          <p:nvPr/>
        </p:nvSpPr>
        <p:spPr>
          <a:xfrm>
            <a:off x="438912" y="2852928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14" name="Text 12"/>
          <p:cNvSpPr/>
          <p:nvPr/>
        </p:nvSpPr>
        <p:spPr>
          <a:xfrm>
            <a:off x="603504" y="2999232"/>
            <a:ext cx="438912" cy="310896"/>
          </a:xfrm>
          <a:prstGeom prst="rect">
            <a:avLst/>
          </a:prstGeom>
          <a:solidFill>
            <a:srgbClr val="287A78"/>
          </a:solidFill>
          <a:ln>
            <a:solidFill>
              <a:srgbClr val="287A7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38</a:t>
            </a:r>
            <a:endParaRPr lang="hu-HU" sz="1400" noProof="0"/>
          </a:p>
        </p:txBody>
      </p:sp>
      <p:sp>
        <p:nvSpPr>
          <p:cNvPr id="15" name="Text 13"/>
          <p:cNvSpPr/>
          <p:nvPr/>
        </p:nvSpPr>
        <p:spPr>
          <a:xfrm>
            <a:off x="1207008" y="2962656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Dokumentumkezelés</a:t>
            </a:r>
            <a:endParaRPr lang="hu-HU" sz="1520" noProof="0"/>
          </a:p>
        </p:txBody>
      </p:sp>
      <p:sp>
        <p:nvSpPr>
          <p:cNvPr id="17" name="Text 15"/>
          <p:cNvSpPr/>
          <p:nvPr/>
        </p:nvSpPr>
        <p:spPr>
          <a:xfrm>
            <a:off x="1207008" y="3310128"/>
            <a:ext cx="6080760" cy="8503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hu-HU" sz="1100"/>
              <a:t>A dokumentumkezelés a minőségügyi dokumentumok elkészítésének, szakmai ellenőrzésének, jóváhagyásának, azonosításának, változáskövetésének, hozzáférhetővé tételének, megőrzésének, archiválásának és visszavonásának szabályozott folyamata.</a:t>
            </a:r>
          </a:p>
          <a:p>
            <a:pPr fontAlgn="t">
              <a:lnSpc>
                <a:spcPct val="100000"/>
              </a:lnSpc>
              <a:buNone/>
            </a:pPr>
            <a:r>
              <a:rPr lang="hu-HU" sz="1100">
                <a:hlinkClick r:id="rId3"/>
              </a:rPr>
              <a:t>Minőségügyi eljárás - Dokumentumok kezelése</a:t>
            </a:r>
            <a:endParaRPr lang="hu-HU" sz="1100"/>
          </a:p>
        </p:txBody>
      </p:sp>
      <p:sp>
        <p:nvSpPr>
          <p:cNvPr id="18" name="Shape 16"/>
          <p:cNvSpPr/>
          <p:nvPr/>
        </p:nvSpPr>
        <p:spPr>
          <a:xfrm>
            <a:off x="7461504" y="3017520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20" name="Text 18"/>
          <p:cNvSpPr/>
          <p:nvPr/>
        </p:nvSpPr>
        <p:spPr>
          <a:xfrm>
            <a:off x="7699248" y="2962656"/>
            <a:ext cx="3657600" cy="1371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/>
              <a:t>Egyetemi szabályzatok;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/>
              <a:t>központi szabályzatok;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/>
              <a:t>a kari szintű szabályzatok;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/>
              <a:t>az oktatást támogató dokumentumok;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/>
              <a:t>a rektori, dékáni, főigazgatói és gazdasági igazgatói utasítások;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/>
              <a:t>a folyamatleírások;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/>
              <a:t>a papíralapú és digitális dokumentumok.</a:t>
            </a:r>
          </a:p>
        </p:txBody>
      </p:sp>
      <p:sp>
        <p:nvSpPr>
          <p:cNvPr id="22" name="Shape 20"/>
          <p:cNvSpPr/>
          <p:nvPr/>
        </p:nvSpPr>
        <p:spPr>
          <a:xfrm>
            <a:off x="438912" y="4572000"/>
            <a:ext cx="11301984" cy="1884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23" name="Text 21"/>
          <p:cNvSpPr/>
          <p:nvPr/>
        </p:nvSpPr>
        <p:spPr>
          <a:xfrm>
            <a:off x="603504" y="4718304"/>
            <a:ext cx="438912" cy="310896"/>
          </a:xfrm>
          <a:prstGeom prst="rect">
            <a:avLst/>
          </a:prstGeom>
          <a:solidFill>
            <a:srgbClr val="C39A55"/>
          </a:solidFill>
          <a:ln>
            <a:solidFill>
              <a:srgbClr val="C39A55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39</a:t>
            </a:r>
            <a:endParaRPr lang="hu-HU" sz="1400" noProof="0"/>
          </a:p>
        </p:txBody>
      </p:sp>
      <p:sp>
        <p:nvSpPr>
          <p:cNvPr id="24" name="Text 22"/>
          <p:cNvSpPr/>
          <p:nvPr/>
        </p:nvSpPr>
        <p:spPr>
          <a:xfrm>
            <a:off x="1207008" y="4681728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Intézményi stratégia megalkotása</a:t>
            </a:r>
            <a:endParaRPr lang="hu-HU" sz="1520" noProof="0"/>
          </a:p>
        </p:txBody>
      </p:sp>
      <p:sp>
        <p:nvSpPr>
          <p:cNvPr id="26" name="Text 24"/>
          <p:cNvSpPr/>
          <p:nvPr/>
        </p:nvSpPr>
        <p:spPr>
          <a:xfrm>
            <a:off x="1207008" y="5029200"/>
            <a:ext cx="6080760" cy="10241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hu-HU" sz="1100"/>
              <a:t>A PPKE a stratégiaalkotást külön,</a:t>
            </a:r>
            <a:r>
              <a:rPr lang="hu-HU" sz="1100" b="1"/>
              <a:t> Intézményi stratégia megalkotása</a:t>
            </a:r>
            <a:r>
              <a:rPr lang="hu-HU" sz="1100"/>
              <a:t>, illetve a </a:t>
            </a:r>
            <a:r>
              <a:rPr lang="hu-HU" sz="1100" b="1"/>
              <a:t>Stratégiaalkotás folyamata</a:t>
            </a:r>
            <a:r>
              <a:rPr lang="hu-HU" sz="1100"/>
              <a:t> elnevezésű minőségügyi eljárásban rendezi. </a:t>
            </a:r>
          </a:p>
          <a:p>
            <a:pPr fontAlgn="t">
              <a:lnSpc>
                <a:spcPct val="100000"/>
              </a:lnSpc>
              <a:buNone/>
            </a:pPr>
            <a:r>
              <a:rPr lang="hu-HU" sz="1100"/>
              <a:t>Az eljárás az ESG 1.1 standardhoz kapcsolódik, a hatályos változatot az EMBB 12/2024. (IX. 26.) számú határozata fogadta el.</a:t>
            </a:r>
          </a:p>
          <a:p>
            <a:pPr fontAlgn="t">
              <a:lnSpc>
                <a:spcPct val="100000"/>
              </a:lnSpc>
              <a:buNone/>
            </a:pPr>
            <a:r>
              <a:rPr lang="hu-HU" sz="1100">
                <a:hlinkClick r:id="rId4"/>
              </a:rPr>
              <a:t>Minőségügyi eljárás - Intézményi stratégia megalkotása</a:t>
            </a:r>
            <a:r>
              <a:rPr lang="hu-HU" sz="1100"/>
              <a:t> </a:t>
            </a:r>
          </a:p>
          <a:p>
            <a:pPr marL="0" indent="0">
              <a:buNone/>
            </a:pPr>
            <a:endParaRPr lang="hu-HU" sz="1100" noProof="0"/>
          </a:p>
        </p:txBody>
      </p:sp>
      <p:sp>
        <p:nvSpPr>
          <p:cNvPr id="27" name="Shape 25"/>
          <p:cNvSpPr/>
          <p:nvPr/>
        </p:nvSpPr>
        <p:spPr>
          <a:xfrm>
            <a:off x="7461504" y="4736592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29" name="Text 27"/>
          <p:cNvSpPr/>
          <p:nvPr/>
        </p:nvSpPr>
        <p:spPr>
          <a:xfrm>
            <a:off x="7699247" y="4736592"/>
            <a:ext cx="3822191" cy="131673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/>
              <a:t>Egyetem célja;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/>
              <a:t>milyen értékeket képvisel;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/>
              <a:t>kiket és milyen módon kíván szolgálni;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/>
              <a:t>milyen szerepet tölt be a magyar és nemzetközi felsőoktatásban;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/>
              <a:t>hogyan kapcsolódik össze katolikus identitás, oktatási és kutatási tevékenységgel.</a:t>
            </a:r>
          </a:p>
          <a:p>
            <a:pPr fontAlgn="t">
              <a:lnSpc>
                <a:spcPct val="100000"/>
              </a:lnSpc>
              <a:buNone/>
            </a:pPr>
            <a:r>
              <a:rPr lang="hu-HU" sz="1100"/>
              <a:t>A stratégia nem térhet el a küldetéstől. A stratégiai céloknak a küldetés gyakorlati megvalósítását kell szolgálniuk.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155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2300" b="1" noProof="0">
                <a:solidFill>
                  <a:srgbClr val="17324D"/>
                </a:solidFill>
              </a:rPr>
              <a:t>Fogalomtár 40–42 / 55</a:t>
            </a:r>
            <a:endParaRPr lang="hu-HU" sz="2300" noProof="0"/>
          </a:p>
        </p:txBody>
      </p:sp>
      <p:sp>
        <p:nvSpPr>
          <p:cNvPr id="4" name="Shape 2"/>
          <p:cNvSpPr/>
          <p:nvPr/>
        </p:nvSpPr>
        <p:spPr>
          <a:xfrm>
            <a:off x="438912" y="1133856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5" name="Text 3"/>
          <p:cNvSpPr/>
          <p:nvPr/>
        </p:nvSpPr>
        <p:spPr>
          <a:xfrm>
            <a:off x="603504" y="1280160"/>
            <a:ext cx="438912" cy="310896"/>
          </a:xfrm>
          <a:prstGeom prst="rect">
            <a:avLst/>
          </a:prstGeom>
          <a:solidFill>
            <a:srgbClr val="2E638F"/>
          </a:solidFill>
          <a:ln>
            <a:solidFill>
              <a:srgbClr val="2E638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40</a:t>
            </a:r>
            <a:endParaRPr lang="hu-HU" sz="1400" noProof="0"/>
          </a:p>
        </p:txBody>
      </p:sp>
      <p:sp>
        <p:nvSpPr>
          <p:cNvPr id="6" name="Text 4"/>
          <p:cNvSpPr/>
          <p:nvPr/>
        </p:nvSpPr>
        <p:spPr>
          <a:xfrm>
            <a:off x="1207008" y="1243584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Alap- és mesterképzések felülvizsgálata</a:t>
            </a:r>
            <a:endParaRPr lang="hu-HU" sz="1520" noProof="0"/>
          </a:p>
        </p:txBody>
      </p:sp>
      <p:sp>
        <p:nvSpPr>
          <p:cNvPr id="8" name="Text 6"/>
          <p:cNvSpPr/>
          <p:nvPr/>
        </p:nvSpPr>
        <p:spPr>
          <a:xfrm>
            <a:off x="1207008" y="1618488"/>
            <a:ext cx="6080760" cy="11155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r>
              <a:rPr lang="hu-HU" sz="1100" noProof="0">
                <a:solidFill>
                  <a:srgbClr val="24313D"/>
                </a:solidFill>
              </a:rPr>
              <a:t>A képzések korszerűségének, eredményességének és megfelelőségének áttekintése. </a:t>
            </a:r>
            <a:r>
              <a:rPr lang="hu-HU" sz="1100"/>
              <a:t>A képzési programok és tantervek intézményi eljárásrend szerint, rendszeresen és dokumentáltan végzett átfogó értékelése, amely a képzés céljának, tanulási eredményeinek, tartalmának, tantervi szerkezetének, hallgatói munkaterhelésének, oktatási és értékelési módszereinek, személyi és tárgyi feltételeinek, valamint eredményességének vizsgálatára irányul. </a:t>
            </a:r>
            <a:endParaRPr lang="hu-HU" sz="1100" noProof="0">
              <a:solidFill>
                <a:srgbClr val="24313D"/>
              </a:solidFill>
            </a:endParaRPr>
          </a:p>
          <a:p>
            <a:r>
              <a:rPr lang="hu-HU" sz="1000">
                <a:hlinkClick r:id="rId3"/>
              </a:rPr>
              <a:t>"Alap- és mesterképzések felülvizsgálatának rendje a Pázmány Péter Katolikus Egyetemen"</a:t>
            </a:r>
            <a:endParaRPr lang="hu-HU" sz="1000" noProof="0"/>
          </a:p>
        </p:txBody>
      </p:sp>
      <p:sp>
        <p:nvSpPr>
          <p:cNvPr id="9" name="Shape 7"/>
          <p:cNvSpPr/>
          <p:nvPr/>
        </p:nvSpPr>
        <p:spPr>
          <a:xfrm>
            <a:off x="7461504" y="1298448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11" name="Text 9"/>
          <p:cNvSpPr/>
          <p:nvPr/>
        </p:nvSpPr>
        <p:spPr>
          <a:xfrm>
            <a:off x="7699248" y="1376680"/>
            <a:ext cx="3657600" cy="123850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PPKE-n az alap- és mesterképzések felülvizsgálata a képzési programok rendszeres, adatokra és érintetti visszajelzésekre épülő, dokumentált értékelése, amely a korszerűséget, eredményességet és követelményeknek való megfelelést biztosítja.</a:t>
            </a:r>
          </a:p>
        </p:txBody>
      </p:sp>
      <p:sp>
        <p:nvSpPr>
          <p:cNvPr id="13" name="Shape 11"/>
          <p:cNvSpPr/>
          <p:nvPr/>
        </p:nvSpPr>
        <p:spPr>
          <a:xfrm>
            <a:off x="438912" y="2852928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14" name="Text 12"/>
          <p:cNvSpPr/>
          <p:nvPr/>
        </p:nvSpPr>
        <p:spPr>
          <a:xfrm>
            <a:off x="603504" y="2999232"/>
            <a:ext cx="438912" cy="310896"/>
          </a:xfrm>
          <a:prstGeom prst="rect">
            <a:avLst/>
          </a:prstGeom>
          <a:solidFill>
            <a:srgbClr val="287A78"/>
          </a:solidFill>
          <a:ln>
            <a:solidFill>
              <a:srgbClr val="287A7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41</a:t>
            </a:r>
            <a:endParaRPr lang="hu-HU" sz="1400" noProof="0"/>
          </a:p>
        </p:txBody>
      </p:sp>
      <p:sp>
        <p:nvSpPr>
          <p:cNvPr id="15" name="Text 13"/>
          <p:cNvSpPr/>
          <p:nvPr/>
        </p:nvSpPr>
        <p:spPr>
          <a:xfrm>
            <a:off x="1207008" y="2962656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MAB-akkreditációs intézményi önértékelés</a:t>
            </a:r>
            <a:endParaRPr lang="hu-HU" sz="1520" noProof="0"/>
          </a:p>
        </p:txBody>
      </p:sp>
      <p:sp>
        <p:nvSpPr>
          <p:cNvPr id="17" name="Text 15"/>
          <p:cNvSpPr/>
          <p:nvPr/>
        </p:nvSpPr>
        <p:spPr>
          <a:xfrm>
            <a:off x="1207008" y="3337560"/>
            <a:ext cx="6080760" cy="9966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r>
              <a:rPr lang="hu-HU" sz="1100"/>
              <a:t>Az önértékelés a Magyar Felsőoktatási Akkreditációs Bizottság intézményakkreditációs eljárásának egyik legfontosabb előkészítő szakasza.</a:t>
            </a:r>
          </a:p>
          <a:p>
            <a:pPr fontAlgn="t">
              <a:lnSpc>
                <a:spcPct val="100000"/>
              </a:lnSpc>
              <a:buNone/>
            </a:pPr>
            <a:r>
              <a:rPr lang="hu-HU" sz="1100"/>
              <a:t>Az önértékelés nem pusztán akkreditációs dokumentumkészítés. Lehetőséget ad arra is, hogy az Egyetem átfogóan megvizsgálja saját működését, erősségeit, fejlesztendő területeit és a stratégiai célok tényleges megvalósulását. </a:t>
            </a:r>
            <a:r>
              <a:rPr lang="hu-HU" sz="1100">
                <a:hlinkClick r:id="rId4"/>
              </a:rPr>
              <a:t>Pázmány Péter Katolikus Egyetem Intézményi önértékelés 2026 </a:t>
            </a:r>
            <a:r>
              <a:rPr lang="hu-HU" sz="1100"/>
              <a:t> </a:t>
            </a:r>
          </a:p>
          <a:p>
            <a:pPr marL="0" indent="0">
              <a:buNone/>
            </a:pPr>
            <a:r>
              <a:rPr lang="hu-HU" sz="1100" noProof="0">
                <a:solidFill>
                  <a:srgbClr val="24313D"/>
                </a:solidFill>
              </a:rPr>
              <a:t> </a:t>
            </a:r>
            <a:endParaRPr lang="hu-HU" sz="1100" noProof="0"/>
          </a:p>
        </p:txBody>
      </p:sp>
      <p:sp>
        <p:nvSpPr>
          <p:cNvPr id="18" name="Shape 16"/>
          <p:cNvSpPr/>
          <p:nvPr/>
        </p:nvSpPr>
        <p:spPr>
          <a:xfrm>
            <a:off x="7461504" y="3017520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20" name="Text 18"/>
          <p:cNvSpPr/>
          <p:nvPr/>
        </p:nvSpPr>
        <p:spPr>
          <a:xfrm>
            <a:off x="7699248" y="3017520"/>
            <a:ext cx="3657600" cy="12344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Az eljárást: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PPKE Minőségbiztosítási Iroda koordinálta,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Akkreditációs Munkacsoport alkotta meg,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az Egyetemi Minőségbiztosítási Bizottság a </a:t>
            </a:r>
            <a:r>
              <a:rPr lang="hu-HU" sz="1100" b="1">
                <a:solidFill>
                  <a:schemeClr val="accent6">
                    <a:lumMod val="50000"/>
                  </a:schemeClr>
                </a:solidFill>
              </a:rPr>
              <a:t>13/2024. (IX. 26.) számú határozatával</a:t>
            </a: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 hagyta jóvá;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folyamat ötévente ismétlődik, a MAB által meghatározott látogatási időponthoz igazodva.</a:t>
            </a:r>
          </a:p>
        </p:txBody>
      </p:sp>
      <p:sp>
        <p:nvSpPr>
          <p:cNvPr id="22" name="Shape 20"/>
          <p:cNvSpPr/>
          <p:nvPr/>
        </p:nvSpPr>
        <p:spPr>
          <a:xfrm>
            <a:off x="438912" y="4572000"/>
            <a:ext cx="11301984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23" name="Text 21"/>
          <p:cNvSpPr/>
          <p:nvPr/>
        </p:nvSpPr>
        <p:spPr>
          <a:xfrm>
            <a:off x="603504" y="4718304"/>
            <a:ext cx="438912" cy="310896"/>
          </a:xfrm>
          <a:prstGeom prst="rect">
            <a:avLst/>
          </a:prstGeom>
          <a:solidFill>
            <a:srgbClr val="C39A55"/>
          </a:solidFill>
          <a:ln>
            <a:solidFill>
              <a:srgbClr val="C39A55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42</a:t>
            </a:r>
            <a:endParaRPr lang="hu-HU" sz="1400" noProof="0"/>
          </a:p>
        </p:txBody>
      </p:sp>
      <p:sp>
        <p:nvSpPr>
          <p:cNvPr id="24" name="Text 22"/>
          <p:cNvSpPr/>
          <p:nvPr/>
        </p:nvSpPr>
        <p:spPr>
          <a:xfrm>
            <a:off x="1207008" y="4681728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MAB</a:t>
            </a:r>
            <a:endParaRPr lang="hu-HU" sz="1520" noProof="0"/>
          </a:p>
        </p:txBody>
      </p:sp>
      <p:sp>
        <p:nvSpPr>
          <p:cNvPr id="26" name="Text 24"/>
          <p:cNvSpPr/>
          <p:nvPr/>
        </p:nvSpPr>
        <p:spPr>
          <a:xfrm>
            <a:off x="1207008" y="5029200"/>
            <a:ext cx="6080760" cy="8503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hu-HU" sz="1100"/>
              <a:t>A PPKE saját felelősségében működteti belső minőségbiztosítási rendszerét, a MAB pedig független külső szakértőként értékeli és hitelesíti annak megfelelőségét és eredményességét, majd fejlesztési javaslatain keresztül támogatja az intézményi fejlődést. </a:t>
            </a:r>
          </a:p>
          <a:p>
            <a:pPr fontAlgn="t">
              <a:lnSpc>
                <a:spcPct val="100000"/>
              </a:lnSpc>
              <a:buNone/>
            </a:pPr>
            <a:r>
              <a:rPr lang="hu-HU" sz="1100">
                <a:hlinkClick r:id="rId5"/>
              </a:rPr>
              <a:t>https://www.mab.hu/</a:t>
            </a:r>
            <a:r>
              <a:rPr lang="hu-HU" sz="1100"/>
              <a:t> </a:t>
            </a:r>
          </a:p>
          <a:p>
            <a:pPr marL="0" indent="0">
              <a:buNone/>
            </a:pPr>
            <a:endParaRPr lang="hu-HU" sz="1100" noProof="0"/>
          </a:p>
        </p:txBody>
      </p:sp>
      <p:sp>
        <p:nvSpPr>
          <p:cNvPr id="27" name="Shape 25"/>
          <p:cNvSpPr/>
          <p:nvPr/>
        </p:nvSpPr>
        <p:spPr>
          <a:xfrm>
            <a:off x="7461504" y="4736592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29" name="Text 27"/>
          <p:cNvSpPr/>
          <p:nvPr/>
        </p:nvSpPr>
        <p:spPr>
          <a:xfrm>
            <a:off x="7699247" y="4736592"/>
            <a:ext cx="3837427" cy="131673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MAB független országos szakértői testületként külső értékelést végez a felsőoktatási intézményekben folyó: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képzés;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tudományos kutatás;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művészeti tevékenység;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valamint az ezeket támogató belső minőségbiztosítási rendszer minőségéről. 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Akkreditációs tevékenysége során különösen azt vizsgálja, hogy az intézmények és képzéseik megfelelnek-e az európai minőségbiztosítási standardoknak, vagyis az ESG-</a:t>
            </a:r>
            <a:r>
              <a:rPr lang="hu-HU" sz="1100" err="1">
                <a:solidFill>
                  <a:schemeClr val="accent6">
                    <a:lumMod val="50000"/>
                  </a:schemeClr>
                </a:solidFill>
              </a:rPr>
              <a:t>nek</a:t>
            </a: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155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2300" b="1" noProof="0">
                <a:solidFill>
                  <a:srgbClr val="17324D"/>
                </a:solidFill>
              </a:rPr>
              <a:t>Fogalomtár 43–45 / 55</a:t>
            </a:r>
            <a:endParaRPr lang="hu-HU" sz="2300" noProof="0"/>
          </a:p>
        </p:txBody>
      </p:sp>
      <p:sp>
        <p:nvSpPr>
          <p:cNvPr id="4" name="Shape 2"/>
          <p:cNvSpPr/>
          <p:nvPr/>
        </p:nvSpPr>
        <p:spPr>
          <a:xfrm>
            <a:off x="438912" y="1133856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5" name="Text 3"/>
          <p:cNvSpPr/>
          <p:nvPr/>
        </p:nvSpPr>
        <p:spPr>
          <a:xfrm>
            <a:off x="603504" y="1280160"/>
            <a:ext cx="438912" cy="310896"/>
          </a:xfrm>
          <a:prstGeom prst="rect">
            <a:avLst/>
          </a:prstGeom>
          <a:solidFill>
            <a:srgbClr val="2E638F"/>
          </a:solidFill>
          <a:ln>
            <a:solidFill>
              <a:srgbClr val="2E638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43</a:t>
            </a:r>
            <a:endParaRPr lang="hu-HU" sz="1400" noProof="0"/>
          </a:p>
        </p:txBody>
      </p:sp>
      <p:sp>
        <p:nvSpPr>
          <p:cNvPr id="6" name="Text 4"/>
          <p:cNvSpPr/>
          <p:nvPr/>
        </p:nvSpPr>
        <p:spPr>
          <a:xfrm>
            <a:off x="1207008" y="1243584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Akkreditáció / minőséghitelesítés</a:t>
            </a:r>
            <a:endParaRPr lang="hu-HU" sz="1520" noProof="0"/>
          </a:p>
        </p:txBody>
      </p:sp>
      <p:sp>
        <p:nvSpPr>
          <p:cNvPr id="8" name="Text 6"/>
          <p:cNvSpPr/>
          <p:nvPr/>
        </p:nvSpPr>
        <p:spPr>
          <a:xfrm>
            <a:off x="1207008" y="1591056"/>
            <a:ext cx="6080760" cy="8503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hu-HU" sz="1100"/>
              <a:t>Az akkreditáció a PPKE, valamely képzése vagy doktori iskolája független szakértői értékelése és testületi minőséghitelesítése, amely igazolja a meghatározott követelményeknek való megfelelést és a folyamatos minőségfejlesztés képességét.</a:t>
            </a:r>
          </a:p>
          <a:p>
            <a:r>
              <a:rPr lang="hu-HU" sz="1100">
                <a:hlinkClick r:id="rId3"/>
              </a:rPr>
              <a:t>https://ppke.hu/akkreditacios-felkeszules-2</a:t>
            </a:r>
            <a:r>
              <a:rPr lang="hu-HU" sz="1100"/>
              <a:t> </a:t>
            </a:r>
            <a:endParaRPr lang="hu-HU" sz="1100" noProof="0"/>
          </a:p>
        </p:txBody>
      </p:sp>
      <p:sp>
        <p:nvSpPr>
          <p:cNvPr id="9" name="Shape 7"/>
          <p:cNvSpPr/>
          <p:nvPr/>
        </p:nvSpPr>
        <p:spPr>
          <a:xfrm>
            <a:off x="7461504" y="1298448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11" name="Text 9"/>
          <p:cNvSpPr/>
          <p:nvPr/>
        </p:nvSpPr>
        <p:spPr>
          <a:xfrm>
            <a:off x="7699248" y="1179576"/>
            <a:ext cx="3913632" cy="1435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000"/>
              <a:t>Rendelkezik-e megfelelő minőségpolitikával;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000"/>
              <a:t>szabályozottan alakítja-e ki és vizsgálja-e felül képzéseit;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000"/>
              <a:t>biztosítja-e a hallgatóközpontú oktatást és értékelést;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000"/>
              <a:t>megfelelően kezeli-e a hallgatói életciklust;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000"/>
              <a:t>biztosítja-e az oktatói megfelelőséget és fejlődést;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000"/>
              <a:t>megfelelő tanulástámogatást és hallgatói szolgáltatásokat nyújt-e;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000"/>
              <a:t>gyűjti, elemzi és felhasználja-e a működési adatokat;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000"/>
              <a:t>pontos, naprakész és hozzáférhető információkat tesz-e közzé;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000"/>
              <a:t>rendszeresen részt vesz-e külső minőségbiztosításban.</a:t>
            </a:r>
          </a:p>
        </p:txBody>
      </p:sp>
      <p:sp>
        <p:nvSpPr>
          <p:cNvPr id="13" name="Shape 11"/>
          <p:cNvSpPr/>
          <p:nvPr/>
        </p:nvSpPr>
        <p:spPr>
          <a:xfrm>
            <a:off x="438912" y="2852928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14" name="Text 12"/>
          <p:cNvSpPr/>
          <p:nvPr/>
        </p:nvSpPr>
        <p:spPr>
          <a:xfrm>
            <a:off x="603504" y="2999232"/>
            <a:ext cx="438912" cy="310896"/>
          </a:xfrm>
          <a:prstGeom prst="rect">
            <a:avLst/>
          </a:prstGeom>
          <a:solidFill>
            <a:srgbClr val="287A78"/>
          </a:solidFill>
          <a:ln>
            <a:solidFill>
              <a:srgbClr val="287A7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44</a:t>
            </a:r>
            <a:endParaRPr lang="hu-HU" sz="1400" noProof="0"/>
          </a:p>
        </p:txBody>
      </p:sp>
      <p:sp>
        <p:nvSpPr>
          <p:cNvPr id="15" name="Text 13"/>
          <p:cNvSpPr/>
          <p:nvPr/>
        </p:nvSpPr>
        <p:spPr>
          <a:xfrm>
            <a:off x="1207008" y="2962656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Intézményakkreditáció</a:t>
            </a:r>
            <a:endParaRPr lang="hu-HU" sz="1520" noProof="0"/>
          </a:p>
        </p:txBody>
      </p:sp>
      <p:sp>
        <p:nvSpPr>
          <p:cNvPr id="17" name="Text 15"/>
          <p:cNvSpPr/>
          <p:nvPr/>
        </p:nvSpPr>
        <p:spPr>
          <a:xfrm>
            <a:off x="1207008" y="3337560"/>
            <a:ext cx="6080760" cy="8229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>
              <a:buNone/>
            </a:pPr>
            <a:r>
              <a:rPr lang="hu-HU" sz="1100" noProof="0">
                <a:solidFill>
                  <a:srgbClr val="24313D"/>
                </a:solidFill>
              </a:rPr>
              <a:t>A teljes intézmény ESG szerinti működésének és belső minőségbiztosításának vizsgálata. </a:t>
            </a:r>
          </a:p>
          <a:p>
            <a:r>
              <a:rPr lang="hu-HU" sz="1100"/>
              <a:t>A MAB intézményakkreditációs eljárásában az önértékelés, az ESG-megfelelés szakértői vizsgálata és a MAB testületi határozata egy egységes hitelesítési folyamat részei.</a:t>
            </a:r>
          </a:p>
          <a:p>
            <a:r>
              <a:rPr lang="hu-HU" sz="1100">
                <a:hlinkClick r:id="rId4"/>
              </a:rPr>
              <a:t>https://www.mab.hu/eljarasok-intezmenyakkreditacio/</a:t>
            </a:r>
            <a:r>
              <a:rPr lang="hu-HU" sz="1100"/>
              <a:t> </a:t>
            </a:r>
          </a:p>
          <a:p>
            <a:pPr marL="0" indent="0">
              <a:buNone/>
            </a:pPr>
            <a:endParaRPr lang="hu-HU" sz="1100" noProof="0">
              <a:solidFill>
                <a:srgbClr val="24313D"/>
              </a:solidFill>
            </a:endParaRPr>
          </a:p>
          <a:p>
            <a:pPr marL="0" indent="0">
              <a:buNone/>
            </a:pPr>
            <a:endParaRPr lang="hu-HU" sz="1100" noProof="0"/>
          </a:p>
        </p:txBody>
      </p:sp>
      <p:sp>
        <p:nvSpPr>
          <p:cNvPr id="18" name="Shape 16"/>
          <p:cNvSpPr/>
          <p:nvPr/>
        </p:nvSpPr>
        <p:spPr>
          <a:xfrm>
            <a:off x="7461504" y="3017520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20" name="Text 18"/>
          <p:cNvSpPr/>
          <p:nvPr/>
        </p:nvSpPr>
        <p:spPr>
          <a:xfrm>
            <a:off x="7699248" y="2962656"/>
            <a:ext cx="3657600" cy="1371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Az intézményi önértékelésének elkészítése,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Az önértékelés egyetemi testületi elfogadása,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Helyszíni látogatás és interjúk,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Szakértői értékelő jelentés elkészítése,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MAB testületi döntése,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megállapítások intézményi feldolgozása,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Intézkedési terv készítése és végrehajtása,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Monitoring vagy későbbi újraértékelés.</a:t>
            </a:r>
          </a:p>
        </p:txBody>
      </p:sp>
      <p:sp>
        <p:nvSpPr>
          <p:cNvPr id="22" name="Shape 20"/>
          <p:cNvSpPr/>
          <p:nvPr/>
        </p:nvSpPr>
        <p:spPr>
          <a:xfrm>
            <a:off x="438912" y="4572000"/>
            <a:ext cx="11301984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23" name="Text 21"/>
          <p:cNvSpPr/>
          <p:nvPr/>
        </p:nvSpPr>
        <p:spPr>
          <a:xfrm>
            <a:off x="603504" y="4718304"/>
            <a:ext cx="438912" cy="310896"/>
          </a:xfrm>
          <a:prstGeom prst="rect">
            <a:avLst/>
          </a:prstGeom>
          <a:solidFill>
            <a:srgbClr val="C39A55"/>
          </a:solidFill>
          <a:ln>
            <a:solidFill>
              <a:srgbClr val="C39A55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45</a:t>
            </a:r>
            <a:endParaRPr lang="hu-HU" sz="1400" noProof="0"/>
          </a:p>
        </p:txBody>
      </p:sp>
      <p:sp>
        <p:nvSpPr>
          <p:cNvPr id="24" name="Text 22"/>
          <p:cNvSpPr/>
          <p:nvPr/>
        </p:nvSpPr>
        <p:spPr>
          <a:xfrm>
            <a:off x="1207008" y="4681728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Integrált intézményakkreditáció</a:t>
            </a:r>
            <a:endParaRPr lang="hu-HU" sz="1520" noProof="0"/>
          </a:p>
        </p:txBody>
      </p:sp>
      <p:sp>
        <p:nvSpPr>
          <p:cNvPr id="26" name="Text 24"/>
          <p:cNvSpPr/>
          <p:nvPr/>
        </p:nvSpPr>
        <p:spPr>
          <a:xfrm>
            <a:off x="1207008" y="5029200"/>
            <a:ext cx="6080760" cy="1229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hu-HU" sz="1100"/>
              <a:t>Az integrált intézményakkreditáció a PPKE teljes intézményi működésének, képzési és kutatási tevékenységének, valamint valamennyi doktori képzésének egységes szemléletű, összehangolt külső értékelése és minőséghitelesítése. </a:t>
            </a:r>
          </a:p>
          <a:p>
            <a:pPr fontAlgn="t">
              <a:lnSpc>
                <a:spcPct val="100000"/>
              </a:lnSpc>
              <a:buNone/>
            </a:pPr>
            <a:r>
              <a:rPr lang="hu-HU" sz="1100">
                <a:hlinkClick r:id="rId4"/>
              </a:rPr>
              <a:t>https://www.mab.hu/eljarasok-intezmenyakkreditacio/</a:t>
            </a:r>
            <a:r>
              <a:rPr lang="hu-HU" sz="1100"/>
              <a:t> </a:t>
            </a:r>
          </a:p>
          <a:p>
            <a:pPr fontAlgn="t">
              <a:lnSpc>
                <a:spcPct val="100000"/>
              </a:lnSpc>
              <a:buNone/>
            </a:pPr>
            <a:endParaRPr lang="hu-HU" sz="1100"/>
          </a:p>
          <a:p>
            <a:r>
              <a:rPr lang="hu-HU" sz="1100">
                <a:hlinkClick r:id="rId3"/>
              </a:rPr>
              <a:t>https://ppke.hu/akkreditacios-felkeszules-2</a:t>
            </a:r>
            <a:r>
              <a:rPr lang="hu-HU" sz="1100"/>
              <a:t> </a:t>
            </a:r>
            <a:endParaRPr lang="hu-HU" sz="1100" noProof="0"/>
          </a:p>
        </p:txBody>
      </p:sp>
      <p:sp>
        <p:nvSpPr>
          <p:cNvPr id="27" name="Shape 25"/>
          <p:cNvSpPr/>
          <p:nvPr/>
        </p:nvSpPr>
        <p:spPr>
          <a:xfrm>
            <a:off x="7461504" y="4736592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29" name="Text 27"/>
          <p:cNvSpPr/>
          <p:nvPr/>
        </p:nvSpPr>
        <p:spPr>
          <a:xfrm>
            <a:off x="7699248" y="4681728"/>
            <a:ext cx="3832352" cy="1371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pPr marL="17780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MAB azt értékeli, hogy a minőségbiztosítási rendszer: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szabályozott és dokumentált-e;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az Egyetem teljes működésére kiterjed-e;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intézményi, kari és doktori iskolai szinten összehangoltan működik-e;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rendszeresen gyűjt-e releváns adatokat;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elemzi-e az eredményeket;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feltárja-e a fejlesztendő területeket;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intézkedéseket rendel-e a megállapításokhoz;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visszaméri-e a beavatkozások eredményességét.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155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2300" b="1" noProof="0">
                <a:solidFill>
                  <a:srgbClr val="17324D"/>
                </a:solidFill>
              </a:rPr>
              <a:t>Fogalomtár 46–47 / 55</a:t>
            </a:r>
            <a:endParaRPr lang="hu-HU" sz="2300" noProof="0"/>
          </a:p>
        </p:txBody>
      </p:sp>
      <p:sp>
        <p:nvSpPr>
          <p:cNvPr id="4" name="Shape 2"/>
          <p:cNvSpPr/>
          <p:nvPr/>
        </p:nvSpPr>
        <p:spPr>
          <a:xfrm>
            <a:off x="438912" y="1005840"/>
            <a:ext cx="11301984" cy="28727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5" name="Text 3"/>
          <p:cNvSpPr/>
          <p:nvPr/>
        </p:nvSpPr>
        <p:spPr>
          <a:xfrm>
            <a:off x="603504" y="1280160"/>
            <a:ext cx="438912" cy="310896"/>
          </a:xfrm>
          <a:prstGeom prst="rect">
            <a:avLst/>
          </a:prstGeom>
          <a:solidFill>
            <a:srgbClr val="2E638F"/>
          </a:solidFill>
          <a:ln>
            <a:solidFill>
              <a:srgbClr val="2E638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46</a:t>
            </a:r>
            <a:endParaRPr lang="hu-HU" sz="1400" noProof="0"/>
          </a:p>
        </p:txBody>
      </p:sp>
      <p:sp>
        <p:nvSpPr>
          <p:cNvPr id="6" name="Text 4"/>
          <p:cNvSpPr/>
          <p:nvPr/>
        </p:nvSpPr>
        <p:spPr>
          <a:xfrm>
            <a:off x="1207008" y="1243584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Képzésértékelés</a:t>
            </a:r>
            <a:endParaRPr lang="hu-HU" sz="1520" noProof="0"/>
          </a:p>
        </p:txBody>
      </p:sp>
      <p:sp>
        <p:nvSpPr>
          <p:cNvPr id="8" name="Text 6"/>
          <p:cNvSpPr/>
          <p:nvPr/>
        </p:nvSpPr>
        <p:spPr>
          <a:xfrm>
            <a:off x="1207008" y="1591056"/>
            <a:ext cx="6080760" cy="21945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>
              <a:buNone/>
            </a:pPr>
            <a:r>
              <a:rPr lang="hu-HU" sz="1100" noProof="0">
                <a:solidFill>
                  <a:srgbClr val="24313D"/>
                </a:solidFill>
              </a:rPr>
              <a:t>Egy program céljainak, feltételeinek, megvalósításának és eredményeinek értékelése.</a:t>
            </a:r>
          </a:p>
          <a:p>
            <a:r>
              <a:rPr lang="hu-HU" sz="1100"/>
              <a:t>A képzésértékelés a PPKE meghatározott képzésének független szakértői vizsgálata, amely a képzési program, a tanulási eredmények, a személyi és tárgyi feltételek, valamint a belső minőségbiztosítás megfelelőségét értékeli.</a:t>
            </a:r>
          </a:p>
          <a:p>
            <a:r>
              <a:rPr lang="hu-HU" sz="1100">
                <a:hlinkClick r:id="rId3"/>
              </a:rPr>
              <a:t>https://www.mab.hu/kepzesertekelesi-eljarasok/</a:t>
            </a:r>
            <a:r>
              <a:rPr lang="hu-HU" sz="1100"/>
              <a:t> </a:t>
            </a:r>
          </a:p>
          <a:p>
            <a:endParaRPr lang="hu-HU" sz="1100"/>
          </a:p>
          <a:p>
            <a:r>
              <a:rPr lang="hu-HU" sz="1100">
                <a:hlinkClick r:id="rId4"/>
              </a:rPr>
              <a:t>Minőségügyi eljárás - AOM képzések létesítésének nyilvántartásba vétele</a:t>
            </a:r>
            <a:endParaRPr lang="hu-HU" sz="1100"/>
          </a:p>
          <a:p>
            <a:r>
              <a:rPr lang="hu-HU" sz="1100"/>
              <a:t> </a:t>
            </a:r>
          </a:p>
          <a:p>
            <a:r>
              <a:rPr lang="hu-HU" sz="1100">
                <a:hlinkClick r:id="rId5"/>
              </a:rPr>
              <a:t>Minőségügyi eljárás - AOM képzések indításának nyilvántartásba vétele</a:t>
            </a:r>
            <a:endParaRPr lang="hu-HU" sz="1100"/>
          </a:p>
          <a:p>
            <a:r>
              <a:rPr lang="hu-HU" sz="1100"/>
              <a:t> </a:t>
            </a:r>
          </a:p>
          <a:p>
            <a:r>
              <a:rPr lang="hu-HU" sz="1100">
                <a:hlinkClick r:id="rId6"/>
              </a:rPr>
              <a:t>Minőségügyi eljárás - Intézményi hatáskörben indított mesterképzések akkreditációs és regisztrációs eljárási rendje</a:t>
            </a:r>
            <a:endParaRPr lang="hu-HU" sz="1100"/>
          </a:p>
          <a:p>
            <a:pPr marL="0" indent="0">
              <a:buNone/>
            </a:pPr>
            <a:endParaRPr lang="hu-HU" sz="1100" noProof="0"/>
          </a:p>
        </p:txBody>
      </p:sp>
      <p:sp>
        <p:nvSpPr>
          <p:cNvPr id="9" name="Shape 7"/>
          <p:cNvSpPr/>
          <p:nvPr/>
        </p:nvSpPr>
        <p:spPr>
          <a:xfrm flipH="1">
            <a:off x="7452361" y="1298448"/>
            <a:ext cx="9144" cy="2260092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11" name="Text 9"/>
          <p:cNvSpPr/>
          <p:nvPr/>
        </p:nvSpPr>
        <p:spPr>
          <a:xfrm>
            <a:off x="7699248" y="1243584"/>
            <a:ext cx="3889248" cy="2542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pPr marL="17780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képzésértékelési dokumentáció része :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képzés célja és szakmai indokolása;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képzési és kimeneti követelmények;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mintatanterv;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tantárgyleírások;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kompetenciamátrix;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az oktatói adatlapok;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szakfelelősi és tantárgyfelelősi nyilatkozatok;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az infrastrukturális feltételek bemutatása;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könyvtári és adatbázis-háttér;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hallgatói létszám- és eredményességi adatok;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munkaerőpiaci vagy szakmai partneri vélemények;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kari és egyetemi határozatok;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minőségbiztosítás és programfelülvizsgálat rendje.</a:t>
            </a:r>
          </a:p>
        </p:txBody>
      </p:sp>
      <p:sp>
        <p:nvSpPr>
          <p:cNvPr id="22" name="Shape 20"/>
          <p:cNvSpPr/>
          <p:nvPr/>
        </p:nvSpPr>
        <p:spPr>
          <a:xfrm>
            <a:off x="438912" y="4226052"/>
            <a:ext cx="11301984" cy="182727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23" name="Text 21"/>
          <p:cNvSpPr/>
          <p:nvPr/>
        </p:nvSpPr>
        <p:spPr>
          <a:xfrm>
            <a:off x="603504" y="4451604"/>
            <a:ext cx="438912" cy="310896"/>
          </a:xfrm>
          <a:prstGeom prst="rect">
            <a:avLst/>
          </a:prstGeom>
          <a:solidFill>
            <a:srgbClr val="C39A55"/>
          </a:solidFill>
          <a:ln>
            <a:solidFill>
              <a:srgbClr val="C39A55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47</a:t>
            </a:r>
            <a:endParaRPr lang="hu-HU" sz="1400" noProof="0"/>
          </a:p>
        </p:txBody>
      </p:sp>
      <p:sp>
        <p:nvSpPr>
          <p:cNvPr id="24" name="Text 22"/>
          <p:cNvSpPr/>
          <p:nvPr/>
        </p:nvSpPr>
        <p:spPr>
          <a:xfrm>
            <a:off x="1207008" y="4415028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MAB eljárások</a:t>
            </a:r>
            <a:endParaRPr lang="hu-HU" sz="1520" noProof="0"/>
          </a:p>
        </p:txBody>
      </p:sp>
      <p:sp>
        <p:nvSpPr>
          <p:cNvPr id="26" name="Text 24"/>
          <p:cNvSpPr/>
          <p:nvPr/>
        </p:nvSpPr>
        <p:spPr>
          <a:xfrm>
            <a:off x="1207008" y="4762500"/>
            <a:ext cx="6080760" cy="12908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hu-HU" sz="1100"/>
              <a:t>A képzésértékelés eredményeként:</a:t>
            </a:r>
          </a:p>
          <a:p>
            <a:pPr marL="182563" lvl="0" indent="-182563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/>
              <a:t>támogató szakértői vélemény születhet;</a:t>
            </a:r>
          </a:p>
          <a:p>
            <a:pPr marL="182563" lvl="0" indent="-182563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/>
              <a:t>feltételekhez vagy fejlesztési ajánlásokhoz kötött értékelés születhet;</a:t>
            </a:r>
          </a:p>
          <a:p>
            <a:pPr marL="182563" lvl="0" indent="-182563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/>
              <a:t>további dokumentum vagy pontosítás válhat szükségessé;</a:t>
            </a:r>
          </a:p>
          <a:p>
            <a:pPr marL="182563" lvl="0" indent="-182563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/>
              <a:t>a MAB nem támogató véleményt alakíthat ki;</a:t>
            </a:r>
          </a:p>
          <a:p>
            <a:pPr marL="182563" lvl="0" indent="-182563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/>
              <a:t>intézkedési vagy </a:t>
            </a:r>
            <a:r>
              <a:rPr lang="hu-HU" sz="1100" err="1"/>
              <a:t>utánkövetési</a:t>
            </a:r>
            <a:r>
              <a:rPr lang="hu-HU" sz="1100"/>
              <a:t> kötelezettség keletkezhet.</a:t>
            </a:r>
          </a:p>
        </p:txBody>
      </p:sp>
      <p:sp>
        <p:nvSpPr>
          <p:cNvPr id="27" name="Shape 25"/>
          <p:cNvSpPr/>
          <p:nvPr/>
        </p:nvSpPr>
        <p:spPr>
          <a:xfrm>
            <a:off x="7461505" y="4415028"/>
            <a:ext cx="0" cy="1437132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29" name="Text 27"/>
          <p:cNvSpPr/>
          <p:nvPr/>
        </p:nvSpPr>
        <p:spPr>
          <a:xfrm>
            <a:off x="7699248" y="4415028"/>
            <a:ext cx="3657600" cy="16383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döntés alapján a PPKE:</a:t>
            </a:r>
          </a:p>
          <a:p>
            <a:pPr marL="182563" lvl="0" indent="-182563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elindíthatja vagy tovább működtetheti a képzést;</a:t>
            </a:r>
          </a:p>
          <a:p>
            <a:pPr marL="182563" lvl="0" indent="-182563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módosíthatja a tantervet;</a:t>
            </a:r>
          </a:p>
          <a:p>
            <a:pPr marL="182563" lvl="0" indent="-182563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megerősítheti a személyi vagy tárgyi feltételeket;</a:t>
            </a:r>
          </a:p>
          <a:p>
            <a:pPr marL="182563" lvl="0" indent="-182563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pontosíthatja a tanulási eredményeket;</a:t>
            </a:r>
          </a:p>
          <a:p>
            <a:pPr marL="182563" lvl="0" indent="-182563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intézkedési tervet készíthet;</a:t>
            </a:r>
          </a:p>
          <a:p>
            <a:pPr marL="182563" lvl="0" indent="-182563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ismételt vagy új eljárást kezdeményezhet az alkalmazandó szabályok szerint.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155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2300" b="1" noProof="0">
                <a:solidFill>
                  <a:srgbClr val="17324D"/>
                </a:solidFill>
              </a:rPr>
              <a:t>Fogalomtár 48–50 / 55</a:t>
            </a:r>
            <a:endParaRPr lang="hu-HU" sz="2300" noProof="0"/>
          </a:p>
        </p:txBody>
      </p:sp>
      <p:sp>
        <p:nvSpPr>
          <p:cNvPr id="4" name="Shape 2"/>
          <p:cNvSpPr/>
          <p:nvPr/>
        </p:nvSpPr>
        <p:spPr>
          <a:xfrm>
            <a:off x="457200" y="923545"/>
            <a:ext cx="11301984" cy="379780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5" name="Text 3"/>
          <p:cNvSpPr/>
          <p:nvPr/>
        </p:nvSpPr>
        <p:spPr>
          <a:xfrm>
            <a:off x="603504" y="1337823"/>
            <a:ext cx="438912" cy="310896"/>
          </a:xfrm>
          <a:prstGeom prst="rect">
            <a:avLst/>
          </a:prstGeom>
          <a:solidFill>
            <a:srgbClr val="2E638F"/>
          </a:solidFill>
          <a:ln>
            <a:solidFill>
              <a:srgbClr val="2E638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48</a:t>
            </a:r>
            <a:endParaRPr lang="hu-HU" sz="1400" noProof="0"/>
          </a:p>
        </p:txBody>
      </p:sp>
      <p:sp>
        <p:nvSpPr>
          <p:cNvPr id="6" name="Text 4"/>
          <p:cNvSpPr/>
          <p:nvPr/>
        </p:nvSpPr>
        <p:spPr>
          <a:xfrm>
            <a:off x="1207008" y="1243584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Látogatóbizottság</a:t>
            </a:r>
            <a:endParaRPr lang="hu-HU" sz="1520" noProof="0"/>
          </a:p>
        </p:txBody>
      </p:sp>
      <p:sp>
        <p:nvSpPr>
          <p:cNvPr id="8" name="Text 6"/>
          <p:cNvSpPr/>
          <p:nvPr/>
        </p:nvSpPr>
        <p:spPr>
          <a:xfrm>
            <a:off x="1207007" y="1673434"/>
            <a:ext cx="6080761" cy="3047917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r>
              <a:rPr lang="hu-HU" sz="1100"/>
              <a:t>A látogató bizottság a MAB által, szakértelem és összeférhetetlenségi szabályok alapján kijelölt független szakértői csoport, amely dokumentumelemzés, intézményi látogatás és interjúk útján értékeli a PPKE működését, majd jelentésével megalapozza az akkreditációs döntést.</a:t>
            </a:r>
          </a:p>
          <a:p>
            <a:endParaRPr lang="hu-HU" sz="1100"/>
          </a:p>
          <a:p>
            <a:r>
              <a:rPr lang="hu-HU" sz="1100">
                <a:hlinkClick r:id="rId3"/>
              </a:rPr>
              <a:t>https://www.mab.hu/mab/</a:t>
            </a:r>
            <a:r>
              <a:rPr lang="hu-HU" sz="1100"/>
              <a:t> </a:t>
            </a:r>
          </a:p>
          <a:p>
            <a:endParaRPr lang="hu-HU" sz="1100" noProof="0"/>
          </a:p>
          <a:p>
            <a:r>
              <a:rPr lang="hu-HU" sz="1100">
                <a:hlinkClick r:id="rId4"/>
              </a:rPr>
              <a:t>PPKE_integra_menetrend_terv_2026_kitoltesre(1).xlsx</a:t>
            </a:r>
            <a:r>
              <a:rPr lang="hu-HU" sz="1100"/>
              <a:t> </a:t>
            </a:r>
          </a:p>
          <a:p>
            <a:endParaRPr lang="hu-HU" sz="1100" noProof="0"/>
          </a:p>
          <a:p>
            <a:pPr fontAlgn="base"/>
            <a:r>
              <a:rPr lang="hu-HU" sz="1100"/>
              <a:t>Prof. Dr. </a:t>
            </a:r>
            <a:r>
              <a:rPr lang="hu-HU" sz="1100" b="1"/>
              <a:t>Pap Ferenc </a:t>
            </a:r>
            <a:r>
              <a:rPr lang="hu-HU" sz="1100"/>
              <a:t>– dékán, Károli Gáspár Református Egyetem, Pedagógiai Kar</a:t>
            </a:r>
            <a:r>
              <a:rPr lang="en-US" sz="1100"/>
              <a:t>​</a:t>
            </a:r>
          </a:p>
          <a:p>
            <a:pPr lvl="0" fontAlgn="base"/>
            <a:r>
              <a:rPr lang="hu-HU" sz="1100"/>
              <a:t>Prof. Dr. </a:t>
            </a:r>
            <a:r>
              <a:rPr lang="hu-HU" sz="1100" b="1"/>
              <a:t>Gosztonyi Gergely </a:t>
            </a:r>
            <a:r>
              <a:rPr lang="hu-HU" sz="1100"/>
              <a:t>– egyetemi tanár, Eötvös Loránd Tudományegyetem, </a:t>
            </a:r>
          </a:p>
          <a:p>
            <a:pPr lvl="0" fontAlgn="base"/>
            <a:r>
              <a:rPr lang="hu-HU" sz="1100"/>
              <a:t>  Állam- és Jogtudományi Kar</a:t>
            </a:r>
            <a:r>
              <a:rPr lang="en-US" sz="1100"/>
              <a:t>​</a:t>
            </a:r>
          </a:p>
          <a:p>
            <a:pPr lvl="0" fontAlgn="base"/>
            <a:r>
              <a:rPr lang="hu-HU" sz="1100" err="1"/>
              <a:t>Miskolciné</a:t>
            </a:r>
            <a:r>
              <a:rPr lang="hu-HU" sz="1100"/>
              <a:t> Dr. </a:t>
            </a:r>
            <a:r>
              <a:rPr lang="hu-HU" sz="1100" b="1" err="1"/>
              <a:t>Mikáczó</a:t>
            </a:r>
            <a:r>
              <a:rPr lang="hu-HU" sz="1100" b="1"/>
              <a:t> Andrea</a:t>
            </a:r>
            <a:r>
              <a:rPr lang="hu-HU" sz="1100"/>
              <a:t> r- és Élettudományi Egyetem</a:t>
            </a:r>
            <a:r>
              <a:rPr lang="en-US" sz="1100"/>
              <a:t>​</a:t>
            </a:r>
          </a:p>
          <a:p>
            <a:pPr lvl="0" fontAlgn="base"/>
            <a:r>
              <a:rPr lang="hu-HU" sz="1100"/>
              <a:t>Dr. </a:t>
            </a:r>
            <a:r>
              <a:rPr lang="hu-HU" sz="1100" b="1"/>
              <a:t>Rácsok Gabriella </a:t>
            </a:r>
            <a:r>
              <a:rPr lang="hu-HU" sz="1100"/>
              <a:t>– oktatási rektorhelyettes, </a:t>
            </a:r>
          </a:p>
          <a:p>
            <a:pPr lvl="0" fontAlgn="base"/>
            <a:r>
              <a:rPr lang="hu-HU" sz="1100"/>
              <a:t>  Sárospataki Református Hittudományi Egyetem</a:t>
            </a:r>
            <a:r>
              <a:rPr lang="en-US" sz="1100"/>
              <a:t>​</a:t>
            </a:r>
          </a:p>
          <a:p>
            <a:pPr lvl="0" fontAlgn="base"/>
            <a:r>
              <a:rPr lang="hu-HU" sz="1100" b="1" err="1"/>
              <a:t>Strobl</a:t>
            </a:r>
            <a:r>
              <a:rPr lang="hu-HU" sz="1100" b="1"/>
              <a:t> Orsolya </a:t>
            </a:r>
            <a:r>
              <a:rPr lang="hu-HU" sz="1100"/>
              <a:t>– hallgató, a HÖOK delegáltja</a:t>
            </a:r>
            <a:r>
              <a:rPr lang="en-US" sz="1100"/>
              <a:t>​</a:t>
            </a:r>
          </a:p>
          <a:p>
            <a:pPr lvl="0" fontAlgn="base"/>
            <a:r>
              <a:rPr lang="hu-HU" sz="1100"/>
              <a:t>Dr. </a:t>
            </a:r>
            <a:r>
              <a:rPr lang="hu-HU" sz="1100" b="1"/>
              <a:t>Szakál Imre </a:t>
            </a:r>
            <a:r>
              <a:rPr lang="hu-HU" sz="1100"/>
              <a:t>– tudományos és minőségbiztosításért felelős rektorhelyettes, II. Rákóczi Ferenc  </a:t>
            </a:r>
          </a:p>
          <a:p>
            <a:pPr lvl="0" fontAlgn="base"/>
            <a:r>
              <a:rPr lang="hu-HU" sz="1100"/>
              <a:t>  Kárpátaljai Magyar Egyetem</a:t>
            </a:r>
            <a:r>
              <a:rPr lang="en-US" sz="1100"/>
              <a:t>​</a:t>
            </a:r>
          </a:p>
          <a:p>
            <a:endParaRPr lang="hu-HU" sz="1100" noProof="0"/>
          </a:p>
        </p:txBody>
      </p:sp>
      <p:sp>
        <p:nvSpPr>
          <p:cNvPr id="9" name="Shape 7"/>
          <p:cNvSpPr/>
          <p:nvPr/>
        </p:nvSpPr>
        <p:spPr>
          <a:xfrm>
            <a:off x="7461504" y="1298448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11" name="Text 9"/>
          <p:cNvSpPr/>
          <p:nvPr/>
        </p:nvSpPr>
        <p:spPr>
          <a:xfrm>
            <a:off x="7699247" y="1337823"/>
            <a:ext cx="3809011" cy="3273801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látogató bizottság többek között azt értékelheti, hogy:</a:t>
            </a:r>
          </a:p>
          <a:p>
            <a:pPr marL="180975" lvl="0" indent="-180975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/>
              <a:t>a </a:t>
            </a: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PPKE küldetése, stratégiája és minőségpolitikája összhangban áll-e;</a:t>
            </a:r>
          </a:p>
          <a:p>
            <a:pPr marL="180975" lvl="0" indent="-180975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felsővezetés ténylegesen irányítja és értékeli-e a minőségbiztosítást;</a:t>
            </a:r>
          </a:p>
          <a:p>
            <a:pPr marL="180975" lvl="0" indent="-180975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egyértelműek-e az intézményi, kari és doktori felelősségek;</a:t>
            </a:r>
          </a:p>
          <a:p>
            <a:pPr marL="180975" lvl="0" indent="-180975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működnek-e a szabályzatokban leírt folyamatok;</a:t>
            </a:r>
          </a:p>
          <a:p>
            <a:pPr marL="180975" lvl="0" indent="-180975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képzési programokat rendszeresen felülvizsgálják-e;</a:t>
            </a:r>
          </a:p>
          <a:p>
            <a:pPr marL="180975" lvl="0" indent="-180975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hallgatói véleményeket elemzik és fejlesztésekre használják-e;</a:t>
            </a:r>
          </a:p>
          <a:p>
            <a:pPr marL="180975" lvl="0" indent="-180975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rendelkezésre állnak-e megbízható mutatószámok;</a:t>
            </a:r>
          </a:p>
          <a:p>
            <a:pPr marL="180975" lvl="0" indent="-180975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minőségcélokhoz kapcsolódnak-e konkrét intézkedések;</a:t>
            </a:r>
          </a:p>
          <a:p>
            <a:pPr marL="180975" lvl="0" indent="-180975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korábbi akkreditációs javaslatokat végrehajtották-e;</a:t>
            </a:r>
          </a:p>
          <a:p>
            <a:pPr marL="180975" lvl="0" indent="-180975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helyesbítő intézkedések valóban megszüntették-e a problémák okát;</a:t>
            </a:r>
          </a:p>
          <a:p>
            <a:pPr marL="180975" lvl="0" indent="-180975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az intézkedések eredményességét visszamérik-e.</a:t>
            </a:r>
          </a:p>
        </p:txBody>
      </p:sp>
      <p:sp>
        <p:nvSpPr>
          <p:cNvPr id="13" name="Shape 11"/>
          <p:cNvSpPr/>
          <p:nvPr/>
        </p:nvSpPr>
        <p:spPr>
          <a:xfrm>
            <a:off x="438912" y="4986528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14" name="Text 12"/>
          <p:cNvSpPr/>
          <p:nvPr/>
        </p:nvSpPr>
        <p:spPr>
          <a:xfrm>
            <a:off x="603504" y="5132832"/>
            <a:ext cx="438912" cy="310896"/>
          </a:xfrm>
          <a:prstGeom prst="rect">
            <a:avLst/>
          </a:prstGeom>
          <a:solidFill>
            <a:srgbClr val="287A78"/>
          </a:solidFill>
          <a:ln>
            <a:solidFill>
              <a:srgbClr val="287A7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49</a:t>
            </a:r>
            <a:endParaRPr lang="hu-HU" sz="1400" noProof="0"/>
          </a:p>
        </p:txBody>
      </p:sp>
      <p:sp>
        <p:nvSpPr>
          <p:cNvPr id="15" name="Text 13"/>
          <p:cNvSpPr/>
          <p:nvPr/>
        </p:nvSpPr>
        <p:spPr>
          <a:xfrm>
            <a:off x="1207008" y="5096256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Helyszíni látogatás</a:t>
            </a:r>
            <a:endParaRPr lang="hu-HU" sz="1520" noProof="0"/>
          </a:p>
        </p:txBody>
      </p:sp>
      <p:sp>
        <p:nvSpPr>
          <p:cNvPr id="17" name="Text 15"/>
          <p:cNvSpPr/>
          <p:nvPr/>
        </p:nvSpPr>
        <p:spPr>
          <a:xfrm>
            <a:off x="1207008" y="5443728"/>
            <a:ext cx="6080760" cy="8503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>
              <a:buNone/>
            </a:pPr>
            <a:r>
              <a:rPr lang="hu-HU" sz="950" noProof="0">
                <a:solidFill>
                  <a:srgbClr val="24313D"/>
                </a:solidFill>
              </a:rPr>
              <a:t>Interjúkkal és további bizonyítékokkal ellenőrzi az önértékelést. </a:t>
            </a:r>
          </a:p>
          <a:p>
            <a:pPr marL="0" indent="0">
              <a:buNone/>
            </a:pPr>
            <a:r>
              <a:rPr lang="hu-HU" sz="950">
                <a:solidFill>
                  <a:srgbClr val="24313D"/>
                </a:solidFill>
              </a:rPr>
              <a:t>Október 7-8.</a:t>
            </a:r>
            <a:endParaRPr lang="hu-HU" sz="950" noProof="0"/>
          </a:p>
        </p:txBody>
      </p:sp>
      <p:sp>
        <p:nvSpPr>
          <p:cNvPr id="18" name="Shape 16"/>
          <p:cNvSpPr/>
          <p:nvPr/>
        </p:nvSpPr>
        <p:spPr>
          <a:xfrm>
            <a:off x="4586224" y="5151120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20" name="Text 18"/>
          <p:cNvSpPr/>
          <p:nvPr/>
        </p:nvSpPr>
        <p:spPr>
          <a:xfrm>
            <a:off x="4775202" y="5151120"/>
            <a:ext cx="6581646" cy="1115568"/>
          </a:xfrm>
          <a:prstGeom prst="rect">
            <a:avLst/>
          </a:prstGeom>
          <a:noFill/>
          <a:ln/>
        </p:spPr>
        <p:txBody>
          <a:bodyPr wrap="square" lIns="127" tIns="127" rIns="127" bIns="127" numCol="2" rtlCol="0" anchor="t">
            <a:noAutofit/>
          </a:bodyPr>
          <a:lstStyle/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Rektorral és a felsővezetéssel;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dékánokkal és kari vezetőkkel;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az egyetemi és kari minőségbiztosítási bizottságok képviselőivel;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doktori képzés vezetőivel;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szakfelelősökkel;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oktatókkal és kutatókkal;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EHÖK, EDÖK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hallgatókkal és doktoranduszokkal;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igazgatási és támogató szervezeti egységek munkatársaival;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külső szakmai partnerekkel.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155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2300" b="1" noProof="0">
                <a:solidFill>
                  <a:srgbClr val="17324D"/>
                </a:solidFill>
              </a:rPr>
              <a:t>Fogalomtár 51–53 / 55</a:t>
            </a:r>
            <a:endParaRPr lang="hu-HU" sz="2300" noProof="0"/>
          </a:p>
        </p:txBody>
      </p:sp>
      <p:sp>
        <p:nvSpPr>
          <p:cNvPr id="4" name="Shape 2"/>
          <p:cNvSpPr/>
          <p:nvPr/>
        </p:nvSpPr>
        <p:spPr>
          <a:xfrm>
            <a:off x="438912" y="1133856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5" name="Text 3"/>
          <p:cNvSpPr/>
          <p:nvPr/>
        </p:nvSpPr>
        <p:spPr>
          <a:xfrm>
            <a:off x="603504" y="1280160"/>
            <a:ext cx="438912" cy="310896"/>
          </a:xfrm>
          <a:prstGeom prst="rect">
            <a:avLst/>
          </a:prstGeom>
          <a:solidFill>
            <a:srgbClr val="2E638F"/>
          </a:solidFill>
          <a:ln>
            <a:solidFill>
              <a:srgbClr val="2E638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51</a:t>
            </a:r>
            <a:endParaRPr lang="hu-HU" sz="1400" noProof="0"/>
          </a:p>
        </p:txBody>
      </p:sp>
      <p:sp>
        <p:nvSpPr>
          <p:cNvPr id="6" name="Text 4"/>
          <p:cNvSpPr/>
          <p:nvPr/>
        </p:nvSpPr>
        <p:spPr>
          <a:xfrm>
            <a:off x="1207008" y="1243584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Megfelelés</a:t>
            </a:r>
            <a:endParaRPr lang="hu-HU" sz="1520" noProof="0"/>
          </a:p>
        </p:txBody>
      </p:sp>
      <p:sp>
        <p:nvSpPr>
          <p:cNvPr id="8" name="Text 6"/>
          <p:cNvSpPr/>
          <p:nvPr/>
        </p:nvSpPr>
        <p:spPr>
          <a:xfrm>
            <a:off x="1207008" y="1645920"/>
            <a:ext cx="6080760" cy="7955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pPr marL="0" indent="0">
              <a:buNone/>
            </a:pPr>
            <a:r>
              <a:rPr lang="hu-HU" sz="1100" noProof="0">
                <a:solidFill>
                  <a:srgbClr val="24313D"/>
                </a:solidFill>
              </a:rPr>
              <a:t>Az igazolt állapot, hogy a gyakorlat teljesíti a standardot vagy kritériumot.</a:t>
            </a:r>
          </a:p>
          <a:p>
            <a:r>
              <a:rPr lang="hu-HU" sz="1100"/>
              <a:t>A megfelelés annak bizonyítékokon alapuló igazolása, hogy a PPKE működése, képzése vagy minőségbiztosítási folyamata a rá vonatkozó követelményekkel összhangban, dokumentáltan és a gyakorlatban is működik.</a:t>
            </a:r>
          </a:p>
          <a:p>
            <a:pPr marL="0" indent="0">
              <a:buNone/>
            </a:pPr>
            <a:r>
              <a:rPr lang="hu-HU" sz="1100" noProof="0">
                <a:solidFill>
                  <a:srgbClr val="24313D"/>
                </a:solidFill>
              </a:rPr>
              <a:t> </a:t>
            </a:r>
          </a:p>
          <a:p>
            <a:pPr marL="0" indent="0">
              <a:buNone/>
            </a:pPr>
            <a:endParaRPr lang="hu-HU" sz="1100" noProof="0"/>
          </a:p>
        </p:txBody>
      </p:sp>
      <p:sp>
        <p:nvSpPr>
          <p:cNvPr id="9" name="Shape 7"/>
          <p:cNvSpPr/>
          <p:nvPr/>
        </p:nvSpPr>
        <p:spPr>
          <a:xfrm>
            <a:off x="7461504" y="1298448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11" name="Text 9"/>
          <p:cNvSpPr/>
          <p:nvPr/>
        </p:nvSpPr>
        <p:spPr>
          <a:xfrm>
            <a:off x="7699248" y="1298448"/>
            <a:ext cx="3657600" cy="131673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176213" lvl="0" indent="-176213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felméréseket ténylegesen elvégzik;</a:t>
            </a:r>
          </a:p>
          <a:p>
            <a:pPr marL="176213" lvl="0" indent="-176213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Az eredményeket elemzik;</a:t>
            </a:r>
          </a:p>
          <a:p>
            <a:pPr marL="176213" lvl="0" indent="-176213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Az illetékes testület megtárgyalja a megállapításokat;</a:t>
            </a:r>
          </a:p>
          <a:p>
            <a:pPr marL="176213" lvl="0" indent="-176213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Intézkedést határoznak meg;</a:t>
            </a:r>
          </a:p>
          <a:p>
            <a:pPr marL="176213" lvl="0" indent="-176213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Kijelölik a felelőst és a határidőt.</a:t>
            </a:r>
          </a:p>
        </p:txBody>
      </p:sp>
      <p:sp>
        <p:nvSpPr>
          <p:cNvPr id="13" name="Shape 11"/>
          <p:cNvSpPr/>
          <p:nvPr/>
        </p:nvSpPr>
        <p:spPr>
          <a:xfrm>
            <a:off x="438912" y="2852928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14" name="Text 12"/>
          <p:cNvSpPr/>
          <p:nvPr/>
        </p:nvSpPr>
        <p:spPr>
          <a:xfrm>
            <a:off x="603504" y="2999232"/>
            <a:ext cx="438912" cy="310896"/>
          </a:xfrm>
          <a:prstGeom prst="rect">
            <a:avLst/>
          </a:prstGeom>
          <a:solidFill>
            <a:srgbClr val="287A78"/>
          </a:solidFill>
          <a:ln>
            <a:solidFill>
              <a:srgbClr val="287A7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52</a:t>
            </a:r>
            <a:endParaRPr lang="hu-HU" sz="1400" noProof="0"/>
          </a:p>
        </p:txBody>
      </p:sp>
      <p:sp>
        <p:nvSpPr>
          <p:cNvPr id="15" name="Text 13"/>
          <p:cNvSpPr/>
          <p:nvPr/>
        </p:nvSpPr>
        <p:spPr>
          <a:xfrm>
            <a:off x="1207008" y="2962656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Fejlesztési javaslat</a:t>
            </a:r>
            <a:endParaRPr lang="hu-HU" sz="1520" noProof="0"/>
          </a:p>
        </p:txBody>
      </p:sp>
      <p:sp>
        <p:nvSpPr>
          <p:cNvPr id="17" name="Text 15"/>
          <p:cNvSpPr/>
          <p:nvPr/>
        </p:nvSpPr>
        <p:spPr>
          <a:xfrm>
            <a:off x="1207008" y="3337560"/>
            <a:ext cx="6080760" cy="8229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>
              <a:buNone/>
            </a:pPr>
            <a:r>
              <a:rPr lang="hu-HU" sz="1100" noProof="0">
                <a:solidFill>
                  <a:srgbClr val="24313D"/>
                </a:solidFill>
              </a:rPr>
              <a:t>Ajánlás a megfelelés erősítésére vagy a működés javítására. </a:t>
            </a:r>
          </a:p>
          <a:p>
            <a:r>
              <a:rPr lang="hu-HU" sz="1100"/>
              <a:t>A fejlesztési javaslat a MAB vagy a látogató bizottság szakmai ajánlása, amely valamely megfelelően vagy részben megfelelően működő PPKE-folyamat továbbfejlesztésére, egységesítésére, eredményesebbé tételére vagy intézményi beágyazottságának erősítésére irányul.</a:t>
            </a:r>
          </a:p>
          <a:p>
            <a:pPr marL="0" indent="0">
              <a:buNone/>
            </a:pPr>
            <a:endParaRPr lang="hu-HU" sz="1100" noProof="0"/>
          </a:p>
        </p:txBody>
      </p:sp>
      <p:sp>
        <p:nvSpPr>
          <p:cNvPr id="18" name="Shape 16"/>
          <p:cNvSpPr/>
          <p:nvPr/>
        </p:nvSpPr>
        <p:spPr>
          <a:xfrm>
            <a:off x="7461504" y="3017520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20" name="Text 18"/>
          <p:cNvSpPr/>
          <p:nvPr/>
        </p:nvSpPr>
        <p:spPr>
          <a:xfrm>
            <a:off x="7699247" y="2962656"/>
            <a:ext cx="3718553" cy="1371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176213" lvl="0" indent="-176213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rendszer működik, de nem kellően rendszeres;</a:t>
            </a:r>
          </a:p>
          <a:p>
            <a:pPr marL="176213" lvl="0" indent="-176213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nem egységes az egész Egyetemen;</a:t>
            </a:r>
          </a:p>
          <a:p>
            <a:pPr marL="176213" lvl="0" indent="-176213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nem megfelelően dokumentált;</a:t>
            </a:r>
          </a:p>
          <a:p>
            <a:pPr marL="176213" lvl="0" indent="-176213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nem kapcsolódik egyértelműen a vezetői döntésekhez;</a:t>
            </a:r>
          </a:p>
          <a:p>
            <a:pPr marL="176213" lvl="0" indent="-176213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nem rendelkezik megfelelő mutatószámokkal;</a:t>
            </a:r>
          </a:p>
          <a:p>
            <a:pPr marL="176213" lvl="0" indent="-176213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eredményességét még nem mérik vissza;</a:t>
            </a:r>
          </a:p>
          <a:p>
            <a:pPr marL="176213" lvl="0" indent="-176213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fejlettebb intézményi megoldással hatékonyabbá tehető.</a:t>
            </a:r>
          </a:p>
        </p:txBody>
      </p:sp>
      <p:sp>
        <p:nvSpPr>
          <p:cNvPr id="22" name="Shape 20"/>
          <p:cNvSpPr/>
          <p:nvPr/>
        </p:nvSpPr>
        <p:spPr>
          <a:xfrm>
            <a:off x="438912" y="4572000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23" name="Text 21"/>
          <p:cNvSpPr/>
          <p:nvPr/>
        </p:nvSpPr>
        <p:spPr>
          <a:xfrm>
            <a:off x="603504" y="4718304"/>
            <a:ext cx="438912" cy="310896"/>
          </a:xfrm>
          <a:prstGeom prst="rect">
            <a:avLst/>
          </a:prstGeom>
          <a:solidFill>
            <a:srgbClr val="C39A55"/>
          </a:solidFill>
          <a:ln>
            <a:solidFill>
              <a:srgbClr val="C39A55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53</a:t>
            </a:r>
            <a:endParaRPr lang="hu-HU" sz="1400" noProof="0"/>
          </a:p>
        </p:txBody>
      </p:sp>
      <p:sp>
        <p:nvSpPr>
          <p:cNvPr id="24" name="Text 22"/>
          <p:cNvSpPr/>
          <p:nvPr/>
        </p:nvSpPr>
        <p:spPr>
          <a:xfrm>
            <a:off x="1207008" y="4681728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Monitoreljárás</a:t>
            </a:r>
            <a:endParaRPr lang="hu-HU" sz="1520" noProof="0"/>
          </a:p>
        </p:txBody>
      </p:sp>
      <p:sp>
        <p:nvSpPr>
          <p:cNvPr id="26" name="Text 24"/>
          <p:cNvSpPr/>
          <p:nvPr/>
        </p:nvSpPr>
        <p:spPr>
          <a:xfrm>
            <a:off x="1207007" y="5029200"/>
            <a:ext cx="6254495" cy="8503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pPr marL="0" indent="0">
              <a:buNone/>
            </a:pPr>
            <a:r>
              <a:rPr lang="hu-HU" sz="1100" noProof="0">
                <a:solidFill>
                  <a:srgbClr val="24313D"/>
                </a:solidFill>
              </a:rPr>
              <a:t>Utókövetés a korábbi megállapítások kezelésének vizsgálatára.</a:t>
            </a:r>
          </a:p>
          <a:p>
            <a:r>
              <a:rPr lang="hu-HU" sz="1100"/>
              <a:t>A monitoreljárás az akkreditációs vagy képzésértékelési eljárást követő célzott külső </a:t>
            </a:r>
            <a:r>
              <a:rPr lang="hu-HU" sz="1100" err="1"/>
              <a:t>utánkövetés</a:t>
            </a:r>
            <a:r>
              <a:rPr lang="hu-HU" sz="1100"/>
              <a:t>, amelyben a MAB azt vizsgálja, hogy a PPKE a korábbi értékelés megállapításai és fejlesztési javaslatai alapján milyen intézkedéseket tett, azokat végrehajtotta-e, és a beavatkozások eredményesek voltak-e.</a:t>
            </a:r>
          </a:p>
          <a:p>
            <a:pPr marL="0" indent="0">
              <a:buNone/>
            </a:pPr>
            <a:r>
              <a:rPr lang="hu-HU" sz="1100" noProof="0">
                <a:solidFill>
                  <a:srgbClr val="24313D"/>
                </a:solidFill>
              </a:rPr>
              <a:t> </a:t>
            </a:r>
          </a:p>
          <a:p>
            <a:pPr marL="0" indent="0">
              <a:buNone/>
            </a:pPr>
            <a:endParaRPr lang="hu-HU" sz="1100" noProof="0"/>
          </a:p>
        </p:txBody>
      </p:sp>
      <p:sp>
        <p:nvSpPr>
          <p:cNvPr id="27" name="Shape 25"/>
          <p:cNvSpPr/>
          <p:nvPr/>
        </p:nvSpPr>
        <p:spPr>
          <a:xfrm>
            <a:off x="7461504" y="4736592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29" name="Text 27"/>
          <p:cNvSpPr/>
          <p:nvPr/>
        </p:nvSpPr>
        <p:spPr>
          <a:xfrm>
            <a:off x="7699248" y="4681728"/>
            <a:ext cx="3913632" cy="1371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pPr marL="176213" lvl="0" indent="-176213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PPKE az intézkedéseket megfelelően végrehajtotta;</a:t>
            </a:r>
          </a:p>
          <a:p>
            <a:pPr marL="176213" lvl="0" indent="-176213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fejlesztési javaslatok teljesültek;</a:t>
            </a:r>
          </a:p>
          <a:p>
            <a:pPr marL="176213" lvl="0" indent="-176213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az intézkedések részben valósultak meg;</a:t>
            </a:r>
          </a:p>
          <a:p>
            <a:pPr marL="176213" lvl="0" indent="-176213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további bizonyíték vagy fejlesztés szükséges;</a:t>
            </a:r>
          </a:p>
          <a:p>
            <a:pPr marL="176213" lvl="0" indent="-176213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egyes intézkedések végrehajtása megtörtént, de eredményességük még nem igazolható;</a:t>
            </a:r>
          </a:p>
          <a:p>
            <a:pPr marL="176213" lvl="0" indent="-176213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további </a:t>
            </a:r>
            <a:r>
              <a:rPr lang="hu-HU" sz="1100" err="1">
                <a:solidFill>
                  <a:schemeClr val="accent6">
                    <a:lumMod val="50000"/>
                  </a:schemeClr>
                </a:solidFill>
              </a:rPr>
              <a:t>utánkövetés</a:t>
            </a: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 indokolt;</a:t>
            </a:r>
          </a:p>
          <a:p>
            <a:pPr marL="176213" lvl="0" indent="-176213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újabb vagy szigorúbb értékelési eljárás szükséges.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155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2300" b="1" noProof="0">
                <a:solidFill>
                  <a:srgbClr val="17324D"/>
                </a:solidFill>
              </a:rPr>
              <a:t>Fogalomtár 54–55 / 55</a:t>
            </a:r>
            <a:endParaRPr lang="hu-HU" sz="2300" noProof="0"/>
          </a:p>
        </p:txBody>
      </p:sp>
      <p:sp>
        <p:nvSpPr>
          <p:cNvPr id="4" name="Shape 2"/>
          <p:cNvSpPr/>
          <p:nvPr/>
        </p:nvSpPr>
        <p:spPr>
          <a:xfrm>
            <a:off x="438912" y="1133856"/>
            <a:ext cx="11301984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5" name="Text 3"/>
          <p:cNvSpPr/>
          <p:nvPr/>
        </p:nvSpPr>
        <p:spPr>
          <a:xfrm>
            <a:off x="603504" y="1280160"/>
            <a:ext cx="438912" cy="310896"/>
          </a:xfrm>
          <a:prstGeom prst="rect">
            <a:avLst/>
          </a:prstGeom>
          <a:solidFill>
            <a:srgbClr val="2E638F"/>
          </a:solidFill>
          <a:ln>
            <a:solidFill>
              <a:srgbClr val="2E638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54</a:t>
            </a:r>
            <a:endParaRPr lang="hu-HU" sz="1400" noProof="0"/>
          </a:p>
        </p:txBody>
      </p:sp>
      <p:sp>
        <p:nvSpPr>
          <p:cNvPr id="6" name="Text 4"/>
          <p:cNvSpPr/>
          <p:nvPr/>
        </p:nvSpPr>
        <p:spPr>
          <a:xfrm>
            <a:off x="1207008" y="1243584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Akkreditáció hatálya</a:t>
            </a:r>
            <a:endParaRPr lang="hu-HU" sz="1520" noProof="0"/>
          </a:p>
        </p:txBody>
      </p:sp>
      <p:sp>
        <p:nvSpPr>
          <p:cNvPr id="8" name="Text 6"/>
          <p:cNvSpPr/>
          <p:nvPr/>
        </p:nvSpPr>
        <p:spPr>
          <a:xfrm>
            <a:off x="1207008" y="1591056"/>
            <a:ext cx="6080760" cy="8503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r>
              <a:rPr lang="hu-HU" sz="1100"/>
              <a:t>A MAB gyakorlatában az intézményi és képzési akkreditáció meghatározott időre szól; konkrét képzési határozatokban gyakori az ötéves időtartam. </a:t>
            </a:r>
          </a:p>
          <a:p>
            <a:endParaRPr lang="hu-HU" sz="1100"/>
          </a:p>
          <a:p>
            <a:pPr marL="0" indent="0">
              <a:buNone/>
            </a:pPr>
            <a:r>
              <a:rPr lang="hu-HU" sz="1100" noProof="0">
                <a:solidFill>
                  <a:srgbClr val="24313D"/>
                </a:solidFill>
              </a:rPr>
              <a:t> </a:t>
            </a:r>
            <a:endParaRPr lang="hu-HU" sz="1100" noProof="0"/>
          </a:p>
        </p:txBody>
      </p:sp>
      <p:sp>
        <p:nvSpPr>
          <p:cNvPr id="9" name="Shape 7"/>
          <p:cNvSpPr/>
          <p:nvPr/>
        </p:nvSpPr>
        <p:spPr>
          <a:xfrm>
            <a:off x="7461504" y="1298448"/>
            <a:ext cx="1" cy="1115568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11" name="Text 9"/>
          <p:cNvSpPr/>
          <p:nvPr/>
        </p:nvSpPr>
        <p:spPr>
          <a:xfrm>
            <a:off x="7699248" y="1362456"/>
            <a:ext cx="3657600" cy="11155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Az akkreditáció hatálya meghatározza, hogy a minőséghitelesítés a PPKE mely intézményi, képzési vagy doktori tevékenységeire, mely képzési helyen és milyen időtartamra érvényes, továbbá kapcsolódik-e hozzá monitorozási vagy beszámolási kötelezettség.</a:t>
            </a:r>
          </a:p>
        </p:txBody>
      </p:sp>
      <p:sp>
        <p:nvSpPr>
          <p:cNvPr id="13" name="Shape 11"/>
          <p:cNvSpPr/>
          <p:nvPr/>
        </p:nvSpPr>
        <p:spPr>
          <a:xfrm>
            <a:off x="438912" y="2852927"/>
            <a:ext cx="11301984" cy="3613775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DEE6"/>
            </a:solidFill>
            <a:prstDash val="solid"/>
          </a:ln>
          <a:effectLst/>
        </p:spPr>
        <p:txBody>
          <a:bodyPr/>
          <a:lstStyle/>
          <a:p>
            <a:endParaRPr lang="hu-HU" noProof="0"/>
          </a:p>
        </p:txBody>
      </p:sp>
      <p:sp>
        <p:nvSpPr>
          <p:cNvPr id="14" name="Text 12"/>
          <p:cNvSpPr/>
          <p:nvPr/>
        </p:nvSpPr>
        <p:spPr>
          <a:xfrm>
            <a:off x="603504" y="3122800"/>
            <a:ext cx="438912" cy="310896"/>
          </a:xfrm>
          <a:prstGeom prst="rect">
            <a:avLst/>
          </a:prstGeom>
          <a:solidFill>
            <a:srgbClr val="287A78"/>
          </a:solidFill>
          <a:ln>
            <a:solidFill>
              <a:srgbClr val="287A7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400" b="1" noProof="0">
                <a:solidFill>
                  <a:srgbClr val="FFFFFF"/>
                </a:solidFill>
              </a:rPr>
              <a:t>55</a:t>
            </a:r>
            <a:endParaRPr lang="hu-HU" sz="1400" noProof="0"/>
          </a:p>
        </p:txBody>
      </p:sp>
      <p:sp>
        <p:nvSpPr>
          <p:cNvPr id="15" name="Text 13"/>
          <p:cNvSpPr/>
          <p:nvPr/>
        </p:nvSpPr>
        <p:spPr>
          <a:xfrm>
            <a:off x="1207008" y="2962656"/>
            <a:ext cx="2907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520" b="1" noProof="0">
                <a:solidFill>
                  <a:srgbClr val="17324D"/>
                </a:solidFill>
              </a:rPr>
              <a:t>PDCA-ciklus</a:t>
            </a:r>
            <a:endParaRPr lang="hu-HU" sz="1520" noProof="0"/>
          </a:p>
        </p:txBody>
      </p:sp>
      <p:sp>
        <p:nvSpPr>
          <p:cNvPr id="17" name="Text 15"/>
          <p:cNvSpPr/>
          <p:nvPr/>
        </p:nvSpPr>
        <p:spPr>
          <a:xfrm>
            <a:off x="1207008" y="3310128"/>
            <a:ext cx="6080760" cy="315657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>
              <a:buNone/>
            </a:pPr>
            <a:r>
              <a:rPr lang="hu-HU" sz="1100" noProof="0">
                <a:solidFill>
                  <a:srgbClr val="24313D"/>
                </a:solidFill>
              </a:rPr>
              <a:t>Tervezés–végrehajtás–ellenőrzés–beavatkozás ismétlődő ciklusa.</a:t>
            </a:r>
          </a:p>
          <a:p>
            <a:pPr marL="0" indent="0">
              <a:buNone/>
            </a:pPr>
            <a:endParaRPr lang="hu-HU" sz="1100" noProof="0">
              <a:solidFill>
                <a:srgbClr val="24313D"/>
              </a:solidFill>
            </a:endParaRPr>
          </a:p>
          <a:p>
            <a:pPr fontAlgn="t">
              <a:lnSpc>
                <a:spcPct val="100000"/>
              </a:lnSpc>
              <a:buNone/>
            </a:pPr>
            <a:r>
              <a:rPr lang="hu-HU" sz="1100"/>
              <a:t>A PDCA-ciklus nem teljes, ha:</a:t>
            </a:r>
          </a:p>
          <a:p>
            <a:pPr marL="180975" lvl="0" indent="-180975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/>
              <a:t>van cél, de nincs végrehajtás;</a:t>
            </a:r>
          </a:p>
          <a:p>
            <a:pPr marL="180975" lvl="0" indent="-180975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/>
              <a:t>van intézkedés, de nincs felelős vagy határidő;</a:t>
            </a:r>
          </a:p>
          <a:p>
            <a:pPr marL="180975" lvl="0" indent="-180975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/>
              <a:t>van felmérés, de nincs elemzés;</a:t>
            </a:r>
          </a:p>
          <a:p>
            <a:pPr marL="180975" lvl="0" indent="-180975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/>
              <a:t>van elemzés, de nincs döntés;</a:t>
            </a:r>
          </a:p>
          <a:p>
            <a:pPr marL="180975" lvl="0" indent="-180975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/>
              <a:t>van döntés, de nem ellenőrzik a végrehajtását;</a:t>
            </a:r>
          </a:p>
          <a:p>
            <a:pPr marL="180975" lvl="0" indent="-180975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/>
              <a:t>végrehajtották az intézkedést, de nem mérték vissza a hatását;</a:t>
            </a:r>
          </a:p>
          <a:p>
            <a:pPr marL="180975" lvl="0" indent="-180975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/>
              <a:t>a tapasztalat nem épül be a következő tervezési ciklusba.</a:t>
            </a:r>
          </a:p>
          <a:p>
            <a:pPr lvl="0" fontAlgn="t">
              <a:lnSpc>
                <a:spcPct val="100000"/>
              </a:lnSpc>
            </a:pPr>
            <a:endParaRPr lang="hu-HU" sz="1100"/>
          </a:p>
          <a:p>
            <a:pPr fontAlgn="t">
              <a:lnSpc>
                <a:spcPct val="100000"/>
              </a:lnSpc>
              <a:buNone/>
            </a:pPr>
            <a:r>
              <a:rPr lang="hu-HU" sz="1100"/>
              <a:t>A teljes ciklus lánca:</a:t>
            </a:r>
          </a:p>
          <a:p>
            <a:pPr fontAlgn="t">
              <a:lnSpc>
                <a:spcPct val="100000"/>
              </a:lnSpc>
              <a:buNone/>
            </a:pPr>
            <a:r>
              <a:rPr lang="hu-HU" sz="1100" b="1"/>
              <a:t>cél → mutatószám → intézkedés → végrehajtási bizonyíték → értékelés → vezetői vagy testületi döntés → visszamérés → új cél vagy állandósított gyakorlat</a:t>
            </a:r>
          </a:p>
          <a:p>
            <a:pPr fontAlgn="t">
              <a:lnSpc>
                <a:spcPct val="100000"/>
              </a:lnSpc>
              <a:buNone/>
            </a:pPr>
            <a:endParaRPr lang="hu-HU" sz="1100" b="1"/>
          </a:p>
          <a:p>
            <a:pPr fontAlgn="t">
              <a:lnSpc>
                <a:spcPct val="100000"/>
              </a:lnSpc>
              <a:buNone/>
            </a:pPr>
            <a:endParaRPr lang="hu-HU" sz="1100"/>
          </a:p>
          <a:p>
            <a:pPr marL="0" indent="0">
              <a:buNone/>
            </a:pPr>
            <a:r>
              <a:rPr lang="hu-HU" sz="1100" noProof="0">
                <a:solidFill>
                  <a:srgbClr val="24313D"/>
                </a:solidFill>
              </a:rPr>
              <a:t> </a:t>
            </a:r>
          </a:p>
          <a:p>
            <a:pPr marL="0" indent="0">
              <a:buNone/>
            </a:pPr>
            <a:endParaRPr lang="hu-HU" sz="1100" noProof="0"/>
          </a:p>
        </p:txBody>
      </p:sp>
      <p:sp>
        <p:nvSpPr>
          <p:cNvPr id="18" name="Shape 16"/>
          <p:cNvSpPr/>
          <p:nvPr/>
        </p:nvSpPr>
        <p:spPr>
          <a:xfrm>
            <a:off x="7461504" y="3017519"/>
            <a:ext cx="1" cy="3218523"/>
          </a:xfrm>
          <a:prstGeom prst="line">
            <a:avLst/>
          </a:prstGeom>
          <a:noFill/>
          <a:ln w="12700">
            <a:solidFill>
              <a:srgbClr val="DCE3E9"/>
            </a:solidFill>
            <a:prstDash val="solid"/>
          </a:ln>
        </p:spPr>
        <p:txBody>
          <a:bodyPr/>
          <a:lstStyle/>
          <a:p>
            <a:endParaRPr lang="hu-HU" noProof="0"/>
          </a:p>
        </p:txBody>
      </p:sp>
      <p:sp>
        <p:nvSpPr>
          <p:cNvPr id="20" name="Text 18"/>
          <p:cNvSpPr/>
          <p:nvPr/>
        </p:nvSpPr>
        <p:spPr>
          <a:xfrm>
            <a:off x="7699248" y="3090672"/>
            <a:ext cx="3768852" cy="34930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 PDCA-ciklus a PPKE-n olyan folyamatos visszacsatolási és fejlesztési mechanizmus, amelyben az Egyetem célokat és intézkedéseket tervez, azokat végrehajtja, eredményességüket adatok és visszajelzések alapján értékeli, majd szükség esetén helyesbítő vagy fejlesztési intézkedéseket hajt végre.</a:t>
            </a:r>
          </a:p>
          <a:p>
            <a:pPr fontAlgn="t">
              <a:lnSpc>
                <a:spcPct val="100000"/>
              </a:lnSpc>
              <a:buNone/>
            </a:pPr>
            <a:endParaRPr lang="hu-HU" sz="1100">
              <a:solidFill>
                <a:schemeClr val="accent6">
                  <a:lumMod val="50000"/>
                </a:schemeClr>
              </a:solidFill>
            </a:endParaRPr>
          </a:p>
          <a:p>
            <a:pPr lvl="0" fontAlgn="t">
              <a:lnSpc>
                <a:spcPct val="100000"/>
              </a:lnSpc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Magas az elsőéves hallgatók lemorzsolódási aránya.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Az egyetem mentorprogramot tervez; kijelöli a felelős szervezeti egységet,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Felkészíti a mentorokat; azonosítja a veszélyeztetett hallgatókat; felzárkóztató konzultációkat szervez;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Értékelik: a programban részt vevők számát; a kreditelőrehaladást; az aktív és passzív státuszok alakulását; a lemorzsolódási arányt;</a:t>
            </a:r>
          </a:p>
          <a:p>
            <a:pPr marL="177800" lvl="0" indent="-177800" fontAlgn="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hu-HU" sz="1100">
                <a:solidFill>
                  <a:schemeClr val="accent6">
                    <a:lumMod val="50000"/>
                  </a:schemeClr>
                </a:solidFill>
              </a:rPr>
              <a:t>Egyetem beépíti a rendszeres működésbe; a jó gyakorlatot más képzésekre is kiterjeszti; szükség esetén pontosítja a részvételi és kiválasztási szabályokat.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hu-HU" sz="1100">
              <a:solidFill>
                <a:schemeClr val="accent6">
                  <a:lumMod val="50000"/>
                </a:schemeClr>
              </a:solidFill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hu-HU" sz="1100">
              <a:solidFill>
                <a:schemeClr val="accent6">
                  <a:lumMod val="50000"/>
                </a:schemeClr>
              </a:solidFill>
            </a:endParaRPr>
          </a:p>
          <a:p>
            <a:pPr fontAlgn="t"/>
            <a:endParaRPr lang="hu-HU" sz="1100">
              <a:solidFill>
                <a:schemeClr val="accent6">
                  <a:lumMod val="50000"/>
                </a:schemeClr>
              </a:solidFill>
            </a:endParaRPr>
          </a:p>
          <a:p>
            <a:pPr fontAlgn="t"/>
            <a:endParaRPr lang="hu-HU" sz="1100">
              <a:solidFill>
                <a:schemeClr val="accent6">
                  <a:lumMod val="50000"/>
                </a:schemeClr>
              </a:solidFill>
            </a:endParaRPr>
          </a:p>
          <a:p>
            <a:pPr fontAlgn="t">
              <a:lnSpc>
                <a:spcPct val="100000"/>
              </a:lnSpc>
              <a:buNone/>
            </a:pPr>
            <a:endParaRPr lang="hu-HU" sz="1100">
              <a:solidFill>
                <a:schemeClr val="accent6">
                  <a:lumMod val="50000"/>
                </a:schemeClr>
              </a:solidFill>
            </a:endParaRPr>
          </a:p>
          <a:p>
            <a:pPr fontAlgn="t">
              <a:lnSpc>
                <a:spcPct val="100000"/>
              </a:lnSpc>
              <a:buNone/>
            </a:pPr>
            <a:endParaRPr lang="hu-HU" sz="1100">
              <a:solidFill>
                <a:schemeClr val="accent6">
                  <a:lumMod val="50000"/>
                </a:schemeClr>
              </a:solidFill>
            </a:endParaRPr>
          </a:p>
          <a:p>
            <a:pPr fontAlgn="t">
              <a:lnSpc>
                <a:spcPct val="100000"/>
              </a:lnSpc>
              <a:buNone/>
            </a:pPr>
            <a:endParaRPr lang="hu-HU" sz="110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585850CB8B73DF4796228275041BD41F" ma:contentTypeVersion="11" ma:contentTypeDescription="Új dokumentum létrehozása." ma:contentTypeScope="" ma:versionID="b131cdc5160f625ae81691e340748b69">
  <xsd:schema xmlns:xsd="http://www.w3.org/2001/XMLSchema" xmlns:xs="http://www.w3.org/2001/XMLSchema" xmlns:p="http://schemas.microsoft.com/office/2006/metadata/properties" xmlns:ns2="0f953493-5140-42cd-97e0-64e9f651e26a" xmlns:ns3="3280c932-b988-4341-9528-9147dff2354e" targetNamespace="http://schemas.microsoft.com/office/2006/metadata/properties" ma:root="true" ma:fieldsID="fccf44ecf88a7aff7f5e822d1bfc71f1" ns2:_="" ns3:_="">
    <xsd:import namespace="0f953493-5140-42cd-97e0-64e9f651e26a"/>
    <xsd:import namespace="3280c932-b988-4341-9528-9147dff2354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fil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953493-5140-42cd-97e0-64e9f651e2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file" ma:index="11" nillable="true" ma:displayName="file" ma:format="Dropdown" ma:internalName="file" ma:percentage="FALSE">
      <xsd:simpleType>
        <xsd:restriction base="dms:Number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Képcímkék" ma:readOnly="false" ma:fieldId="{5cf76f15-5ced-4ddc-b409-7134ff3c332f}" ma:taxonomyMulti="true" ma:sspId="dcf648d1-0f4e-4095-89a3-d557a1756f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80c932-b988-4341-9528-9147dff2354e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9ab0f058-f98c-409a-97e5-9da70ed6526d}" ma:internalName="TaxCatchAll" ma:showField="CatchAllData" ma:web="3280c932-b988-4341-9528-9147dff2354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280c932-b988-4341-9528-9147dff2354e"/>
    <lcf76f155ced4ddcb4097134ff3c332f xmlns="0f953493-5140-42cd-97e0-64e9f651e26a">
      <Terms xmlns="http://schemas.microsoft.com/office/infopath/2007/PartnerControls"/>
    </lcf76f155ced4ddcb4097134ff3c332f>
    <file xmlns="0f953493-5140-42cd-97e0-64e9f651e26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CA8A03C-580A-42C9-AF62-7913AAB5C8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f953493-5140-42cd-97e0-64e9f651e26a"/>
    <ds:schemaRef ds:uri="3280c932-b988-4341-9528-9147dff235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19CB2B1-BFAE-4183-880D-58214D3FDB8B}">
  <ds:schemaRefs>
    <ds:schemaRef ds:uri="http://schemas.microsoft.com/office/2006/metadata/properties"/>
    <ds:schemaRef ds:uri="http://purl.org/dc/elements/1.1/"/>
    <ds:schemaRef ds:uri="0f953493-5140-42cd-97e0-64e9f651e26a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schemas.microsoft.com/office/infopath/2007/PartnerControls"/>
    <ds:schemaRef ds:uri="3280c932-b988-4341-9528-9147dff2354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0BCD4CD8-251A-4E7B-85A2-20CE849622F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7416</Words>
  <Application>Microsoft Office PowerPoint</Application>
  <PresentationFormat>Szélesvásznú</PresentationFormat>
  <Paragraphs>681</Paragraphs>
  <Slides>20</Slides>
  <Notes>20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20</vt:i4>
      </vt:variant>
    </vt:vector>
  </HeadingPairs>
  <TitlesOfParts>
    <vt:vector size="24" baseType="lpstr">
      <vt:lpstr>Aptos</vt:lpstr>
      <vt:lpstr>Arial</vt:lpstr>
      <vt:lpstr>Wingdings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Teljes minőségbiztosítási fogalomtár, részletes fogalomkifejtéssel</dc:title>
  <dc:subject>PptxGenJS Presentation</dc:subject>
  <dc:creator>Villám Péter</dc:creator>
  <cp:lastModifiedBy>Villám Péter</cp:lastModifiedBy>
  <cp:revision>4</cp:revision>
  <dcterms:created xsi:type="dcterms:W3CDTF">2026-09-17T07:23:13Z</dcterms:created>
  <dcterms:modified xsi:type="dcterms:W3CDTF">2026-09-21T17:06:29Z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0x010100585850CB8B73DF4796228275041BD41F</vt:lpwstr>
  </property>
  <property fmtid="{D5CDD505-2E9C-101B-9397-08002B2CF9AE}" pid="3" name="MediaServiceImageTags">
    <vt:lpwstr/>
  </property>
</Properties>
</file>