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9" r:id="rId14"/>
    <p:sldId id="282" r:id="rId15"/>
    <p:sldId id="268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093964B5-13E6-4AF4-8F2C-8C12BB0BB91A}">
          <p14:sldIdLst>
            <p14:sldId id="256"/>
            <p14:sldId id="257"/>
            <p14:sldId id="258"/>
            <p14:sldId id="259"/>
            <p14:sldId id="260"/>
            <p14:sldId id="261"/>
            <p14:sldId id="263"/>
            <p14:sldId id="264"/>
            <p14:sldId id="265"/>
            <p14:sldId id="262"/>
            <p14:sldId id="266"/>
            <p14:sldId id="267"/>
            <p14:sldId id="269"/>
            <p14:sldId id="282"/>
            <p14:sldId id="268"/>
            <p14:sldId id="270"/>
            <p14:sldId id="271"/>
            <p14:sldId id="273"/>
            <p14:sldId id="272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2DEFE-70D0-4641-B3D6-F0BE272710BC}" type="datetimeFigureOut">
              <a:rPr lang="hu-HU" smtClean="0"/>
              <a:t>2021. 07. 13.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6A939-A32B-4F5C-BB8C-7A43A9FA318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5521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5200" dirty="0" smtClean="0">
                <a:solidFill>
                  <a:schemeClr val="accent2">
                    <a:lumMod val="75000"/>
                  </a:schemeClr>
                </a:solidFill>
              </a:rPr>
              <a:t>Doktori iskola akkreditációs felkészülés</a:t>
            </a:r>
            <a:endParaRPr lang="hu-HU" sz="5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z="2800" dirty="0" smtClean="0">
                <a:solidFill>
                  <a:srgbClr val="00B0F0"/>
                </a:solidFill>
              </a:rPr>
              <a:t>2019</a:t>
            </a:r>
            <a:r>
              <a:rPr lang="hu-H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hu-HU" sz="2800" dirty="0" smtClean="0">
                <a:solidFill>
                  <a:srgbClr val="00B0F0"/>
                </a:solidFill>
              </a:rPr>
              <a:t>2021</a:t>
            </a:r>
            <a:endParaRPr lang="hu-H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9811"/>
          </a:xfrm>
        </p:spPr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677333" y="1299411"/>
            <a:ext cx="9557529" cy="5358063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Küldetésnyilatkozat</a:t>
            </a:r>
            <a:r>
              <a:rPr lang="hu-HU" dirty="0" smtClean="0"/>
              <a:t>:</a:t>
            </a:r>
          </a:p>
          <a:p>
            <a:pPr marL="0" indent="0" algn="ctr">
              <a:buNone/>
            </a:pPr>
            <a:r>
              <a:rPr lang="hu-HU" sz="1800" dirty="0" smtClean="0"/>
              <a:t>magyar </a:t>
            </a:r>
            <a:r>
              <a:rPr lang="hu-HU" sz="1800" dirty="0"/>
              <a:t>– katolikus – </a:t>
            </a:r>
            <a:r>
              <a:rPr lang="hu-HU" sz="1800" dirty="0" smtClean="0"/>
              <a:t>egyetem</a:t>
            </a:r>
          </a:p>
          <a:p>
            <a:pPr marL="0" indent="0" algn="ctr">
              <a:buNone/>
            </a:pPr>
            <a:r>
              <a:rPr lang="hu-HU" dirty="0" smtClean="0"/>
              <a:t>(Dr</a:t>
            </a:r>
            <a:r>
              <a:rPr lang="hu-HU" dirty="0"/>
              <a:t>. </a:t>
            </a:r>
            <a:r>
              <a:rPr lang="hu-HU" dirty="0" err="1"/>
              <a:t>Kuminetz</a:t>
            </a:r>
            <a:r>
              <a:rPr lang="hu-HU" dirty="0"/>
              <a:t> Géza: A tudományos élet és a személyiségfejlesztés sajátos fellegvára a katolikus </a:t>
            </a:r>
            <a:r>
              <a:rPr lang="hu-HU" dirty="0" smtClean="0"/>
              <a:t>egyetem)</a:t>
            </a:r>
            <a:endParaRPr lang="hu-HU" sz="1800" dirty="0" smtClean="0"/>
          </a:p>
          <a:p>
            <a:r>
              <a:rPr lang="hu-HU" sz="1800" dirty="0" smtClean="0">
                <a:solidFill>
                  <a:schemeClr val="accent2">
                    <a:lumMod val="75000"/>
                  </a:schemeClr>
                </a:solidFill>
              </a:rPr>
              <a:t>Minőségpolitika</a:t>
            </a:r>
            <a:r>
              <a:rPr lang="hu-HU" sz="1800" dirty="0" smtClean="0"/>
              <a:t>:</a:t>
            </a:r>
          </a:p>
          <a:p>
            <a:pPr marL="0" indent="0" algn="ctr">
              <a:buNone/>
            </a:pPr>
            <a:r>
              <a:rPr lang="hu-HU" dirty="0" smtClean="0"/>
              <a:t>Kiválóság megvalósítása örökérvényű értékek mentén</a:t>
            </a:r>
          </a:p>
          <a:p>
            <a:pPr marL="0" indent="0" algn="ctr">
              <a:buNone/>
            </a:pPr>
            <a:r>
              <a:rPr lang="hu-HU" dirty="0" smtClean="0"/>
              <a:t>Az egyetemi/akadémiai szférában vezető szerep az ember és a társadalom szolgálatában</a:t>
            </a:r>
          </a:p>
          <a:p>
            <a:pPr marL="0" indent="0" algn="ctr">
              <a:buNone/>
            </a:pPr>
            <a:r>
              <a:rPr lang="hu-HU" dirty="0" smtClean="0"/>
              <a:t>Versengés helyett belső </a:t>
            </a:r>
            <a:r>
              <a:rPr lang="hu-HU" dirty="0"/>
              <a:t>erkölcsi és szakmai eltökéltség és </a:t>
            </a:r>
            <a:r>
              <a:rPr lang="hu-HU" dirty="0" smtClean="0"/>
              <a:t>hivatástudat</a:t>
            </a:r>
          </a:p>
          <a:p>
            <a:pPr marL="0" indent="0" algn="ctr">
              <a:buNone/>
            </a:pPr>
            <a:r>
              <a:rPr lang="hu-HU" dirty="0" smtClean="0"/>
              <a:t>Minőségi </a:t>
            </a:r>
            <a:r>
              <a:rPr lang="hu-HU" dirty="0"/>
              <a:t>tanulási környezet </a:t>
            </a:r>
            <a:r>
              <a:rPr lang="hu-HU" dirty="0" smtClean="0"/>
              <a:t>biztosítása =&gt; hallgatói kiteljesedés</a:t>
            </a:r>
          </a:p>
          <a:p>
            <a:pPr marL="0" indent="0" algn="ctr">
              <a:buNone/>
            </a:pPr>
            <a:r>
              <a:rPr lang="hu-HU" dirty="0" smtClean="0"/>
              <a:t>Minőségi </a:t>
            </a:r>
            <a:r>
              <a:rPr lang="hu-HU" dirty="0"/>
              <a:t>munkakörnyezet, kiterjedt tudományos együttműködések és keresztény szervezeti kultúra </a:t>
            </a:r>
            <a:r>
              <a:rPr lang="hu-HU" dirty="0" smtClean="0"/>
              <a:t>=&gt; oktatói, kutatói, munkatársi kiteljesedés</a:t>
            </a:r>
          </a:p>
          <a:p>
            <a:pPr marL="0" indent="0" algn="ctr">
              <a:buNone/>
            </a:pPr>
            <a:r>
              <a:rPr lang="hu-HU" dirty="0" smtClean="0"/>
              <a:t>Hatékony </a:t>
            </a:r>
            <a:r>
              <a:rPr lang="hu-HU" dirty="0"/>
              <a:t>és előremutató, katolikus szellemiségű intézményi </a:t>
            </a:r>
            <a:r>
              <a:rPr lang="hu-HU" dirty="0" smtClean="0"/>
              <a:t>teljesítmény, </a:t>
            </a:r>
            <a:r>
              <a:rPr lang="hu-HU" dirty="0"/>
              <a:t>élet- és munkaképes hallgatók </a:t>
            </a:r>
            <a:r>
              <a:rPr lang="hu-HU" dirty="0" smtClean="0"/>
              <a:t>kibocsátása, </a:t>
            </a:r>
            <a:r>
              <a:rPr lang="hu-HU" dirty="0"/>
              <a:t>az egész életen át tartó tanulás </a:t>
            </a:r>
            <a:r>
              <a:rPr lang="hu-HU" dirty="0" smtClean="0"/>
              <a:t>katalizálása </a:t>
            </a:r>
            <a:r>
              <a:rPr lang="hu-HU" dirty="0"/>
              <a:t>és partneri együttműködések </a:t>
            </a:r>
            <a:r>
              <a:rPr lang="hu-HU" dirty="0" smtClean="0"/>
              <a:t>=&gt; a társadalom és a gazdasági fejlődés szolgálata.</a:t>
            </a:r>
          </a:p>
          <a:p>
            <a:pPr marL="0" indent="0" algn="ctr">
              <a:buNone/>
            </a:pPr>
            <a:r>
              <a:rPr lang="hu-HU" dirty="0" smtClean="0"/>
              <a:t>A fenti célok elérése érdekében működteti az Egyetem a minőségbiztosítási rendszerét</a:t>
            </a:r>
            <a:endParaRPr lang="hu-HU" dirty="0"/>
          </a:p>
          <a:p>
            <a:pPr marL="0" indent="0" algn="ctr">
              <a:buNone/>
            </a:pPr>
            <a:r>
              <a:rPr lang="hu-HU" dirty="0" smtClean="0"/>
              <a:t>Összehangoltan működteti a humánerőforrás-menedzsmenttel és a stratégiai menedzsmenttel.</a:t>
            </a:r>
          </a:p>
          <a:p>
            <a:pPr marL="0" indent="0" algn="ctr">
              <a:buNone/>
            </a:pPr>
            <a:r>
              <a:rPr lang="hu-HU" dirty="0" smtClean="0"/>
              <a:t>Munkatársak és vezetők elkötelezettsége.</a:t>
            </a:r>
          </a:p>
          <a:p>
            <a:endParaRPr lang="hu-HU" sz="1800" dirty="0"/>
          </a:p>
          <a:p>
            <a:pPr marL="457200" lvl="1" indent="0" algn="ctr">
              <a:buNone/>
            </a:pP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7954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556084"/>
            <a:ext cx="9252729" cy="5005137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Minőségbiztosítási szabályzat</a:t>
            </a:r>
          </a:p>
          <a:p>
            <a:pPr marL="457200" lvl="1" indent="0">
              <a:buNone/>
            </a:pPr>
            <a:r>
              <a:rPr lang="hu-HU" sz="1800" dirty="0" smtClean="0"/>
              <a:t>- a minőségbiztosítási rendszer célja</a:t>
            </a:r>
            <a:endParaRPr lang="hu-HU" sz="1800" dirty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</a:t>
            </a:r>
            <a:r>
              <a:rPr lang="hu-HU" dirty="0"/>
              <a:t>kapcsolódás</a:t>
            </a:r>
            <a:r>
              <a:rPr lang="hu-HU" dirty="0" smtClean="0"/>
              <a:t> a MAB, az ENQA és az AVEPRO rendszereihez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hatály</a:t>
            </a:r>
          </a:p>
          <a:p>
            <a:pPr marL="0" indent="0">
              <a:buNone/>
            </a:pPr>
            <a:r>
              <a:rPr lang="hu-HU" dirty="0" smtClean="0"/>
              <a:t>	- hatáskörök meghatározása </a:t>
            </a:r>
            <a:br>
              <a:rPr lang="hu-HU" dirty="0" smtClean="0"/>
            </a:br>
            <a:r>
              <a:rPr lang="hu-HU" dirty="0" smtClean="0"/>
              <a:t>		(Egyetemi Tanács, rektor, EMBB, MBJO, kari/doktori </a:t>
            </a:r>
            <a:r>
              <a:rPr lang="hu-HU" dirty="0" err="1" smtClean="0"/>
              <a:t>képzésbeli</a:t>
            </a:r>
            <a:r>
              <a:rPr lang="hu-HU" dirty="0" smtClean="0"/>
              <a:t> </a:t>
            </a:r>
            <a:r>
              <a:rPr lang="hu-HU" dirty="0" err="1" smtClean="0"/>
              <a:t>minőségbizt</a:t>
            </a:r>
            <a:r>
              <a:rPr lang="hu-HU" dirty="0" smtClean="0"/>
              <a:t>.)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rendszerfelépítés (minőségpolitika, minőségfejlesztési program – minőségcélok,</a:t>
            </a:r>
            <a:br>
              <a:rPr lang="hu-HU" dirty="0" smtClean="0"/>
            </a:br>
            <a:r>
              <a:rPr lang="hu-HU" dirty="0" smtClean="0"/>
              <a:t>		mutatórendszer, felmérések, belső vizsgálati rendszer, önértékelés)</a:t>
            </a:r>
          </a:p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Minőségfejlesztési program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</a:rPr>
              <a:t>	- rektori ciklusra vonatkozóan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	</a:t>
            </a:r>
            <a:r>
              <a:rPr lang="hu-HU" dirty="0" smtClean="0">
                <a:solidFill>
                  <a:schemeClr val="tx1"/>
                </a:solidFill>
              </a:rPr>
              <a:t>- az ESG fejezetei szerint épül fel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	</a:t>
            </a:r>
            <a:r>
              <a:rPr lang="hu-HU" dirty="0" smtClean="0">
                <a:solidFill>
                  <a:schemeClr val="tx1"/>
                </a:solidFill>
              </a:rPr>
              <a:t>- standard, mit tűz ki általánosan az intézmény a standard vonatkozásában,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		mik a fő célok a ciklusra vonatkozóan, konkrét célkitűzések a ciklusra,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		felelős, résztvevők, határidő, indikátorok megjelölésével</a:t>
            </a:r>
          </a:p>
        </p:txBody>
      </p:sp>
    </p:spTree>
    <p:extLst>
      <p:ext uri="{BB962C8B-B14F-4D97-AF65-F5344CB8AC3E}">
        <p14:creationId xmlns:p14="http://schemas.microsoft.com/office/powerpoint/2010/main" val="171604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556084"/>
            <a:ext cx="9252729" cy="5005137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Minőségcélok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</a:rPr>
              <a:t>	- éves ciklusra vonatkozóan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	</a:t>
            </a:r>
            <a:r>
              <a:rPr lang="hu-HU" dirty="0" smtClean="0">
                <a:solidFill>
                  <a:schemeClr val="tx1"/>
                </a:solidFill>
              </a:rPr>
              <a:t>- a Minőségfejlesztési programban megfogalmazott célok közül egy adott évre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		vonatkozó célkitűzéseket tartalmazza</a:t>
            </a: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730608"/>
              </p:ext>
            </p:extLst>
          </p:nvPr>
        </p:nvGraphicFramePr>
        <p:xfrm>
          <a:off x="677334" y="3341101"/>
          <a:ext cx="8596668" cy="14351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868">
                  <a:extLst>
                    <a:ext uri="{9D8B030D-6E8A-4147-A177-3AD203B41FA5}">
                      <a16:colId xmlns:a16="http://schemas.microsoft.com/office/drawing/2014/main" val="2787129503"/>
                    </a:ext>
                  </a:extLst>
                </a:gridCol>
                <a:gridCol w="3080084">
                  <a:extLst>
                    <a:ext uri="{9D8B030D-6E8A-4147-A177-3AD203B41FA5}">
                      <a16:colId xmlns:a16="http://schemas.microsoft.com/office/drawing/2014/main" val="1642070698"/>
                    </a:ext>
                  </a:extLst>
                </a:gridCol>
                <a:gridCol w="1363579">
                  <a:extLst>
                    <a:ext uri="{9D8B030D-6E8A-4147-A177-3AD203B41FA5}">
                      <a16:colId xmlns:a16="http://schemas.microsoft.com/office/drawing/2014/main" val="3296793246"/>
                    </a:ext>
                  </a:extLst>
                </a:gridCol>
                <a:gridCol w="1122948">
                  <a:extLst>
                    <a:ext uri="{9D8B030D-6E8A-4147-A177-3AD203B41FA5}">
                      <a16:colId xmlns:a16="http://schemas.microsoft.com/office/drawing/2014/main" val="804657507"/>
                    </a:ext>
                  </a:extLst>
                </a:gridCol>
                <a:gridCol w="1443789">
                  <a:extLst>
                    <a:ext uri="{9D8B030D-6E8A-4147-A177-3AD203B41FA5}">
                      <a16:colId xmlns:a16="http://schemas.microsoft.com/office/drawing/2014/main" val="1060469555"/>
                    </a:ext>
                  </a:extLst>
                </a:gridCol>
                <a:gridCol w="1044400">
                  <a:extLst>
                    <a:ext uri="{9D8B030D-6E8A-4147-A177-3AD203B41FA5}">
                      <a16:colId xmlns:a16="http://schemas.microsoft.com/office/drawing/2014/main" val="35398724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Sorsz.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Minőségcél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Felelős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Határidő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Eredmény-mutató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Forrás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31404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ESG 2015 szabvány figyelembe vételével hatékony minőség-irányítási rendszer alapjainak lefektetése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2019. 12. 31.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SZMSZ elfogadása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100 munkaóra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8820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Jogi és Minőségbiztosítási Osztály kialakítása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2019. 12. 31.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SZMSZ elfogadása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 millió </a:t>
                      </a:r>
                      <a:r>
                        <a:rPr lang="hu-HU" sz="1100" dirty="0" smtClean="0">
                          <a:effectLst/>
                        </a:rPr>
                        <a:t>Ft/hó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3137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Minőségbiztosítási Bizottság megalakítása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2019. 12. 31.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Alakuló ülés jegyzőkönyve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100 munkaóra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3452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4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459832"/>
            <a:ext cx="9252729" cy="5101389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Minőségcélok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</a:rPr>
              <a:t>	megvalósulás nyomon követése – visszacsatolás</a:t>
            </a: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214434"/>
              </p:ext>
            </p:extLst>
          </p:nvPr>
        </p:nvGraphicFramePr>
        <p:xfrm>
          <a:off x="677334" y="2313619"/>
          <a:ext cx="8867720" cy="3945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3195">
                  <a:extLst>
                    <a:ext uri="{9D8B030D-6E8A-4147-A177-3AD203B41FA5}">
                      <a16:colId xmlns:a16="http://schemas.microsoft.com/office/drawing/2014/main" val="1497220185"/>
                    </a:ext>
                  </a:extLst>
                </a:gridCol>
                <a:gridCol w="1338082">
                  <a:extLst>
                    <a:ext uri="{9D8B030D-6E8A-4147-A177-3AD203B41FA5}">
                      <a16:colId xmlns:a16="http://schemas.microsoft.com/office/drawing/2014/main" val="2090923465"/>
                    </a:ext>
                  </a:extLst>
                </a:gridCol>
                <a:gridCol w="898103">
                  <a:extLst>
                    <a:ext uri="{9D8B030D-6E8A-4147-A177-3AD203B41FA5}">
                      <a16:colId xmlns:a16="http://schemas.microsoft.com/office/drawing/2014/main" val="1353720740"/>
                    </a:ext>
                  </a:extLst>
                </a:gridCol>
                <a:gridCol w="850486">
                  <a:extLst>
                    <a:ext uri="{9D8B030D-6E8A-4147-A177-3AD203B41FA5}">
                      <a16:colId xmlns:a16="http://schemas.microsoft.com/office/drawing/2014/main" val="109674518"/>
                    </a:ext>
                  </a:extLst>
                </a:gridCol>
                <a:gridCol w="4259076">
                  <a:extLst>
                    <a:ext uri="{9D8B030D-6E8A-4147-A177-3AD203B41FA5}">
                      <a16:colId xmlns:a16="http://schemas.microsoft.com/office/drawing/2014/main" val="927384710"/>
                    </a:ext>
                  </a:extLst>
                </a:gridCol>
                <a:gridCol w="1018778">
                  <a:extLst>
                    <a:ext uri="{9D8B030D-6E8A-4147-A177-3AD203B41FA5}">
                      <a16:colId xmlns:a16="http://schemas.microsoft.com/office/drawing/2014/main" val="3269367376"/>
                    </a:ext>
                  </a:extLst>
                </a:gridCol>
              </a:tblGrid>
              <a:tr h="25651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Sorsz.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Minőségcél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Felelős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Határidő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Eredmény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Forrás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extLst>
                  <a:ext uri="{0D108BD9-81ED-4DB2-BD59-A6C34878D82A}">
                    <a16:rowId xmlns:a16="http://schemas.microsoft.com/office/drawing/2014/main" val="606693396"/>
                  </a:ext>
                </a:extLst>
              </a:tr>
              <a:tr h="113308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1.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 dirty="0">
                          <a:effectLst/>
                        </a:rPr>
                        <a:t>ESG 2015 szabvány figyelembe vételével működőképes minőségirányítási rendszer kiépítése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 dirty="0">
                          <a:effectLst/>
                        </a:rPr>
                        <a:t>2019.12.31.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Minőségbiztosítási Szabályzat - Egyetemi Tanács 68/2019. (XI. 28.) sz. határozat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Részben teljesült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Az új Minőségbiztosítási Szabályzatot az Egyetemi Tanács elfogadta, azonban szükséges az eljárások felülvizsgálata is!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nem szükséges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extLst>
                  <a:ext uri="{0D108BD9-81ED-4DB2-BD59-A6C34878D82A}">
                    <a16:rowId xmlns:a16="http://schemas.microsoft.com/office/drawing/2014/main" val="3213853202"/>
                  </a:ext>
                </a:extLst>
              </a:tr>
              <a:tr h="132640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2.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 dirty="0">
                          <a:effectLst/>
                        </a:rPr>
                        <a:t>Minőségbiztosítási és Jogi Osztály kialakítása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2019.12.31.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PPKE módosított SZMSZ elfogadása – 66/2019. (XI. 28.) sz. határozat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Részben teljesült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A Jogi és Minőségbiztosítási Osztály 2020. január 1-től megalakult, azonban az osztály feladataihoz szükséges munkatársak felvétele még nem teljes egészében történt meg.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egyetem költségvetése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extLst>
                  <a:ext uri="{0D108BD9-81ED-4DB2-BD59-A6C34878D82A}">
                    <a16:rowId xmlns:a16="http://schemas.microsoft.com/office/drawing/2014/main" val="1870769994"/>
                  </a:ext>
                </a:extLst>
              </a:tr>
              <a:tr h="122974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3.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Minőségbiztosítási Bizottság megalakítása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Dr. Birher Nándor rektori főtanácsadó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>
                          <a:effectLst/>
                        </a:rPr>
                        <a:t>2019.12.31.</a:t>
                      </a:r>
                      <a:endParaRPr lang="hu-HU" sz="120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Teljesült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PPKE megújított Minőségbiztosítási Szabályzatának elfogadása – 66/2019. (XI. 28.) sz. határozat tartalmazza az Egyetemi Minőségbiztosítási Bizottságot (EMBB)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hu-HU" sz="1100" dirty="0">
                          <a:effectLst/>
                        </a:rPr>
                        <a:t>Az EMBB alakuló ülésére 2019. december 19-én került sor.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100"/>
                        </a:spcAft>
                      </a:pPr>
                      <a:r>
                        <a:rPr lang="hu-HU" sz="1100" dirty="0">
                          <a:effectLst/>
                        </a:rPr>
                        <a:t>nem szükséges</a:t>
                      </a:r>
                      <a:endParaRPr lang="hu-HU" sz="1200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 anchor="ctr"/>
                </a:tc>
                <a:extLst>
                  <a:ext uri="{0D108BD9-81ED-4DB2-BD59-A6C34878D82A}">
                    <a16:rowId xmlns:a16="http://schemas.microsoft.com/office/drawing/2014/main" val="1982089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62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524" t="27499" r="23956" b="13025"/>
          <a:stretch/>
        </p:blipFill>
        <p:spPr>
          <a:xfrm>
            <a:off x="893137" y="119340"/>
            <a:ext cx="10377376" cy="673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36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2060"/>
                </a:solidFill>
              </a:rPr>
              <a:t>A doktori képzés </a:t>
            </a:r>
            <a:br>
              <a:rPr lang="hu-HU" dirty="0" smtClean="0">
                <a:solidFill>
                  <a:srgbClr val="002060"/>
                </a:solidFill>
              </a:rPr>
            </a:br>
            <a:r>
              <a:rPr lang="hu-HU" dirty="0" smtClean="0">
                <a:solidFill>
                  <a:srgbClr val="002060"/>
                </a:solidFill>
              </a:rPr>
              <a:t>minőségbiztosítási rendszere</a:t>
            </a:r>
            <a:endParaRPr lang="hu-HU" dirty="0">
              <a:solidFill>
                <a:srgbClr val="00206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053389"/>
            <a:ext cx="8803550" cy="4347411"/>
          </a:xfrm>
        </p:spPr>
        <p:txBody>
          <a:bodyPr>
            <a:normAutofit/>
          </a:bodyPr>
          <a:lstStyle/>
          <a:p>
            <a:r>
              <a:rPr lang="hu-HU" dirty="0" smtClean="0"/>
              <a:t>Az egyetemi minőségbiztosítási rendszer része</a:t>
            </a:r>
          </a:p>
          <a:p>
            <a:r>
              <a:rPr lang="hu-HU" dirty="0" smtClean="0"/>
              <a:t>Az egyetemi szintű szabályzat most már csak részben utalja tovább az EDSZ-be</a:t>
            </a:r>
          </a:p>
          <a:p>
            <a:r>
              <a:rPr lang="hu-HU" dirty="0" smtClean="0"/>
              <a:t>EDSZ VII. fejezet – Minőségbiztosítás</a:t>
            </a:r>
          </a:p>
          <a:p>
            <a:pPr lvl="1"/>
            <a:r>
              <a:rPr lang="hu-HU" dirty="0" smtClean="0"/>
              <a:t>Alapelvek: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szakmai </a:t>
            </a:r>
            <a:r>
              <a:rPr lang="hu-HU" dirty="0"/>
              <a:t>kontroll elve</a:t>
            </a:r>
            <a:r>
              <a:rPr lang="hu-HU" dirty="0" smtClean="0"/>
              <a:t>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nyilvánosság </a:t>
            </a:r>
            <a:r>
              <a:rPr lang="hu-HU" dirty="0"/>
              <a:t>elve</a:t>
            </a:r>
            <a:r>
              <a:rPr lang="hu-HU" dirty="0" smtClean="0"/>
              <a:t>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visszacsatolás </a:t>
            </a:r>
            <a:r>
              <a:rPr lang="hu-HU" dirty="0"/>
              <a:t>elve</a:t>
            </a:r>
            <a:r>
              <a:rPr lang="hu-HU" dirty="0" smtClean="0"/>
              <a:t>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egyéni </a:t>
            </a:r>
            <a:r>
              <a:rPr lang="hu-HU" dirty="0"/>
              <a:t>felelősség elve</a:t>
            </a:r>
            <a:r>
              <a:rPr lang="hu-HU" dirty="0" smtClean="0"/>
              <a:t>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dokumentálás </a:t>
            </a:r>
            <a:r>
              <a:rPr lang="hu-HU" dirty="0"/>
              <a:t>elve</a:t>
            </a:r>
            <a:r>
              <a:rPr lang="hu-HU" dirty="0" smtClean="0"/>
              <a:t>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hatékonyság elve;</a:t>
            </a:r>
          </a:p>
          <a:p>
            <a:pPr marL="1257300" lvl="2" indent="-342900">
              <a:buAutoNum type="alphaLcParenR"/>
            </a:pPr>
            <a:r>
              <a:rPr lang="hu-HU" dirty="0" smtClean="0"/>
              <a:t>gyakorlati </a:t>
            </a:r>
            <a:r>
              <a:rPr lang="hu-HU" dirty="0"/>
              <a:t>alkalmazhatóság elve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2018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2060"/>
                </a:solidFill>
              </a:rPr>
              <a:t>A doktori képzés </a:t>
            </a:r>
            <a:br>
              <a:rPr lang="hu-HU" dirty="0" smtClean="0">
                <a:solidFill>
                  <a:srgbClr val="002060"/>
                </a:solidFill>
              </a:rPr>
            </a:br>
            <a:r>
              <a:rPr lang="hu-HU" dirty="0" smtClean="0">
                <a:solidFill>
                  <a:srgbClr val="002060"/>
                </a:solidFill>
              </a:rPr>
              <a:t>minőségbiztosítási rendszere</a:t>
            </a:r>
            <a:endParaRPr lang="hu-HU" dirty="0">
              <a:solidFill>
                <a:srgbClr val="00206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70400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MBSZ 9. – 14. § – A doktori képzés minőségbiztosítása (folytatás)</a:t>
            </a:r>
          </a:p>
          <a:p>
            <a:pPr lvl="1"/>
            <a:r>
              <a:rPr lang="hu-HU" dirty="0" smtClean="0"/>
              <a:t>a rendszer működtetéséért az EDHT, végső soron annak elnöke felel (alapelvek meghatározása, beszámolók jóváhagyása és továbbítása az EMBB-</a:t>
            </a:r>
            <a:r>
              <a:rPr lang="hu-HU" dirty="0" err="1" smtClean="0"/>
              <a:t>hez</a:t>
            </a:r>
            <a:endParaRPr lang="hu-HU" dirty="0"/>
          </a:p>
          <a:p>
            <a:pPr lvl="1"/>
            <a:r>
              <a:rPr lang="hu-HU" dirty="0" smtClean="0"/>
              <a:t>EDMB (javaslattételi, véleményezési, nyomon követési funkció)</a:t>
            </a:r>
          </a:p>
          <a:p>
            <a:pPr lvl="1"/>
            <a:r>
              <a:rPr lang="hu-HU" dirty="0" smtClean="0"/>
              <a:t>a DMB-k javaslatára jóváhagyja a doktori iskolák minőségbiztosítási terveit (doktori iskolánként)</a:t>
            </a:r>
          </a:p>
          <a:p>
            <a:pPr lvl="1"/>
            <a:r>
              <a:rPr lang="hu-HU" dirty="0" smtClean="0"/>
              <a:t>DI minőségbiztosítási terv – legyen összhangban az intézményi minőségpolitikával</a:t>
            </a:r>
          </a:p>
          <a:p>
            <a:pPr lvl="1"/>
            <a:r>
              <a:rPr lang="hu-HU" dirty="0" smtClean="0"/>
              <a:t>a TT/TÁDHT évente vizsgálja a képzést, a témahirdetések megfelelőségét, a képzési folyamat oktatói – vizsgáztatói oldalának résztvevőit, véleményezi a beszámolókat</a:t>
            </a:r>
          </a:p>
          <a:p>
            <a:pPr lvl="1"/>
            <a:r>
              <a:rPr lang="hu-HU" dirty="0" smtClean="0"/>
              <a:t>DI vezető felel egyebekben a konkrét DI minőségbiztosításáért</a:t>
            </a:r>
          </a:p>
          <a:p>
            <a:pPr lvl="1"/>
            <a:r>
              <a:rPr lang="hu-HU" dirty="0" smtClean="0"/>
              <a:t>DMB-k (BTDHT mellett közös) javaslattétel, előkészítés, felmérések-mutatószám-vizsgálatok kezdeményezése, koordináció, nyomon követés, visszacsatolás, </a:t>
            </a:r>
            <a:r>
              <a:rPr lang="hu-HU" smtClean="0"/>
              <a:t>javaslatok megfogalmazása, beszámolók </a:t>
            </a:r>
            <a:r>
              <a:rPr lang="hu-HU" dirty="0" smtClean="0"/>
              <a:t>előkészítése</a:t>
            </a:r>
          </a:p>
          <a:p>
            <a:pPr lvl="1"/>
            <a:r>
              <a:rPr lang="hu-HU" dirty="0" smtClean="0"/>
              <a:t>Koordinál a DI titkára, illetve adminisztrátora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75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2060"/>
                </a:solidFill>
              </a:rPr>
              <a:t>A doktori képzés </a:t>
            </a:r>
            <a:br>
              <a:rPr lang="hu-HU" dirty="0" smtClean="0">
                <a:solidFill>
                  <a:srgbClr val="002060"/>
                </a:solidFill>
              </a:rPr>
            </a:br>
            <a:r>
              <a:rPr lang="hu-HU" dirty="0" smtClean="0">
                <a:solidFill>
                  <a:srgbClr val="002060"/>
                </a:solidFill>
              </a:rPr>
              <a:t>minőségbiztosítási rendszere</a:t>
            </a:r>
            <a:endParaRPr lang="hu-HU" dirty="0">
              <a:solidFill>
                <a:srgbClr val="00206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70400"/>
          </a:xfrm>
        </p:spPr>
        <p:txBody>
          <a:bodyPr>
            <a:noAutofit/>
          </a:bodyPr>
          <a:lstStyle/>
          <a:p>
            <a:r>
              <a:rPr lang="hu-HU" sz="1200" dirty="0" smtClean="0"/>
              <a:t>MBSZ 13. § – A DI vezetőjének konkrét minőségbiztosítási feladatai</a:t>
            </a:r>
          </a:p>
          <a:p>
            <a:pPr marL="1074738"/>
            <a:r>
              <a:rPr lang="hu-HU" sz="1200" dirty="0" smtClean="0"/>
              <a:t>rendszeresen </a:t>
            </a:r>
            <a:r>
              <a:rPr lang="hu-HU" sz="1200" dirty="0"/>
              <a:t>felülvizsgálja, értékeli az oktatási </a:t>
            </a:r>
            <a:r>
              <a:rPr lang="hu-HU" sz="1200" dirty="0" smtClean="0"/>
              <a:t>programokat – módosítási javaslatok megfogalmazása;</a:t>
            </a:r>
            <a:endParaRPr lang="hu-HU" sz="1200" dirty="0"/>
          </a:p>
          <a:p>
            <a:pPr marL="1074738"/>
            <a:r>
              <a:rPr lang="hu-HU" sz="1200" dirty="0" smtClean="0"/>
              <a:t>a DI </a:t>
            </a:r>
            <a:r>
              <a:rPr lang="hu-HU" sz="1200" dirty="0"/>
              <a:t>oktatói </a:t>
            </a:r>
            <a:r>
              <a:rPr lang="hu-HU" sz="1200" dirty="0" smtClean="0"/>
              <a:t>állományának nyomon követése és </a:t>
            </a:r>
            <a:r>
              <a:rPr lang="hu-HU" sz="1200" dirty="0"/>
              <a:t>indokolt esetben </a:t>
            </a:r>
            <a:r>
              <a:rPr lang="hu-HU" sz="1200" dirty="0" smtClean="0"/>
              <a:t>– intézkedési </a:t>
            </a:r>
            <a:r>
              <a:rPr lang="hu-HU" sz="1200" dirty="0"/>
              <a:t>terv kidolgozása mellett </a:t>
            </a:r>
            <a:r>
              <a:rPr lang="hu-HU" sz="1200" dirty="0" smtClean="0"/>
              <a:t>– beavatkozás kezdeményezése;</a:t>
            </a:r>
          </a:p>
          <a:p>
            <a:pPr marL="1074738"/>
            <a:r>
              <a:rPr lang="hu-HU" sz="1200" dirty="0" smtClean="0"/>
              <a:t>a </a:t>
            </a:r>
            <a:r>
              <a:rPr lang="hu-HU" sz="1200" dirty="0"/>
              <a:t>tanulmányi nyilvántartási rendszer </a:t>
            </a:r>
            <a:r>
              <a:rPr lang="hu-HU" sz="1200" dirty="0" smtClean="0"/>
              <a:t>ellenőrzése - részvétel </a:t>
            </a:r>
            <a:r>
              <a:rPr lang="hu-HU" sz="1200" dirty="0"/>
              <a:t>a hallgatói panaszkezelés hatékony </a:t>
            </a:r>
            <a:r>
              <a:rPr lang="hu-HU" sz="1200" dirty="0" smtClean="0"/>
              <a:t>megszervezésében;</a:t>
            </a:r>
          </a:p>
          <a:p>
            <a:pPr marL="1074738"/>
            <a:r>
              <a:rPr lang="hu-HU" sz="1200" dirty="0" smtClean="0"/>
              <a:t>a DI tudományos rendezvénynaptárának gondozása - közreműködés </a:t>
            </a:r>
            <a:r>
              <a:rPr lang="hu-HU" sz="1200" dirty="0"/>
              <a:t>annak </a:t>
            </a:r>
            <a:r>
              <a:rPr lang="hu-HU" sz="1200" dirty="0" smtClean="0"/>
              <a:t>végrehajtásában;</a:t>
            </a:r>
          </a:p>
          <a:p>
            <a:pPr marL="1074738"/>
            <a:r>
              <a:rPr lang="hu-HU" sz="1200" dirty="0" smtClean="0"/>
              <a:t>évente </a:t>
            </a:r>
            <a:r>
              <a:rPr lang="hu-HU" sz="1200" dirty="0"/>
              <a:t>értékeli a doktori képzés működését és tapasztalatait, a statisztikai adatok elemzésén túl, a doktoranduszok, valamint fokozatot szerzettek véleményének kérdőíves lekérdezésére is </a:t>
            </a:r>
            <a:r>
              <a:rPr lang="hu-HU" sz="1200" dirty="0" smtClean="0"/>
              <a:t>kiterjedően;</a:t>
            </a:r>
          </a:p>
          <a:p>
            <a:pPr marL="1074738"/>
            <a:r>
              <a:rPr lang="hu-HU" sz="1200" dirty="0" smtClean="0"/>
              <a:t>rendszeresen </a:t>
            </a:r>
            <a:r>
              <a:rPr lang="hu-HU" sz="1200" dirty="0"/>
              <a:t>figyelemmel kíséri, felülvizsgálja, és folyamatosan tökéletesíti a tanulás támogatására szolgáló szolgáltatások </a:t>
            </a:r>
            <a:r>
              <a:rPr lang="hu-HU" sz="1200" dirty="0" smtClean="0"/>
              <a:t>minőségét;</a:t>
            </a:r>
          </a:p>
          <a:p>
            <a:pPr marL="1074738"/>
            <a:r>
              <a:rPr lang="hu-HU" sz="1200" dirty="0" smtClean="0"/>
              <a:t>Nyilvánosság biztosítása (a képzésről naprakész </a:t>
            </a:r>
            <a:r>
              <a:rPr lang="hu-HU" sz="1200" dirty="0"/>
              <a:t>és objektív, mennyiségi és minőségi adatok és információk legyenek </a:t>
            </a:r>
            <a:r>
              <a:rPr lang="hu-HU" sz="1200" dirty="0" smtClean="0"/>
              <a:t>közzé téve).</a:t>
            </a:r>
          </a:p>
        </p:txBody>
      </p:sp>
    </p:spTree>
    <p:extLst>
      <p:ext uri="{BB962C8B-B14F-4D97-AF65-F5344CB8AC3E}">
        <p14:creationId xmlns:p14="http://schemas.microsoft.com/office/powerpoint/2010/main" val="423170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2060"/>
                </a:solidFill>
              </a:rPr>
              <a:t>A doktori képzés </a:t>
            </a:r>
            <a:br>
              <a:rPr lang="hu-HU" dirty="0" smtClean="0">
                <a:solidFill>
                  <a:srgbClr val="002060"/>
                </a:solidFill>
              </a:rPr>
            </a:br>
            <a:r>
              <a:rPr lang="hu-HU" dirty="0" smtClean="0">
                <a:solidFill>
                  <a:srgbClr val="002060"/>
                </a:solidFill>
              </a:rPr>
              <a:t>minőségbiztosítási rendszere</a:t>
            </a:r>
            <a:endParaRPr lang="hu-HU" dirty="0">
              <a:solidFill>
                <a:srgbClr val="00206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181726"/>
            <a:ext cx="8596668" cy="4219074"/>
          </a:xfrm>
        </p:spPr>
        <p:txBody>
          <a:bodyPr>
            <a:noAutofit/>
          </a:bodyPr>
          <a:lstStyle/>
          <a:p>
            <a:r>
              <a:rPr lang="hu-HU" sz="2400" dirty="0" smtClean="0"/>
              <a:t>Mutatószámok vizsgálata</a:t>
            </a:r>
          </a:p>
          <a:p>
            <a:r>
              <a:rPr lang="hu-HU" sz="2400" dirty="0" smtClean="0"/>
              <a:t>Felmérések (OMHV, hallgatói – munkatársi elégedettségmérés, DPR)</a:t>
            </a:r>
          </a:p>
          <a:p>
            <a:r>
              <a:rPr lang="hu-HU" sz="2400" dirty="0" smtClean="0"/>
              <a:t>A DI vezetőjének éves beszámolója – a minőségcélok megvalósulásáról szóló beszámolással – TT/TÁDHT értékelés - esetleges </a:t>
            </a:r>
            <a:r>
              <a:rPr lang="hu-HU" sz="2400" dirty="0"/>
              <a:t>intézkedési terv </a:t>
            </a:r>
            <a:endParaRPr lang="hu-HU" sz="2400" dirty="0" smtClean="0"/>
          </a:p>
          <a:p>
            <a:r>
              <a:rPr lang="hu-HU" sz="2400" dirty="0" smtClean="0"/>
              <a:t>Önértékelés</a:t>
            </a:r>
          </a:p>
          <a:p>
            <a:endParaRPr lang="hu-HU" sz="1600" dirty="0" smtClean="0"/>
          </a:p>
        </p:txBody>
      </p:sp>
    </p:spTree>
    <p:extLst>
      <p:ext uri="{BB962C8B-B14F-4D97-AF65-F5344CB8AC3E}">
        <p14:creationId xmlns:p14="http://schemas.microsoft.com/office/powerpoint/2010/main" val="9077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00050" lvl="1" indent="0" defTabSz="352425">
              <a:tabLst/>
            </a:pPr>
            <a:r>
              <a:rPr lang="hu-HU" altLang="hu-HU" sz="28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ESG 1.2 és 1.9 A képzési programok kialakítása és jóváhagyása; folyamatos figyelemmel kísérése és rendszeres értékelése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képzési terv kidolgozása ki(k)</a:t>
            </a:r>
            <a:r>
              <a:rPr lang="hu-HU" dirty="0" err="1" smtClean="0"/>
              <a:t>nek</a:t>
            </a:r>
            <a:r>
              <a:rPr lang="hu-HU" dirty="0" smtClean="0"/>
              <a:t> a feladata</a:t>
            </a:r>
          </a:p>
          <a:p>
            <a:r>
              <a:rPr lang="hu-HU" dirty="0" smtClean="0"/>
              <a:t>Bevonásra kerülnek-e valamilyen formában a hallgatók, külső érdekeltek</a:t>
            </a:r>
          </a:p>
          <a:p>
            <a:r>
              <a:rPr lang="hu-HU" dirty="0" smtClean="0"/>
              <a:t>Jóváhagyási folyamat</a:t>
            </a:r>
          </a:p>
          <a:p>
            <a:r>
              <a:rPr lang="hu-HU" dirty="0" smtClean="0"/>
              <a:t>Kihirdetés, hozzáférhetőség, felmenő rendszer</a:t>
            </a:r>
          </a:p>
          <a:p>
            <a:r>
              <a:rPr lang="hu-HU" dirty="0" smtClean="0"/>
              <a:t>Képzési terv, azon belül a programok, témakiírások koherenciája</a:t>
            </a:r>
          </a:p>
          <a:p>
            <a:r>
              <a:rPr lang="hu-HU" dirty="0" smtClean="0"/>
              <a:t>Nyomon követés, felülvizsgálat rendszeressége</a:t>
            </a:r>
          </a:p>
          <a:p>
            <a:r>
              <a:rPr lang="hu-HU" dirty="0" smtClean="0"/>
              <a:t>Milyen indikátorok alapján történik</a:t>
            </a:r>
          </a:p>
          <a:p>
            <a:r>
              <a:rPr lang="hu-HU" dirty="0" smtClean="0"/>
              <a:t>Értékelték-e már a 2016-ban bevezetett új rendszer hatásait</a:t>
            </a:r>
          </a:p>
        </p:txBody>
      </p:sp>
    </p:spTree>
    <p:extLst>
      <p:ext uri="{BB962C8B-B14F-4D97-AF65-F5344CB8AC3E}">
        <p14:creationId xmlns:p14="http://schemas.microsoft.com/office/powerpoint/2010/main" val="425929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A MAB doktori iskola akkreditáció önértékelési szempontrendszere 2019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2" y="2191925"/>
            <a:ext cx="859666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0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</a:t>
            </a:r>
            <a:r>
              <a:rPr lang="hu-HU" altLang="hu-HU" sz="20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hu-HU" altLang="hu-HU" sz="2000" b="0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Önértékelés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I.1 Általános, szervezeti és minőségbiztosítási jellemzők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I.2 A doktori iskola képzési programja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I.3 Erőforrások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I.4 Tanulás, tanítás és kutatási/művészeti tevékenységek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I.5 A doktoranduszok tudományos/művészeti és munkaerőpiaci teljesítménye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0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</a:t>
            </a:r>
            <a:r>
              <a:rPr lang="hu-HU" altLang="hu-HU" sz="20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hu-HU" altLang="hu-HU" sz="2000" b="0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Mellékletek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II.1 melléklet: A doktori iskola törzstagjainak rektor által hitelesített listája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II.3.1 melléklet: Külföldi részképzések és ösztöndíjak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II.3.2 melléklet: Idegen nyelvű kurzusok (csak magyar nyelvű képzés esetén)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II.3.3 melléklet: Vendégoktatók</a:t>
            </a:r>
            <a:endParaRPr kumimoji="0" lang="hu-HU" altLang="hu-HU" sz="2000" b="0" i="0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r>
              <a:rPr kumimoji="0" lang="hu-HU" altLang="hu-HU" sz="2000" b="1" i="0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II.4 melléklet: Fokozatszerzés statisztikai bemutatása</a:t>
            </a:r>
          </a:p>
        </p:txBody>
      </p:sp>
    </p:spTree>
    <p:extLst>
      <p:ext uri="{BB962C8B-B14F-4D97-AF65-F5344CB8AC3E}">
        <p14:creationId xmlns:p14="http://schemas.microsoft.com/office/powerpoint/2010/main" val="35113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lang="hu-HU" altLang="hu-HU" sz="32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ESG 1.3 Hallgatóközpontú tanulás, tanítás és értékelés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Elérhetők-e és egyértelműek a tanulmányi követelmények</a:t>
            </a:r>
          </a:p>
          <a:p>
            <a:r>
              <a:rPr lang="hu-HU" dirty="0" smtClean="0"/>
              <a:t>Felmenő rendszer betartása</a:t>
            </a:r>
          </a:p>
          <a:p>
            <a:r>
              <a:rPr lang="hu-HU" dirty="0" smtClean="0"/>
              <a:t>Az értékelésben megjelenik-e a kompetenciák mérése</a:t>
            </a:r>
          </a:p>
          <a:p>
            <a:r>
              <a:rPr lang="hu-HU" dirty="0" smtClean="0"/>
              <a:t>Hallgatói beszámolók rendszere</a:t>
            </a:r>
          </a:p>
          <a:p>
            <a:r>
              <a:rPr lang="hu-HU" dirty="0" smtClean="0"/>
              <a:t>Oktatók rendelkezésre állása</a:t>
            </a:r>
          </a:p>
          <a:p>
            <a:r>
              <a:rPr lang="hu-HU" dirty="0" smtClean="0"/>
              <a:t>Hallgatói képviselet</a:t>
            </a:r>
          </a:p>
          <a:p>
            <a:r>
              <a:rPr lang="hu-HU" dirty="0" smtClean="0"/>
              <a:t>Hallgatói visszajelzések gyűjtése, mérések</a:t>
            </a:r>
          </a:p>
          <a:p>
            <a:r>
              <a:rPr lang="hu-HU" dirty="0" smtClean="0"/>
              <a:t>Hallgatói jogorvoslat</a:t>
            </a:r>
          </a:p>
        </p:txBody>
      </p:sp>
    </p:spTree>
    <p:extLst>
      <p:ext uri="{BB962C8B-B14F-4D97-AF65-F5344CB8AC3E}">
        <p14:creationId xmlns:p14="http://schemas.microsoft.com/office/powerpoint/2010/main" val="1958251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80674"/>
          </a:xfrm>
        </p:spPr>
        <p:txBody>
          <a:bodyPr>
            <a:noAutofit/>
          </a:bodyPr>
          <a:lstStyle/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lang="hu-HU" altLang="hu-HU" sz="32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ESG 1.4 A hallgatók felvétele, előrehaladása, tanulmányaik elismerése és a képesítés odaítélése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390275"/>
            <a:ext cx="8596668" cy="3651088"/>
          </a:xfrm>
        </p:spPr>
        <p:txBody>
          <a:bodyPr/>
          <a:lstStyle/>
          <a:p>
            <a:r>
              <a:rPr lang="hu-HU" dirty="0" smtClean="0"/>
              <a:t>Felvételi szabályok</a:t>
            </a:r>
          </a:p>
          <a:p>
            <a:r>
              <a:rPr lang="hu-HU" dirty="0" smtClean="0"/>
              <a:t>Egyéni felkészülés</a:t>
            </a:r>
          </a:p>
          <a:p>
            <a:r>
              <a:rPr lang="hu-HU" dirty="0" smtClean="0"/>
              <a:t>Kreditelismerés</a:t>
            </a:r>
          </a:p>
          <a:p>
            <a:r>
              <a:rPr lang="hu-HU" dirty="0" smtClean="0"/>
              <a:t>Neptun-rendszer használata</a:t>
            </a:r>
          </a:p>
          <a:p>
            <a:r>
              <a:rPr lang="hu-HU" dirty="0" smtClean="0"/>
              <a:t>Tanulmányok nyomon követése</a:t>
            </a:r>
          </a:p>
          <a:p>
            <a:r>
              <a:rPr lang="hu-HU" dirty="0" smtClean="0"/>
              <a:t>Fokozatszerzési eljárás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36830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189"/>
          </a:xfrm>
        </p:spPr>
        <p:txBody>
          <a:bodyPr>
            <a:noAutofit/>
          </a:bodyPr>
          <a:lstStyle/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lang="hu-HU" altLang="hu-HU" sz="32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ESG 1.5 Oktatók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604211"/>
            <a:ext cx="8596668" cy="4437152"/>
          </a:xfrm>
        </p:spPr>
        <p:txBody>
          <a:bodyPr/>
          <a:lstStyle/>
          <a:p>
            <a:r>
              <a:rPr lang="hu-HU" dirty="0" smtClean="0"/>
              <a:t>Személyi elvárások</a:t>
            </a:r>
          </a:p>
          <a:p>
            <a:r>
              <a:rPr lang="hu-HU" dirty="0" smtClean="0"/>
              <a:t>Intézményközi együttműködések</a:t>
            </a:r>
          </a:p>
          <a:p>
            <a:r>
              <a:rPr lang="hu-HU" dirty="0" smtClean="0"/>
              <a:t>Külföldi vendégelőadók</a:t>
            </a:r>
          </a:p>
          <a:p>
            <a:r>
              <a:rPr lang="hu-HU" dirty="0" smtClean="0"/>
              <a:t>Oktatói teljesítmény </a:t>
            </a:r>
            <a:r>
              <a:rPr lang="hu-HU" dirty="0" err="1" smtClean="0"/>
              <a:t>nyomonkövetése</a:t>
            </a:r>
            <a:endParaRPr lang="hu-HU" dirty="0" smtClean="0"/>
          </a:p>
          <a:p>
            <a:r>
              <a:rPr lang="hu-HU" dirty="0" smtClean="0"/>
              <a:t>Oktatói utánpótlás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0363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99412"/>
          </a:xfrm>
        </p:spPr>
        <p:txBody>
          <a:bodyPr>
            <a:noAutofit/>
          </a:bodyPr>
          <a:lstStyle/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lang="hu-HU" altLang="hu-HU" sz="32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ESG 1.6 Tanulástámogatás és hallgatói szolgáltatások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053389"/>
            <a:ext cx="8596668" cy="3987974"/>
          </a:xfrm>
        </p:spPr>
        <p:txBody>
          <a:bodyPr/>
          <a:lstStyle/>
          <a:p>
            <a:r>
              <a:rPr lang="hu-HU" dirty="0" smtClean="0"/>
              <a:t>Könyvtár</a:t>
            </a:r>
          </a:p>
          <a:p>
            <a:r>
              <a:rPr lang="hu-HU" dirty="0" smtClean="0"/>
              <a:t>Számítógépes szolgáltatások</a:t>
            </a:r>
          </a:p>
          <a:p>
            <a:r>
              <a:rPr lang="hu-HU" dirty="0" smtClean="0"/>
              <a:t>Tanulmányi adminisztráció</a:t>
            </a:r>
          </a:p>
          <a:p>
            <a:r>
              <a:rPr lang="hu-HU" dirty="0" smtClean="0"/>
              <a:t>Közösségi élet</a:t>
            </a:r>
          </a:p>
          <a:p>
            <a:r>
              <a:rPr lang="hu-HU" dirty="0" smtClean="0"/>
              <a:t>Sport, kultúra</a:t>
            </a:r>
          </a:p>
          <a:p>
            <a:r>
              <a:rPr lang="hu-HU" dirty="0" smtClean="0"/>
              <a:t>Lelkigondozás</a:t>
            </a:r>
          </a:p>
          <a:p>
            <a:r>
              <a:rPr lang="hu-HU" dirty="0" smtClean="0"/>
              <a:t>Mentálhigiéné</a:t>
            </a:r>
          </a:p>
          <a:p>
            <a:r>
              <a:rPr lang="hu-HU" dirty="0" smtClean="0"/>
              <a:t>Nyelvoktatás</a:t>
            </a:r>
          </a:p>
        </p:txBody>
      </p:sp>
    </p:spTree>
    <p:extLst>
      <p:ext uri="{BB962C8B-B14F-4D97-AF65-F5344CB8AC3E}">
        <p14:creationId xmlns:p14="http://schemas.microsoft.com/office/powerpoint/2010/main" val="2176591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200" dirty="0">
                <a:solidFill>
                  <a:srgbClr val="002060"/>
                </a:solidFill>
              </a:rPr>
              <a:t>ESG 1.7 Információkezelés</a:t>
            </a:r>
            <a:r>
              <a:rPr lang="hu-HU" altLang="hu-HU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u-HU" altLang="hu-HU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Információgyűjtés szervezettsége</a:t>
            </a:r>
          </a:p>
          <a:p>
            <a:pPr lvl="1"/>
            <a:r>
              <a:rPr lang="hu-HU" dirty="0" smtClean="0"/>
              <a:t>OMHV</a:t>
            </a:r>
          </a:p>
          <a:p>
            <a:pPr lvl="1"/>
            <a:r>
              <a:rPr lang="hu-HU" dirty="0"/>
              <a:t>Terhelés- és teljesítménymérés</a:t>
            </a:r>
          </a:p>
          <a:p>
            <a:pPr lvl="1"/>
            <a:r>
              <a:rPr lang="hu-HU" dirty="0" smtClean="0"/>
              <a:t>Elégedettségmérés</a:t>
            </a:r>
          </a:p>
          <a:p>
            <a:pPr lvl="1"/>
            <a:r>
              <a:rPr lang="hu-HU" dirty="0" smtClean="0"/>
              <a:t>Lemorzsolódás</a:t>
            </a:r>
          </a:p>
          <a:p>
            <a:pPr lvl="1"/>
            <a:r>
              <a:rPr lang="hu-HU" dirty="0" smtClean="0"/>
              <a:t>DPR</a:t>
            </a:r>
          </a:p>
          <a:p>
            <a:r>
              <a:rPr lang="hu-HU" dirty="0" smtClean="0"/>
              <a:t>Tanulmányi adminisztráció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03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200" dirty="0">
                <a:solidFill>
                  <a:srgbClr val="002060"/>
                </a:solidFill>
              </a:rPr>
              <a:t>ESG 1.8 Nyilvános információk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Fórumok</a:t>
            </a:r>
          </a:p>
          <a:p>
            <a:r>
              <a:rPr lang="hu-HU" dirty="0" smtClean="0"/>
              <a:t>Honlap</a:t>
            </a:r>
          </a:p>
          <a:p>
            <a:r>
              <a:rPr lang="hu-HU" dirty="0" smtClean="0"/>
              <a:t>Alapadatok</a:t>
            </a:r>
          </a:p>
          <a:p>
            <a:r>
              <a:rPr lang="hu-HU" dirty="0" smtClean="0"/>
              <a:t>Alapdokumentumok</a:t>
            </a:r>
          </a:p>
          <a:p>
            <a:r>
              <a:rPr lang="hu-HU" dirty="0" smtClean="0"/>
              <a:t>Szolgáltatások</a:t>
            </a:r>
          </a:p>
          <a:p>
            <a:r>
              <a:rPr lang="hu-HU" dirty="0" smtClean="0"/>
              <a:t>Oktatók</a:t>
            </a:r>
          </a:p>
          <a:p>
            <a:r>
              <a:rPr lang="hu-HU" smtClean="0"/>
              <a:t>Disszertációk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9224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200" dirty="0">
                <a:solidFill>
                  <a:srgbClr val="002060"/>
                </a:solidFill>
              </a:rPr>
              <a:t>ESG 1.10 Rendszeres külső minőségbiztosítás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Egyetemközi szervezetek</a:t>
            </a:r>
          </a:p>
          <a:p>
            <a:r>
              <a:rPr lang="hu-HU" dirty="0" smtClean="0"/>
              <a:t>Akkreditációs szervezetek</a:t>
            </a:r>
          </a:p>
          <a:p>
            <a:r>
              <a:rPr lang="hu-HU" dirty="0" smtClean="0"/>
              <a:t>Társintézmények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53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67707" cy="1320800"/>
          </a:xfrm>
        </p:spPr>
        <p:txBody>
          <a:bodyPr/>
          <a:lstStyle/>
          <a:p>
            <a:r>
              <a:rPr lang="hu-HU" dirty="0" err="1" smtClean="0"/>
              <a:t>Hargittay</a:t>
            </a:r>
            <a:r>
              <a:rPr lang="hu-HU" dirty="0" smtClean="0"/>
              <a:t> Emil professzor úr összeállítása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90597"/>
            <a:ext cx="8596668" cy="5060515"/>
          </a:xfrm>
        </p:spPr>
        <p:txBody>
          <a:bodyPr>
            <a:normAutofit fontScale="77500" lnSpcReduction="20000"/>
          </a:bodyPr>
          <a:lstStyle/>
          <a:p>
            <a:pPr lvl="0" hangingPunct="0"/>
            <a:r>
              <a:rPr lang="it-IT" dirty="0"/>
              <a:t>Oktatnak-e a doktori hallgatók a graduális képzésben?</a:t>
            </a:r>
            <a:endParaRPr lang="hu-HU" dirty="0"/>
          </a:p>
          <a:p>
            <a:pPr hangingPunct="0"/>
            <a:r>
              <a:rPr lang="it-IT" dirty="0"/>
              <a:t>Elvárás: ne zárkózzunk el attól, hogy a doktori hallgatók oktassanak a graduális képzésben. Ezt az oktatási munkát a Neptunban rögzíteni kell. (Az egyéb körülményeket, szerződés, óradíj, megszerezhető kredit, óraterhelés a felkészítő tanár, témavezető számára) szükséges tisztázni.</a:t>
            </a:r>
            <a:endParaRPr lang="hu-HU" dirty="0"/>
          </a:p>
          <a:p>
            <a:pPr lvl="0" hangingPunct="0"/>
            <a:r>
              <a:rPr lang="en-US" dirty="0" err="1"/>
              <a:t>Milyen</a:t>
            </a:r>
            <a:r>
              <a:rPr lang="en-US" dirty="0"/>
              <a:t> a </a:t>
            </a:r>
            <a:r>
              <a:rPr lang="en-US" dirty="0" err="1"/>
              <a:t>hallgatói</a:t>
            </a:r>
            <a:r>
              <a:rPr lang="en-US" dirty="0"/>
              <a:t> </a:t>
            </a:r>
            <a:r>
              <a:rPr lang="en-US" dirty="0" err="1"/>
              <a:t>képviselet</a:t>
            </a:r>
            <a:r>
              <a:rPr lang="en-US" dirty="0"/>
              <a:t> a </a:t>
            </a:r>
            <a:r>
              <a:rPr lang="en-US" dirty="0" err="1"/>
              <a:t>különböző</a:t>
            </a:r>
            <a:r>
              <a:rPr lang="en-US" dirty="0"/>
              <a:t> </a:t>
            </a:r>
            <a:r>
              <a:rPr lang="en-US" dirty="0" err="1"/>
              <a:t>szinteken</a:t>
            </a:r>
            <a:r>
              <a:rPr lang="en-US" dirty="0"/>
              <a:t>?</a:t>
            </a:r>
            <a:endParaRPr lang="hu-HU" dirty="0"/>
          </a:p>
          <a:p>
            <a:pPr hangingPunct="0"/>
            <a:r>
              <a:rPr lang="en-US" dirty="0" err="1"/>
              <a:t>Elvárás</a:t>
            </a:r>
            <a:r>
              <a:rPr lang="en-US" dirty="0"/>
              <a:t>: a </a:t>
            </a:r>
            <a:r>
              <a:rPr lang="en-US" dirty="0" err="1"/>
              <a:t>hallgatói</a:t>
            </a:r>
            <a:r>
              <a:rPr lang="en-US" dirty="0"/>
              <a:t> </a:t>
            </a:r>
            <a:r>
              <a:rPr lang="en-US" dirty="0" err="1"/>
              <a:t>képviselet</a:t>
            </a:r>
            <a:r>
              <a:rPr lang="en-US" dirty="0"/>
              <a:t>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szinten</a:t>
            </a:r>
            <a:r>
              <a:rPr lang="en-US" dirty="0"/>
              <a:t> (</a:t>
            </a:r>
            <a:r>
              <a:rPr lang="en-US" dirty="0" err="1"/>
              <a:t>tanácsok</a:t>
            </a:r>
            <a:r>
              <a:rPr lang="en-US" dirty="0"/>
              <a:t>, </a:t>
            </a:r>
            <a:r>
              <a:rPr lang="en-US" dirty="0" err="1"/>
              <a:t>felülvizsgálatok</a:t>
            </a:r>
            <a:r>
              <a:rPr lang="en-US" dirty="0"/>
              <a:t>) meg </a:t>
            </a:r>
            <a:r>
              <a:rPr lang="en-US" dirty="0" err="1"/>
              <a:t>kell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valósuljon</a:t>
            </a:r>
            <a:r>
              <a:rPr lang="en-US" dirty="0"/>
              <a:t>.</a:t>
            </a:r>
            <a:endParaRPr lang="hu-HU" dirty="0"/>
          </a:p>
          <a:p>
            <a:pPr lvl="0" hangingPunct="0"/>
            <a:r>
              <a:rPr lang="en-US" dirty="0"/>
              <a:t>A </a:t>
            </a:r>
            <a:r>
              <a:rPr lang="en-US" dirty="0" err="1"/>
              <a:t>doktori</a:t>
            </a:r>
            <a:r>
              <a:rPr lang="en-US" dirty="0"/>
              <a:t> </a:t>
            </a:r>
            <a:r>
              <a:rPr lang="en-US" dirty="0" err="1"/>
              <a:t>iskola</a:t>
            </a:r>
            <a:r>
              <a:rPr lang="en-US" dirty="0"/>
              <a:t> </a:t>
            </a:r>
            <a:r>
              <a:rPr lang="en-US" dirty="0" err="1"/>
              <a:t>dokumentumai</a:t>
            </a:r>
            <a:r>
              <a:rPr lang="en-US" dirty="0"/>
              <a:t> (pl. </a:t>
            </a:r>
            <a:r>
              <a:rPr lang="en-US" dirty="0" err="1"/>
              <a:t>képzési</a:t>
            </a:r>
            <a:r>
              <a:rPr lang="en-US" dirty="0"/>
              <a:t> </a:t>
            </a:r>
            <a:r>
              <a:rPr lang="en-US" dirty="0" err="1"/>
              <a:t>terv</a:t>
            </a:r>
            <a:r>
              <a:rPr lang="en-US" dirty="0"/>
              <a:t>, </a:t>
            </a:r>
            <a:r>
              <a:rPr lang="en-US" dirty="0" err="1"/>
              <a:t>önértékelés</a:t>
            </a:r>
            <a:r>
              <a:rPr lang="en-US" dirty="0"/>
              <a:t>, </a:t>
            </a:r>
            <a:r>
              <a:rPr lang="en-US" dirty="0" err="1"/>
              <a:t>szabályzatok</a:t>
            </a:r>
            <a:r>
              <a:rPr lang="en-US" dirty="0"/>
              <a:t>) </a:t>
            </a:r>
            <a:r>
              <a:rPr lang="en-US" dirty="0" err="1"/>
              <a:t>milyen</a:t>
            </a:r>
            <a:r>
              <a:rPr lang="en-US" dirty="0"/>
              <a:t> </a:t>
            </a:r>
            <a:r>
              <a:rPr lang="en-US" dirty="0" err="1"/>
              <a:t>fórumokon</a:t>
            </a:r>
            <a:r>
              <a:rPr lang="en-US" dirty="0"/>
              <a:t> </a:t>
            </a:r>
            <a:r>
              <a:rPr lang="en-US" dirty="0" err="1"/>
              <a:t>mennek</a:t>
            </a:r>
            <a:r>
              <a:rPr lang="en-US" dirty="0"/>
              <a:t> </a:t>
            </a:r>
            <a:r>
              <a:rPr lang="en-US" dirty="0" err="1"/>
              <a:t>keresztül</a:t>
            </a:r>
            <a:r>
              <a:rPr lang="en-US" dirty="0"/>
              <a:t> </a:t>
            </a:r>
            <a:r>
              <a:rPr lang="en-US" dirty="0" err="1"/>
              <a:t>módosításkor</a:t>
            </a:r>
            <a:r>
              <a:rPr lang="en-US" dirty="0"/>
              <a:t>?</a:t>
            </a:r>
            <a:endParaRPr lang="hu-HU" dirty="0"/>
          </a:p>
          <a:p>
            <a:pPr lvl="0" hangingPunct="0"/>
            <a:r>
              <a:rPr lang="it-IT" dirty="0"/>
              <a:t>Megvalósul-e a fenti dokumentumok rendszeres felülvizsgálata? </a:t>
            </a:r>
            <a:r>
              <a:rPr lang="en-US" dirty="0" err="1"/>
              <a:t>Ezt</a:t>
            </a:r>
            <a:r>
              <a:rPr lang="en-US" dirty="0"/>
              <a:t> </a:t>
            </a:r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bizonyítjuk</a:t>
            </a:r>
            <a:r>
              <a:rPr lang="en-US" dirty="0"/>
              <a:t>?</a:t>
            </a:r>
            <a:endParaRPr lang="hu-HU" dirty="0"/>
          </a:p>
          <a:p>
            <a:pPr lvl="0" hangingPunct="0"/>
            <a:r>
              <a:rPr lang="en-US" dirty="0"/>
              <a:t>Van-e </a:t>
            </a:r>
            <a:r>
              <a:rPr lang="en-US" dirty="0" err="1"/>
              <a:t>megfelelő</a:t>
            </a:r>
            <a:r>
              <a:rPr lang="en-US" dirty="0"/>
              <a:t> </a:t>
            </a:r>
            <a:r>
              <a:rPr lang="en-US" dirty="0" err="1"/>
              <a:t>visszacsatolás</a:t>
            </a:r>
            <a:r>
              <a:rPr lang="en-US" dirty="0"/>
              <a:t>?</a:t>
            </a:r>
            <a:endParaRPr lang="hu-HU" dirty="0"/>
          </a:p>
          <a:p>
            <a:r>
              <a:rPr lang="hu-HU" dirty="0"/>
              <a:t>Elvárás: A DI Minőségbiztosítási Tervének olyan operatív jellegű fejlesztése szükséges, amelyben elsősorban a DI hatókörébe tartozó, reális minőségcélokat határoznak meg, valamint nyomon követhetők az azokhoz kapcsolható indikátorok is, továbbá azok ellenőrzési és visszacsatolási mechanizmusai is. Ebben is kiemelt a hallgatók szerepe.</a:t>
            </a:r>
          </a:p>
          <a:p>
            <a:pPr lvl="0" hangingPunct="0"/>
            <a:r>
              <a:rPr lang="hu-HU" dirty="0"/>
              <a:t>A </a:t>
            </a:r>
            <a:r>
              <a:rPr lang="hu-HU" dirty="0" err="1"/>
              <a:t>swot</a:t>
            </a:r>
            <a:r>
              <a:rPr lang="hu-HU" dirty="0"/>
              <a:t>-analízis inputjainak </a:t>
            </a:r>
            <a:r>
              <a:rPr lang="hu-HU" dirty="0" err="1"/>
              <a:t>utánkövetése</a:t>
            </a:r>
            <a:r>
              <a:rPr lang="hu-HU" dirty="0"/>
              <a:t> hogyan valósul meg?</a:t>
            </a:r>
          </a:p>
          <a:p>
            <a:pPr lvl="0" hangingPunct="0"/>
            <a:r>
              <a:rPr lang="hu-HU" dirty="0"/>
              <a:t>A doktori képzéssel összefüggő szabályzatok között megvan-e a koherens szabályozási rend?</a:t>
            </a:r>
          </a:p>
          <a:p>
            <a:pPr lvl="0" hangingPunct="0"/>
            <a:r>
              <a:rPr lang="hu-HU" dirty="0"/>
              <a:t>A honlapon való információk teljes körűek-e? Pl. a komplex vizsgák anyaga, irodalomjegyzéke részletesen megtalálható-e a honlapon?</a:t>
            </a:r>
          </a:p>
          <a:p>
            <a:pPr lvl="0"/>
            <a:r>
              <a:rPr lang="hu-HU" dirty="0"/>
              <a:t>Rögzíteni kell, hogy mit ért a DI a tanórák nélkül megtartott kurzusokon?</a:t>
            </a:r>
          </a:p>
          <a:p>
            <a:pPr lvl="0" hangingPunct="0"/>
            <a:r>
              <a:rPr lang="hu-HU" dirty="0"/>
              <a:t>A publikációs követelményrendszer elég részletes, egyértelmű-e</a:t>
            </a:r>
            <a:r>
              <a:rPr lang="hu-HU" dirty="0" smtClean="0"/>
              <a:t>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72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256408"/>
            <a:ext cx="8596668" cy="1320800"/>
          </a:xfrm>
        </p:spPr>
        <p:txBody>
          <a:bodyPr/>
          <a:lstStyle/>
          <a:p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A MAB doktori iskola akkreditáció 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jelentésváza – 2019</a:t>
            </a:r>
            <a:endParaRPr lang="hu-H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1577208"/>
            <a:ext cx="8596668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754688" algn="r"/>
              </a:tabLst>
            </a:pP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 A látogatóbizottság</a:t>
            </a:r>
            <a:r>
              <a:rPr kumimoji="0" lang="hu-HU" altLang="hu-HU" b="1" i="0" u="none" strike="noStrike" cap="none" normalizeH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javaslata az akkreditációt illetően</a:t>
            </a: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hu-HU" altLang="hu-HU" b="1" baseline="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I. 1. Főbb erősségek</a:t>
            </a: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hu-HU" altLang="hu-HU" b="1" i="0" u="none" strike="noStrike" cap="none" normalizeH="0" dirty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kumimoji="0" lang="hu-HU" altLang="hu-HU" b="1" i="0" u="none" strike="noStrike" cap="none" normalizeH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(I. 2. A monitor eljárás feltételei)</a:t>
            </a: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hu-HU" altLang="hu-HU" b="1" baseline="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</a:t>
            </a:r>
            <a:r>
              <a:rPr lang="hu-HU" altLang="hu-HU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látogatóbizottság értékelése</a:t>
            </a:r>
            <a:endParaRPr kumimoji="0" lang="hu-HU" altLang="hu-HU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hu-HU" altLang="hu-HU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1. A doktori iskola általános helyzetképe</a:t>
            </a: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II. 2. A törzstagok tudományos tevékenysége</a:t>
            </a:r>
            <a:endParaRPr lang="hu-HU" altLang="hu-HU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1793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II</a:t>
            </a:r>
            <a:r>
              <a:rPr lang="hu-HU" altLang="hu-HU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3. ESG-kritériumok szerinti értékelés</a:t>
            </a: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1.2 és 1.9 A képzési programok kialakítása és jóváhagyása; folyamatos figyelemmel kísérése és rendszeres értékelése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1.3 Hallgatóközpontú tanulás, tanítás és értékelés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1.4 A hallgatók felvétele, előrehaladása, tanulmányaik elismerése és a képesítés odaítélése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1.5 Oktatók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1.6 Tanulástámogatás és hallgatói szolgáltatások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1.7 Információkezelés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1.8 Nyilvános információk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defTabSz="352425"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1.10 Rendszeres külső minőségbiztosítás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7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1895"/>
          </a:xfrm>
        </p:spPr>
        <p:txBody>
          <a:bodyPr>
            <a:normAutofit/>
          </a:bodyPr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</a:t>
            </a:r>
            <a:r>
              <a:rPr lang="hu-HU" altLang="hu-HU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641643"/>
            <a:ext cx="9541487" cy="4197684"/>
          </a:xfrm>
        </p:spPr>
        <p:txBody>
          <a:bodyPr>
            <a:noAutofit/>
          </a:bodyPr>
          <a:lstStyle/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0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önállósága </a:t>
            </a:r>
            <a:r>
              <a:rPr lang="hu-HU" sz="20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szervezeti, 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gazdálkodási </a:t>
            </a:r>
            <a:r>
              <a:rPr lang="hu-HU" sz="20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és minőségbiztosítási 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vonatkozásban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Minőségbiztosítás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szempontjából a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teljes rendszerre 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kiterjedő, egyértelműen azonosítható szabályozást, valamint személyi/szervezeti hátteret keresnek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minőségirányítási rendszerben megjelenik-e a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PDCA-elv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Tényleges megvalósulás?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minőségbiztosítási tervhez kapcsolódnak-e konkrét, mérhető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minőségcélok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IFT vagy más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stratégia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dokumentum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kapcsolata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DI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minőségbiztosítási tervével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Folytatnak-e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OMHV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-t, hallgatói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elégedettségmérés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t? Van-e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visszacsatolás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Minőségpolitika és a Minőségfejlesztési program alapul veszi-e az 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-t?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Hallgatók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bevonása</a:t>
            </a:r>
          </a:p>
          <a:p>
            <a:pPr marL="176213" indent="-176213">
              <a:lnSpc>
                <a:spcPct val="114000"/>
              </a:lnSpc>
              <a:buFontTx/>
              <a:buChar char="-"/>
            </a:pPr>
            <a:r>
              <a:rPr lang="hu-HU" sz="20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hu-HU" sz="2000" b="1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ülső érdekeltek </a:t>
            </a:r>
            <a:r>
              <a:rPr lang="hu-HU" sz="200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bevonása</a:t>
            </a:r>
          </a:p>
          <a:p>
            <a:pPr marL="176213" indent="-176213">
              <a:buFontTx/>
              <a:buChar char="-"/>
            </a:pPr>
            <a:endParaRPr lang="hu-HU" sz="2000" b="1" dirty="0" smtClean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08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502568"/>
            <a:ext cx="8596668" cy="3121700"/>
          </a:xfrm>
        </p:spPr>
        <p:txBody>
          <a:bodyPr/>
          <a:lstStyle/>
          <a:p>
            <a:pPr marL="0" indent="0" algn="ctr"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Minőségpolitika – Minőségpolitikai nyilatkozat</a:t>
            </a:r>
          </a:p>
          <a:p>
            <a:pPr marL="0" indent="0" algn="ctr">
              <a:buNone/>
            </a:pPr>
            <a:endParaRPr lang="hu-HU" sz="2800" dirty="0" smtClean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hu-HU" sz="2800" dirty="0" smtClean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Stratégiai menedzsment – Minőségirányítás</a:t>
            </a:r>
          </a:p>
          <a:p>
            <a:pPr marL="0" indent="0">
              <a:buNone/>
            </a:pPr>
            <a:endParaRPr lang="hu-H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7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675745" y="1941741"/>
            <a:ext cx="4185623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Stratégiai menedzsment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2219767"/>
          </a:xfrm>
        </p:spPr>
        <p:txBody>
          <a:bodyPr/>
          <a:lstStyle/>
          <a:p>
            <a:r>
              <a:rPr lang="hu-HU" dirty="0" smtClean="0"/>
              <a:t>Küldetésnyilatkozat</a:t>
            </a:r>
          </a:p>
          <a:p>
            <a:r>
              <a:rPr lang="hu-HU" dirty="0" smtClean="0"/>
              <a:t>Stratégia / IFT</a:t>
            </a:r>
          </a:p>
          <a:p>
            <a:r>
              <a:rPr lang="hu-HU" dirty="0" smtClean="0"/>
              <a:t>Akciótervek</a:t>
            </a:r>
            <a:endParaRPr lang="hu-HU" dirty="0"/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Minőségirányítás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quarter" idx="4"/>
          </p:nvPr>
        </p:nvSpPr>
        <p:spPr>
          <a:xfrm>
            <a:off x="5088384" y="2737246"/>
            <a:ext cx="4185617" cy="2219766"/>
          </a:xfrm>
        </p:spPr>
        <p:txBody>
          <a:bodyPr/>
          <a:lstStyle/>
          <a:p>
            <a:r>
              <a:rPr lang="hu-HU" dirty="0" smtClean="0"/>
              <a:t>Minőségpolitika(i nyilatkozat)</a:t>
            </a:r>
          </a:p>
          <a:p>
            <a:r>
              <a:rPr lang="hu-HU" dirty="0" smtClean="0"/>
              <a:t>Minőségbiztosítási szabályzat</a:t>
            </a:r>
          </a:p>
          <a:p>
            <a:r>
              <a:rPr lang="hu-HU" dirty="0" smtClean="0"/>
              <a:t>Minőségfejlesztési program</a:t>
            </a:r>
          </a:p>
          <a:p>
            <a:r>
              <a:rPr lang="hu-HU" dirty="0" smtClean="0"/>
              <a:t>Minőségcélok</a:t>
            </a:r>
          </a:p>
          <a:p>
            <a:r>
              <a:rPr lang="hu-HU" dirty="0" smtClean="0"/>
              <a:t>Felmérési terv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3737809" y="5374104"/>
            <a:ext cx="1604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accent2">
                    <a:lumMod val="75000"/>
                  </a:schemeClr>
                </a:solidFill>
              </a:rPr>
              <a:t>PLAN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675745" y="1941741"/>
            <a:ext cx="4185623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Stratégiai menedzsment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2219767"/>
          </a:xfrm>
        </p:spPr>
        <p:txBody>
          <a:bodyPr/>
          <a:lstStyle/>
          <a:p>
            <a:r>
              <a:rPr lang="hu-HU" dirty="0" smtClean="0"/>
              <a:t>Stratégiai célok - akciótervek megvalósítása</a:t>
            </a:r>
          </a:p>
          <a:p>
            <a:r>
              <a:rPr lang="hu-HU" dirty="0" smtClean="0"/>
              <a:t>Működés</a:t>
            </a:r>
            <a:endParaRPr lang="hu-HU" dirty="0"/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Minőségirányítás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quarter" idx="4"/>
          </p:nvPr>
        </p:nvSpPr>
        <p:spPr>
          <a:xfrm>
            <a:off x="5088384" y="2737246"/>
            <a:ext cx="4440627" cy="2219766"/>
          </a:xfrm>
        </p:spPr>
        <p:txBody>
          <a:bodyPr/>
          <a:lstStyle/>
          <a:p>
            <a:r>
              <a:rPr lang="hu-HU" dirty="0" smtClean="0"/>
              <a:t>Minőségbiztosítási program elemei – Minőségcélok megvalósítása</a:t>
            </a:r>
          </a:p>
          <a:p>
            <a:r>
              <a:rPr lang="hu-HU" dirty="0" smtClean="0"/>
              <a:t>Működés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737809" y="5374104"/>
            <a:ext cx="1604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accent2">
                    <a:lumMod val="75000"/>
                  </a:schemeClr>
                </a:solidFill>
              </a:rPr>
              <a:t>DO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7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675745" y="1941741"/>
            <a:ext cx="4185623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Stratégiai menedzsment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2219767"/>
          </a:xfrm>
        </p:spPr>
        <p:txBody>
          <a:bodyPr/>
          <a:lstStyle/>
          <a:p>
            <a:r>
              <a:rPr lang="hu-HU" dirty="0" smtClean="0"/>
              <a:t>Megvalósulás ellenőrzése, nyomon követése, adatok elemzése</a:t>
            </a:r>
            <a:endParaRPr lang="hu-HU" dirty="0"/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Minőségirányítás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quarter" idx="4"/>
          </p:nvPr>
        </p:nvSpPr>
        <p:spPr>
          <a:xfrm>
            <a:off x="5088384" y="2737246"/>
            <a:ext cx="4440627" cy="2219766"/>
          </a:xfrm>
        </p:spPr>
        <p:txBody>
          <a:bodyPr/>
          <a:lstStyle/>
          <a:p>
            <a:r>
              <a:rPr lang="hu-HU" dirty="0" smtClean="0"/>
              <a:t>Felmérések végzése és elemzése</a:t>
            </a:r>
          </a:p>
          <a:p>
            <a:r>
              <a:rPr lang="hu-HU" dirty="0" smtClean="0"/>
              <a:t>Mutatószámok adatgyűjtése és elemzése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737809" y="5374104"/>
            <a:ext cx="1604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accent2">
                    <a:lumMod val="75000"/>
                  </a:schemeClr>
                </a:solidFill>
              </a:rPr>
              <a:t>CHECK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ESG 1.1 Minőségbiztosítási politika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675745" y="1941741"/>
            <a:ext cx="4185623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Stratégiai menedzsment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2219767"/>
          </a:xfrm>
        </p:spPr>
        <p:txBody>
          <a:bodyPr/>
          <a:lstStyle/>
          <a:p>
            <a:r>
              <a:rPr lang="hu-HU" dirty="0" smtClean="0"/>
              <a:t>Stratégiai célok esetleges módosítása - megvalósítása</a:t>
            </a:r>
          </a:p>
          <a:p>
            <a:r>
              <a:rPr lang="hu-HU" dirty="0" smtClean="0"/>
              <a:t>Esetlegesen intézkedési terv kidolgozása – elfogadása – intézkedések megtétele</a:t>
            </a:r>
            <a:endParaRPr lang="hu-HU" dirty="0"/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Minőségirányítás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quarter" idx="4"/>
          </p:nvPr>
        </p:nvSpPr>
        <p:spPr>
          <a:xfrm>
            <a:off x="5088384" y="2737246"/>
            <a:ext cx="4440627" cy="2219766"/>
          </a:xfrm>
        </p:spPr>
        <p:txBody>
          <a:bodyPr/>
          <a:lstStyle/>
          <a:p>
            <a:r>
              <a:rPr lang="hu-HU" dirty="0" smtClean="0"/>
              <a:t>Minőségfejlesztési program eleminek esetleges módosítása - megvalósítása</a:t>
            </a:r>
          </a:p>
          <a:p>
            <a:r>
              <a:rPr lang="hu-HU" dirty="0"/>
              <a:t>Esetlegesen intézkedési terv kidolgozása – elfogadása – intézkedések megtétele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245896" y="5374104"/>
            <a:ext cx="5374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accent2">
                    <a:lumMod val="75000"/>
                  </a:schemeClr>
                </a:solidFill>
              </a:rPr>
              <a:t>ACT ( =&gt; PLAN =&gt; DO )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</a:themeOverride>
</file>

<file path=ppt/theme/themeOverride2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</a:themeOverride>
</file>

<file path=ppt/theme/themeOverride3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</a:themeOverride>
</file>

<file path=ppt/theme/themeOverride4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</TotalTime>
  <Words>1780</Words>
  <Application>Microsoft Office PowerPoint</Application>
  <PresentationFormat>Szélesvásznú</PresentationFormat>
  <Paragraphs>278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 3</vt:lpstr>
      <vt:lpstr>Fazetta</vt:lpstr>
      <vt:lpstr>Doktori iskola akkreditációs felkészülés</vt:lpstr>
      <vt:lpstr>A MAB doktori iskola akkreditáció önértékelési szempontrendszere 2019</vt:lpstr>
      <vt:lpstr>A MAB doktori iskola akkreditáció jelentésváza – 2019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ESG 1.1 Minőségbiztosítási politika</vt:lpstr>
      <vt:lpstr>PowerPoint-bemutató</vt:lpstr>
      <vt:lpstr>A doktori képzés  minőségbiztosítási rendszere</vt:lpstr>
      <vt:lpstr>A doktori képzés  minőségbiztosítási rendszere</vt:lpstr>
      <vt:lpstr>A doktori képzés  minőségbiztosítási rendszere</vt:lpstr>
      <vt:lpstr>A doktori képzés  minőségbiztosítási rendszere</vt:lpstr>
      <vt:lpstr>ESG 1.2 és 1.9 A képzési programok kialakítása és jóváhagyása; folyamatos figyelemmel kísérése és rendszeres értékelése</vt:lpstr>
      <vt:lpstr>ESG 1.3 Hallgatóközpontú tanulás, tanítás és értékelés</vt:lpstr>
      <vt:lpstr>ESG 1.4 A hallgatók felvétele, előrehaladása, tanulmányaik elismerése és a képesítés odaítélése</vt:lpstr>
      <vt:lpstr>ESG 1.5 Oktatók</vt:lpstr>
      <vt:lpstr>ESG 1.6 Tanulástámogatás és hallgatói szolgáltatások</vt:lpstr>
      <vt:lpstr>ESG 1.7 Információkezelés </vt:lpstr>
      <vt:lpstr>ESG 1.8 Nyilvános információk</vt:lpstr>
      <vt:lpstr>ESG 1.10 Rendszeres külső minőségbiztosítás</vt:lpstr>
      <vt:lpstr>Hargittay Emil professzor úr összeállítása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Doktori iskola akkreditációs felkészülés</dc:title>
  <dc:creator>Czilli Máté</dc:creator>
  <cp:lastModifiedBy>Tigerné Schuller Piroska</cp:lastModifiedBy>
  <cp:revision>35</cp:revision>
  <cp:lastPrinted>2021-07-13T10:10:21Z</cp:lastPrinted>
  <dcterms:created xsi:type="dcterms:W3CDTF">2020-06-29T06:04:59Z</dcterms:created>
  <dcterms:modified xsi:type="dcterms:W3CDTF">2021-07-13T10:13:12Z</dcterms:modified>
</cp:coreProperties>
</file>