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4" r:id="rId3"/>
    <p:sldId id="292" r:id="rId4"/>
    <p:sldId id="295" r:id="rId5"/>
    <p:sldId id="296" r:id="rId6"/>
    <p:sldId id="298" r:id="rId7"/>
    <p:sldId id="299" r:id="rId8"/>
    <p:sldId id="300" r:id="rId9"/>
    <p:sldId id="257" r:id="rId10"/>
    <p:sldId id="258" r:id="rId11"/>
    <p:sldId id="259" r:id="rId12"/>
    <p:sldId id="260" r:id="rId13"/>
    <p:sldId id="280" r:id="rId14"/>
    <p:sldId id="281" r:id="rId15"/>
    <p:sldId id="261" r:id="rId16"/>
    <p:sldId id="262" r:id="rId17"/>
    <p:sldId id="263" r:id="rId18"/>
    <p:sldId id="282" r:id="rId19"/>
    <p:sldId id="267" r:id="rId20"/>
    <p:sldId id="303" r:id="rId21"/>
    <p:sldId id="304" r:id="rId22"/>
    <p:sldId id="270" r:id="rId23"/>
    <p:sldId id="264" r:id="rId24"/>
    <p:sldId id="305" r:id="rId25"/>
    <p:sldId id="306" r:id="rId26"/>
    <p:sldId id="307" r:id="rId27"/>
    <p:sldId id="308" r:id="rId28"/>
    <p:sldId id="311" r:id="rId29"/>
    <p:sldId id="309" r:id="rId30"/>
    <p:sldId id="310" r:id="rId31"/>
    <p:sldId id="302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8EF8A-3817-4B42-8E88-F6FBDA2E969D}" type="datetimeFigureOut">
              <a:rPr lang="hu-HU" smtClean="0"/>
              <a:pPr/>
              <a:t>2019.11.13.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93177-6580-4B82-8FA0-DCDBD1D961F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E83A6-3B53-4B00-8C1A-DD5E5EA68FC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86808" cy="3171847"/>
          </a:xfrm>
        </p:spPr>
        <p:txBody>
          <a:bodyPr>
            <a:normAutofit fontScale="90000"/>
          </a:bodyPr>
          <a:lstStyle/>
          <a:p>
            <a:r>
              <a:rPr lang="hu-HU" sz="3600" b="1" i="1" dirty="0" smtClean="0"/>
              <a:t>Minőség a Pázmány Péter Katolikus Egyetemen </a:t>
            </a:r>
            <a:br>
              <a:rPr lang="hu-HU" sz="3600" b="1" i="1" dirty="0" smtClean="0"/>
            </a:br>
            <a:r>
              <a:rPr lang="hu-HU" sz="3600" b="1" i="1" dirty="0" smtClean="0"/>
              <a:t>2019.november 14.</a:t>
            </a:r>
            <a:r>
              <a:rPr lang="hu-HU" sz="2800" b="1" i="1" dirty="0" smtClean="0"/>
              <a:t/>
            </a:r>
            <a:br>
              <a:rPr lang="hu-HU" sz="2800" b="1" i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NÉHÁNY GONDOLAT </a:t>
            </a:r>
            <a:br>
              <a:rPr lang="hu-HU" sz="3600" b="1" dirty="0" smtClean="0"/>
            </a:br>
            <a:r>
              <a:rPr lang="hu-HU" sz="3600" b="1" dirty="0" smtClean="0"/>
              <a:t> A PÁZMÁNY PÉTER KATOLIKUS EGYETEM </a:t>
            </a:r>
            <a:br>
              <a:rPr lang="hu-HU" sz="3600" b="1" dirty="0" smtClean="0"/>
            </a:br>
            <a:r>
              <a:rPr lang="hu-HU" sz="3600" b="1" dirty="0" smtClean="0"/>
              <a:t>SZOLGÁLATAINAK  A MINŐSÉGBIZTOSÍTÁSÁRÓL </a:t>
            </a: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/>
              <a:t>Prof. Dr. Veress </a:t>
            </a:r>
            <a:r>
              <a:rPr lang="hu-HU" b="1" dirty="0"/>
              <a:t>G</a:t>
            </a:r>
            <a:r>
              <a:rPr lang="hu-HU" b="1" dirty="0" smtClean="0"/>
              <a:t>ábor </a:t>
            </a:r>
          </a:p>
          <a:p>
            <a:r>
              <a:rPr lang="hu-HU" b="1" dirty="0"/>
              <a:t>e</a:t>
            </a:r>
            <a:r>
              <a:rPr lang="hu-HU" b="1" dirty="0" smtClean="0"/>
              <a:t>gyetemi tanár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2019.11..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Az egyes </a:t>
            </a:r>
            <a:r>
              <a:rPr lang="hu-HU" b="1" dirty="0" smtClean="0"/>
              <a:t>képzéseknek</a:t>
            </a:r>
            <a:r>
              <a:rPr lang="hu-HU" dirty="0" smtClean="0"/>
              <a:t> kik a főbb </a:t>
            </a:r>
            <a:r>
              <a:rPr lang="hu-HU" b="1" dirty="0" smtClean="0"/>
              <a:t>érdekeltje</a:t>
            </a:r>
            <a:r>
              <a:rPr lang="hu-HU" dirty="0" smtClean="0"/>
              <a:t>i?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hallgató, a hallgató környezete </a:t>
            </a:r>
          </a:p>
          <a:p>
            <a:r>
              <a:rPr lang="hu-HU" dirty="0" smtClean="0"/>
              <a:t>a végzett hallgató</a:t>
            </a:r>
          </a:p>
          <a:p>
            <a:r>
              <a:rPr lang="hu-HU" b="1" dirty="0" smtClean="0"/>
              <a:t>a végzett hallgatót alkalmazó közösség, </a:t>
            </a:r>
          </a:p>
          <a:p>
            <a:pPr>
              <a:buNone/>
            </a:pPr>
            <a:r>
              <a:rPr lang="hu-HU" dirty="0" smtClean="0"/>
              <a:t> - kiemelten a papok által vezetett egyházközségek, </a:t>
            </a:r>
          </a:p>
          <a:p>
            <a:pPr>
              <a:buNone/>
            </a:pPr>
            <a:r>
              <a:rPr lang="hu-HU" dirty="0" smtClean="0"/>
              <a:t> - a szociális munkások által  ellátottak,  </a:t>
            </a:r>
          </a:p>
          <a:p>
            <a:r>
              <a:rPr lang="hu-HU" dirty="0" smtClean="0"/>
              <a:t>az oktatók </a:t>
            </a:r>
          </a:p>
          <a:p>
            <a:r>
              <a:rPr lang="hu-HU" dirty="0" smtClean="0"/>
              <a:t>az Egyetem </a:t>
            </a:r>
          </a:p>
          <a:p>
            <a:r>
              <a:rPr lang="hu-HU" dirty="0" smtClean="0"/>
              <a:t>a Magyar Katolikus Püspöki Konferencia</a:t>
            </a:r>
          </a:p>
          <a:p>
            <a:r>
              <a:rPr lang="hu-HU" dirty="0" smtClean="0"/>
              <a:t>a helyi közösség</a:t>
            </a:r>
          </a:p>
          <a:p>
            <a:r>
              <a:rPr lang="hu-HU" dirty="0" smtClean="0"/>
              <a:t>a társadalom</a:t>
            </a:r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érdekeltek</a:t>
            </a:r>
            <a:r>
              <a:rPr lang="hu-HU" b="1" dirty="0" smtClean="0"/>
              <a:t> igénye</a:t>
            </a:r>
            <a:r>
              <a:rPr lang="hu-HU" dirty="0" smtClean="0"/>
              <a:t>?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Igen sokféle, függ az érdekelt </a:t>
            </a:r>
            <a:r>
              <a:rPr lang="hu-HU" b="1" dirty="0" smtClean="0"/>
              <a:t>értékrendjétől, </a:t>
            </a:r>
            <a:r>
              <a:rPr lang="hu-HU" dirty="0" smtClean="0"/>
              <a:t>pillanatnyi állapotától… </a:t>
            </a:r>
          </a:p>
          <a:p>
            <a:pPr>
              <a:buNone/>
            </a:pPr>
            <a:r>
              <a:rPr lang="hu-HU" u="sng" dirty="0" smtClean="0"/>
              <a:t>Például a hallgatók igényei:</a:t>
            </a:r>
          </a:p>
          <a:p>
            <a:r>
              <a:rPr lang="hu-HU" dirty="0" smtClean="0"/>
              <a:t>(csak) a diploma kell,</a:t>
            </a:r>
          </a:p>
          <a:p>
            <a:r>
              <a:rPr lang="hu-HU" dirty="0" smtClean="0"/>
              <a:t>ismeretet várok, </a:t>
            </a:r>
          </a:p>
          <a:p>
            <a:r>
              <a:rPr lang="hu-HU" dirty="0" smtClean="0"/>
              <a:t>világnézeti nevelést várok,</a:t>
            </a:r>
          </a:p>
          <a:p>
            <a:r>
              <a:rPr lang="hu-HU" dirty="0" err="1" smtClean="0"/>
              <a:t>stb</a:t>
            </a:r>
            <a:r>
              <a:rPr lang="hu-HU" dirty="0" smtClean="0"/>
              <a:t>…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Egyetem</a:t>
            </a:r>
            <a:r>
              <a:rPr lang="hu-HU" b="1" dirty="0" smtClean="0"/>
              <a:t> értékrendje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hu-HU" dirty="0" smtClean="0"/>
              <a:t>Általánosan a humán/keresztény értékrend</a:t>
            </a:r>
          </a:p>
          <a:p>
            <a:r>
              <a:rPr lang="hu-HU" dirty="0" smtClean="0"/>
              <a:t>Szűkebben a papnevelés esetén a katolikus egyház értékrendje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Mi</a:t>
            </a:r>
            <a:r>
              <a:rPr lang="hu-HU" sz="3600" dirty="0" smtClean="0"/>
              <a:t> </a:t>
            </a:r>
            <a:r>
              <a:rPr lang="hu-HU" sz="3600" b="1" dirty="0" smtClean="0"/>
              <a:t>az Egyetem  vezetőinek, oktatóinak és az alkalmazottjainak az értékrendje</a:t>
            </a:r>
            <a:r>
              <a:rPr lang="hu-HU" sz="3600" dirty="0" smtClean="0"/>
              <a:t>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Reményeink szerint a </a:t>
            </a:r>
            <a:r>
              <a:rPr lang="hu-HU" b="1" dirty="0" smtClean="0"/>
              <a:t>vezetők</a:t>
            </a:r>
            <a:r>
              <a:rPr lang="hu-HU" dirty="0" smtClean="0"/>
              <a:t> értékrendje megegyezik az Egyetem értékrendjével.</a:t>
            </a:r>
          </a:p>
          <a:p>
            <a:r>
              <a:rPr lang="hu-HU" dirty="0" smtClean="0"/>
              <a:t>Reményeink szerint az </a:t>
            </a:r>
            <a:r>
              <a:rPr lang="hu-HU" b="1" dirty="0" smtClean="0"/>
              <a:t>oktatók </a:t>
            </a:r>
            <a:r>
              <a:rPr lang="hu-HU" dirty="0" smtClean="0"/>
              <a:t> értékrendje is megegyezik az Egyetem értékrendjével. </a:t>
            </a:r>
            <a:r>
              <a:rPr lang="hu-HU" u="sng" dirty="0" smtClean="0"/>
              <a:t>Az Egyetem feladata az oktatók értékrendjének ilyen irányú fejlesztése</a:t>
            </a:r>
            <a:r>
              <a:rPr lang="hu-HU" dirty="0" smtClean="0"/>
              <a:t>. Ideális esetben csak az ilyen értékrendű oktatok oktathatnak. </a:t>
            </a:r>
          </a:p>
          <a:p>
            <a:r>
              <a:rPr lang="hu-HU" dirty="0" smtClean="0"/>
              <a:t>Amennyire biztosítani lehet, az</a:t>
            </a:r>
            <a:r>
              <a:rPr lang="hu-HU" b="1" dirty="0" smtClean="0"/>
              <a:t> alkalmazottak </a:t>
            </a:r>
            <a:r>
              <a:rPr lang="hu-HU" dirty="0" smtClean="0"/>
              <a:t>értékrendjét is fejleszteni kell. 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13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képzés célja a hallgatók keresztény értékrendjének a kialakítása 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Egyetem képzésének, nevelésének egyértelmű célja kell legyen a </a:t>
            </a:r>
            <a:r>
              <a:rPr lang="hu-HU" b="1" dirty="0" smtClean="0"/>
              <a:t>papnövendék hallgatók</a:t>
            </a:r>
            <a:r>
              <a:rPr lang="hu-HU" dirty="0" smtClean="0"/>
              <a:t> katolikus egyház értékrendjének a kialakítása </a:t>
            </a:r>
          </a:p>
          <a:p>
            <a:r>
              <a:rPr lang="hu-HU" dirty="0" smtClean="0"/>
              <a:t>Az Egyetem képzésének, nevelésének egyértelmű célja kell legyen a </a:t>
            </a:r>
            <a:r>
              <a:rPr lang="hu-HU" b="1" dirty="0" smtClean="0"/>
              <a:t>civil hallgatók </a:t>
            </a:r>
            <a:r>
              <a:rPr lang="hu-HU" dirty="0" smtClean="0"/>
              <a:t>humán/keresztény  értékrendjének a kialakítása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14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Az Egyetem az érdekeltek milyen igényét kívánja kielégíteni?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Nyilvánvalóan az</a:t>
            </a:r>
            <a:r>
              <a:rPr lang="hu-HU" b="1" dirty="0" smtClean="0"/>
              <a:t> érdekelteknek </a:t>
            </a:r>
            <a:r>
              <a:rPr lang="hu-HU" dirty="0" smtClean="0"/>
              <a:t>csak az </a:t>
            </a:r>
            <a:r>
              <a:rPr lang="hu-HU" u="sng" dirty="0" smtClean="0"/>
              <a:t>Egyetem értékrendjével megegyező igényeit </a:t>
            </a:r>
            <a:r>
              <a:rPr lang="hu-HU" dirty="0" smtClean="0"/>
              <a:t>kívánja kielégíteni.</a:t>
            </a:r>
          </a:p>
          <a:p>
            <a:r>
              <a:rPr lang="hu-HU" dirty="0" smtClean="0"/>
              <a:t>Az Egyetem célja  kell legyen, ha szükséges, az </a:t>
            </a:r>
            <a:r>
              <a:rPr lang="hu-HU" b="1" dirty="0" smtClean="0"/>
              <a:t>érdekeltek értékrendjének </a:t>
            </a:r>
            <a:r>
              <a:rPr lang="hu-HU" dirty="0" smtClean="0"/>
              <a:t>a tökéletesítése.  </a:t>
            </a:r>
          </a:p>
          <a:p>
            <a:r>
              <a:rPr lang="hu-HU" dirty="0" smtClean="0"/>
              <a:t>Az Egyetem  </a:t>
            </a:r>
            <a:r>
              <a:rPr lang="hu-HU" b="1" dirty="0" smtClean="0"/>
              <a:t>minden</a:t>
            </a:r>
            <a:r>
              <a:rPr lang="hu-HU" dirty="0" smtClean="0"/>
              <a:t> vezetője, minden oktatója, minden dolgozója tud és akar az Egyetem értékrendje szerint tevékenykedni? </a:t>
            </a:r>
          </a:p>
          <a:p>
            <a:r>
              <a:rPr lang="hu-HU" i="1" dirty="0" smtClean="0"/>
              <a:t>Minőségbiztosítás: ki ellenőrzi, ki biztosítja ezt?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képzés tényleges minősége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Adott képzés </a:t>
            </a:r>
            <a:r>
              <a:rPr lang="hu-HU" b="1" dirty="0" smtClean="0"/>
              <a:t>minősége</a:t>
            </a:r>
            <a:r>
              <a:rPr lang="hu-HU" dirty="0" smtClean="0"/>
              <a:t> a képzés során az adott képzésben  érdekeltek igényeinek a kielégítése által átadott érték, azaz az érdekeltek elégedettsége.</a:t>
            </a:r>
          </a:p>
          <a:p>
            <a:r>
              <a:rPr lang="hu-HU" dirty="0" smtClean="0"/>
              <a:t>Ha az Egyetem érvényesíti az értékrendjét, akkor a minőséget úgy szabályozza, csak azok az érdekeltek lesznek elégedettek, akiknek az értékrendje megegyezik az Egyetem értékrendjével.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16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Melyik érdekeltek </a:t>
            </a:r>
            <a:r>
              <a:rPr lang="hu-HU" b="1" dirty="0" smtClean="0"/>
              <a:t> elégedettsége </a:t>
            </a:r>
            <a:br>
              <a:rPr lang="hu-HU" b="1" dirty="0" smtClean="0"/>
            </a:br>
            <a:r>
              <a:rPr lang="hu-HU" dirty="0" smtClean="0"/>
              <a:t>a legfontosabb?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1604" y="1600200"/>
            <a:ext cx="6715172" cy="4525963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MKPK </a:t>
            </a:r>
          </a:p>
          <a:p>
            <a:r>
              <a:rPr lang="hu-HU" dirty="0" smtClean="0"/>
              <a:t>Rektor</a:t>
            </a:r>
          </a:p>
          <a:p>
            <a:r>
              <a:rPr lang="hu-HU" dirty="0" smtClean="0"/>
              <a:t>Vezetők</a:t>
            </a:r>
          </a:p>
          <a:p>
            <a:r>
              <a:rPr lang="hu-HU" dirty="0" smtClean="0"/>
              <a:t>Oktatók</a:t>
            </a:r>
          </a:p>
          <a:p>
            <a:r>
              <a:rPr lang="hu-HU" dirty="0" smtClean="0"/>
              <a:t>Munkatársak </a:t>
            </a:r>
          </a:p>
          <a:p>
            <a:r>
              <a:rPr lang="hu-HU" dirty="0" smtClean="0"/>
              <a:t>Hallgatók</a:t>
            </a:r>
          </a:p>
          <a:p>
            <a:r>
              <a:rPr lang="hu-HU" b="1" dirty="0" smtClean="0"/>
              <a:t>Végzett hallgatók</a:t>
            </a:r>
          </a:p>
          <a:p>
            <a:r>
              <a:rPr lang="hu-HU" b="1" dirty="0" smtClean="0"/>
              <a:t>A végzett hallgatókat alkalmazók </a:t>
            </a:r>
          </a:p>
          <a:p>
            <a:r>
              <a:rPr lang="hu-HU" dirty="0" smtClean="0"/>
              <a:t>….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17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Hogyan tudjuk az érdekeltek </a:t>
            </a:r>
            <a:r>
              <a:rPr lang="hu-HU" b="1" dirty="0" smtClean="0"/>
              <a:t>elégedettségét becsülni</a:t>
            </a:r>
            <a:r>
              <a:rPr lang="hu-HU" dirty="0" smtClean="0"/>
              <a:t>?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0100" y="1857364"/>
            <a:ext cx="7686700" cy="4268799"/>
          </a:xfrm>
        </p:spPr>
        <p:txBody>
          <a:bodyPr/>
          <a:lstStyle/>
          <a:p>
            <a:r>
              <a:rPr lang="hu-HU" dirty="0" smtClean="0"/>
              <a:t>Megkérdezéssel</a:t>
            </a:r>
          </a:p>
          <a:p>
            <a:r>
              <a:rPr lang="hu-HU" dirty="0" smtClean="0"/>
              <a:t>Kérdőívekkel </a:t>
            </a:r>
          </a:p>
          <a:p>
            <a:r>
              <a:rPr lang="hu-HU" dirty="0" smtClean="0"/>
              <a:t>Minőségmutatókkal, </a:t>
            </a:r>
            <a:r>
              <a:rPr lang="hu-HU" dirty="0" err="1" smtClean="0"/>
              <a:t>pl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-  fluktuációval</a:t>
            </a:r>
          </a:p>
          <a:p>
            <a:pPr>
              <a:buNone/>
            </a:pPr>
            <a:r>
              <a:rPr lang="hu-HU" dirty="0" smtClean="0"/>
              <a:t> -  növekvő jelentkező számmal </a:t>
            </a:r>
          </a:p>
          <a:p>
            <a:pPr>
              <a:buNone/>
            </a:pPr>
            <a:r>
              <a:rPr lang="hu-HU" dirty="0" smtClean="0"/>
              <a:t> - </a:t>
            </a:r>
            <a:r>
              <a:rPr lang="hu-HU" dirty="0" err="1" smtClean="0"/>
              <a:t>stb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18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tevékenységek minőségbiztosítása: </a:t>
            </a:r>
            <a:r>
              <a:rPr lang="hu-HU" sz="3100" b="1" i="1" dirty="0" smtClean="0"/>
              <a:t>adottak a tevékenységek végzésének a feltételei?</a:t>
            </a:r>
            <a:endParaRPr lang="hu-HU" sz="31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57290" y="1785926"/>
            <a:ext cx="7329510" cy="4340237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Célrendszer</a:t>
            </a:r>
          </a:p>
          <a:p>
            <a:r>
              <a:rPr lang="hu-HU" dirty="0" smtClean="0"/>
              <a:t>Vezetés </a:t>
            </a:r>
          </a:p>
          <a:p>
            <a:r>
              <a:rPr lang="hu-HU" dirty="0" smtClean="0"/>
              <a:t>Felelősség és hatáskör </a:t>
            </a:r>
          </a:p>
          <a:p>
            <a:r>
              <a:rPr lang="hu-HU" dirty="0" smtClean="0"/>
              <a:t>Szabályozott tevékenységek </a:t>
            </a:r>
          </a:p>
          <a:p>
            <a:r>
              <a:rPr lang="hu-HU" dirty="0" smtClean="0"/>
              <a:t>Munkatársi kapcsolatok</a:t>
            </a:r>
          </a:p>
          <a:p>
            <a:r>
              <a:rPr lang="hu-HU" dirty="0" smtClean="0"/>
              <a:t>Erőforrás ellátottság</a:t>
            </a:r>
          </a:p>
          <a:p>
            <a:r>
              <a:rPr lang="hu-HU" dirty="0" smtClean="0"/>
              <a:t>Munkahelyi körülmények </a:t>
            </a:r>
          </a:p>
          <a:p>
            <a:r>
              <a:rPr lang="hu-HU" dirty="0" smtClean="0"/>
              <a:t>Elismerés, motiválás</a:t>
            </a:r>
          </a:p>
          <a:p>
            <a:r>
              <a:rPr lang="hu-HU" dirty="0" smtClean="0"/>
              <a:t>…. 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19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 IRODALOM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smtClean="0"/>
              <a:t>A felsőoktatási intézmények minőségbiztosítása</a:t>
            </a:r>
          </a:p>
          <a:p>
            <a:pPr>
              <a:buNone/>
            </a:pPr>
            <a:r>
              <a:rPr lang="hu-HU" dirty="0" smtClean="0"/>
              <a:t>    hatalmas témakör, </a:t>
            </a:r>
          </a:p>
          <a:p>
            <a:pPr>
              <a:buNone/>
            </a:pPr>
            <a:r>
              <a:rPr lang="hu-HU" dirty="0" smtClean="0"/>
              <a:t>    áttekinthetetlen mennyiségű irodalom </a:t>
            </a:r>
          </a:p>
          <a:p>
            <a:pPr>
              <a:buNone/>
            </a:pPr>
            <a:r>
              <a:rPr lang="hu-HU" b="1" dirty="0" smtClean="0"/>
              <a:t>A keresztény oktatás elvei és gyakorlata </a:t>
            </a:r>
          </a:p>
          <a:p>
            <a:pPr>
              <a:buNone/>
            </a:pPr>
            <a:r>
              <a:rPr lang="hu-HU" b="1" dirty="0" smtClean="0"/>
              <a:t>A Pázmány Péter  Katolikus Egyetem</a:t>
            </a:r>
          </a:p>
          <a:p>
            <a:pPr>
              <a:buNone/>
            </a:pPr>
            <a:r>
              <a:rPr lang="hu-HU" b="1" dirty="0" smtClean="0"/>
              <a:t>minőségbiztosítását meghatározó </a:t>
            </a:r>
          </a:p>
          <a:p>
            <a:pPr>
              <a:buNone/>
            </a:pPr>
            <a:r>
              <a:rPr lang="hu-HU" dirty="0" smtClean="0"/>
              <a:t>külső alaplevek: egyház nyilatkozatok, …</a:t>
            </a:r>
          </a:p>
          <a:p>
            <a:pPr>
              <a:buNone/>
            </a:pPr>
            <a:r>
              <a:rPr lang="hu-HU" dirty="0" smtClean="0"/>
              <a:t>belső  anyagok: rektori székfoglaló, minőségpolitika, 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tevékenységek minőségszabályozása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alaptevékenységek folyamat leírása </a:t>
            </a:r>
          </a:p>
          <a:p>
            <a:r>
              <a:rPr lang="hu-HU" dirty="0" smtClean="0"/>
              <a:t>Az alaptevékenységek folyamatának </a:t>
            </a:r>
            <a:r>
              <a:rPr lang="hu-HU" b="1" dirty="0" smtClean="0"/>
              <a:t>folyamatszabályozása</a:t>
            </a:r>
            <a:r>
              <a:rPr lang="hu-HU" dirty="0" smtClean="0"/>
              <a:t> </a:t>
            </a:r>
          </a:p>
          <a:p>
            <a:r>
              <a:rPr lang="hu-HU" dirty="0" smtClean="0"/>
              <a:t>Az alaptevékenységek folyamatának </a:t>
            </a:r>
            <a:r>
              <a:rPr lang="hu-HU" b="1" dirty="0" smtClean="0"/>
              <a:t>megfelelőség-szabályozása </a:t>
            </a:r>
          </a:p>
          <a:p>
            <a:r>
              <a:rPr lang="hu-HU" dirty="0" smtClean="0"/>
              <a:t>Az alaptevékenységek folyamatának </a:t>
            </a:r>
            <a:r>
              <a:rPr lang="hu-HU" b="1" dirty="0" smtClean="0"/>
              <a:t>minőségszabályozása 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PPKE Minőségbiztosítási Rendszer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/>
          <a:lstStyle/>
          <a:p>
            <a:r>
              <a:rPr lang="hu-HU" dirty="0" smtClean="0"/>
              <a:t>A MBR a PPKE menedzsment rendszerének része </a:t>
            </a:r>
          </a:p>
          <a:p>
            <a:r>
              <a:rPr lang="hu-HU" dirty="0" smtClean="0"/>
              <a:t>A MBR a PPKE minden alaptevékenysége minőségének a szabályozása, a minőségpolitika megvalósítása  </a:t>
            </a:r>
          </a:p>
          <a:p>
            <a:r>
              <a:rPr lang="hu-HU" dirty="0" smtClean="0"/>
              <a:t>A MBR szervezete  </a:t>
            </a:r>
          </a:p>
          <a:p>
            <a:r>
              <a:rPr lang="hu-HU" dirty="0" smtClean="0"/>
              <a:t>A MBR vezetője közvetlenül a rektor irányítása alatt áll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ESG 2015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7224" y="2000241"/>
            <a:ext cx="7429552" cy="321471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Belső minőségbiztosítás – </a:t>
            </a:r>
            <a:r>
              <a:rPr lang="hu-HU" i="1" dirty="0" smtClean="0"/>
              <a:t>az </a:t>
            </a:r>
            <a:r>
              <a:rPr lang="hu-HU" dirty="0" smtClean="0"/>
              <a:t> </a:t>
            </a:r>
            <a:r>
              <a:rPr lang="hu-HU" i="1" dirty="0" smtClean="0"/>
              <a:t>intézmény minőségbiztosítási rendszere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Külső minőségbiztosítás – </a:t>
            </a:r>
            <a:r>
              <a:rPr lang="hu-HU" i="1" dirty="0" smtClean="0"/>
              <a:t>az intézmény  minőségbiztosítási rendszerének az akkreditálása</a:t>
            </a:r>
            <a:r>
              <a:rPr lang="hu-H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Ügynökség minőségbiztosítása – </a:t>
            </a:r>
            <a:r>
              <a:rPr lang="hu-HU" i="1" dirty="0" smtClean="0"/>
              <a:t>a </a:t>
            </a:r>
            <a:r>
              <a:rPr lang="hu-HU" dirty="0" smtClean="0"/>
              <a:t> </a:t>
            </a:r>
            <a:r>
              <a:rPr lang="hu-HU" i="1" dirty="0" smtClean="0"/>
              <a:t>MAB minőségbiztosítása</a:t>
            </a:r>
            <a:endParaRPr lang="hu-HU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22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hu-HU" b="1" dirty="0" smtClean="0"/>
              <a:t>Akkreditációs önértékelés: </a:t>
            </a:r>
            <a:r>
              <a:rPr lang="hu-HU" dirty="0" smtClean="0"/>
              <a:t>ESG1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484030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Minőségbiztosítási politika 1.1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képzési programok kialakítása</a:t>
            </a:r>
            <a:r>
              <a:rPr lang="hu-HU" dirty="0" smtClean="0"/>
              <a:t> és jóváhagyása1.2.  </a:t>
            </a:r>
          </a:p>
          <a:p>
            <a:r>
              <a:rPr lang="hu-HU" dirty="0" smtClean="0"/>
              <a:t>Hallgatóközpontú tanulás, tanítás és értékelés 1.3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hallgatók</a:t>
            </a:r>
            <a:r>
              <a:rPr lang="hu-HU" dirty="0" smtClean="0"/>
              <a:t> felvétele, előrehaladása, tanulmányaik elismerése és a képesítés odaítélése 1.4</a:t>
            </a:r>
          </a:p>
          <a:p>
            <a:r>
              <a:rPr lang="hu-HU" b="1" dirty="0" smtClean="0"/>
              <a:t>Oktatók</a:t>
            </a:r>
            <a:r>
              <a:rPr lang="hu-HU" dirty="0" smtClean="0"/>
              <a:t> 1.5</a:t>
            </a:r>
          </a:p>
          <a:p>
            <a:r>
              <a:rPr lang="hu-HU" dirty="0" smtClean="0"/>
              <a:t>Tanulástámogatás  és hallgatói szolgáltatások 1.6.</a:t>
            </a:r>
          </a:p>
          <a:p>
            <a:r>
              <a:rPr lang="hu-HU" dirty="0" smtClean="0"/>
              <a:t>Információ kezelés 1.7</a:t>
            </a:r>
          </a:p>
          <a:p>
            <a:r>
              <a:rPr lang="hu-HU" dirty="0" smtClean="0"/>
              <a:t>Nyilvános információk 1.8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képzési programok folyamatos figyelemmel kísérése </a:t>
            </a:r>
            <a:r>
              <a:rPr lang="hu-HU" dirty="0" smtClean="0"/>
              <a:t>és rendszeres értékelése 1.9.</a:t>
            </a:r>
          </a:p>
          <a:p>
            <a:r>
              <a:rPr lang="hu-HU" dirty="0" smtClean="0"/>
              <a:t>Rendszeres külső minőségbiztosítás 1.10.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23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ESG 1 főbb hiányosságai – csak a képzésre vonatkozik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b="1" dirty="0" smtClean="0"/>
              <a:t>minőségpolitika</a:t>
            </a:r>
            <a:r>
              <a:rPr lang="hu-HU" dirty="0" smtClean="0"/>
              <a:t> (célok) </a:t>
            </a:r>
            <a:r>
              <a:rPr lang="hu-HU" b="1" dirty="0" smtClean="0"/>
              <a:t>programokként</a:t>
            </a:r>
            <a:r>
              <a:rPr lang="hu-HU" dirty="0" smtClean="0"/>
              <a:t> eltérőek, mert eltérőek az érdekeltek, és függ a programok érettségétől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hallgatók és az oktatók nem egyenrangúak</a:t>
            </a:r>
            <a:r>
              <a:rPr lang="hu-HU" dirty="0" smtClean="0"/>
              <a:t>, az oktató felelőssége a tanítás hatékonysága, a hallgatónak ezért be kell tartania az oktató elvárásait.</a:t>
            </a:r>
          </a:p>
          <a:p>
            <a:r>
              <a:rPr lang="hu-HU" dirty="0" smtClean="0"/>
              <a:t>Hangsúlyosan kellene szerepeljen a </a:t>
            </a:r>
            <a:r>
              <a:rPr lang="hu-HU" b="1" dirty="0" smtClean="0"/>
              <a:t>végzett hallgatók és alkalmazóik elégedettsége</a:t>
            </a:r>
            <a:r>
              <a:rPr lang="hu-HU" dirty="0" smtClean="0"/>
              <a:t>. 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Sürgős feladataink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571612"/>
            <a:ext cx="8301038" cy="4525963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Megfelelő </a:t>
            </a:r>
            <a:r>
              <a:rPr lang="hu-HU" b="1" dirty="0" smtClean="0"/>
              <a:t>minőségbiztosítás rendszer </a:t>
            </a:r>
            <a:r>
              <a:rPr lang="hu-HU" dirty="0" smtClean="0"/>
              <a:t>és szervezet kialakítása és működtetése. A minőségügyi szervezet tagjainak magas színvonalú, részletes minőségügyi oktatása. 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minőségügy ismeretek </a:t>
            </a:r>
            <a:r>
              <a:rPr lang="hu-HU" dirty="0" smtClean="0"/>
              <a:t>pontos, részletes,  érthető </a:t>
            </a:r>
            <a:r>
              <a:rPr lang="hu-HU" b="1" dirty="0" smtClean="0"/>
              <a:t>leírása</a:t>
            </a:r>
            <a:r>
              <a:rPr lang="hu-HU" dirty="0" smtClean="0"/>
              <a:t>.</a:t>
            </a:r>
          </a:p>
          <a:p>
            <a:r>
              <a:rPr lang="hu-HU" dirty="0" smtClean="0"/>
              <a:t>Az </a:t>
            </a:r>
            <a:r>
              <a:rPr lang="hu-HU" b="1" dirty="0" smtClean="0"/>
              <a:t>oktatók</a:t>
            </a:r>
            <a:r>
              <a:rPr lang="hu-HU" dirty="0" smtClean="0"/>
              <a:t> világnézeti, minőségbiztosítási </a:t>
            </a:r>
            <a:r>
              <a:rPr lang="hu-HU" b="1" dirty="0" smtClean="0"/>
              <a:t>oktatása</a:t>
            </a:r>
            <a:r>
              <a:rPr lang="hu-HU" dirty="0" smtClean="0"/>
              <a:t>, az oktatás eredményességének az ellenőrzése. </a:t>
            </a:r>
          </a:p>
          <a:p>
            <a:r>
              <a:rPr lang="hu-HU" dirty="0" smtClean="0"/>
              <a:t>Az Egyetem </a:t>
            </a:r>
            <a:r>
              <a:rPr lang="hu-HU" b="1" dirty="0" smtClean="0"/>
              <a:t>minden dolgozójának </a:t>
            </a:r>
            <a:r>
              <a:rPr lang="hu-HU" dirty="0" smtClean="0"/>
              <a:t>minőségügyi </a:t>
            </a:r>
            <a:r>
              <a:rPr lang="hu-HU" b="1" dirty="0" smtClean="0"/>
              <a:t>oktatása, </a:t>
            </a:r>
            <a:r>
              <a:rPr lang="hu-HU" dirty="0" smtClean="0"/>
              <a:t>és az oktatás eredményességének az ellenőrzése.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Sürgős szemléletformálás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Mindenki emberi méltóságának a </a:t>
            </a:r>
            <a:r>
              <a:rPr lang="hu-HU" b="1" dirty="0" smtClean="0"/>
              <a:t>tisztelete</a:t>
            </a:r>
            <a:r>
              <a:rPr lang="hu-HU" dirty="0" smtClean="0"/>
              <a:t>, az egyenrangúság érvényre juttatása</a:t>
            </a:r>
          </a:p>
          <a:p>
            <a:r>
              <a:rPr lang="hu-HU" dirty="0" smtClean="0"/>
              <a:t>Mindenki világnézetének erősítése, </a:t>
            </a:r>
            <a:r>
              <a:rPr lang="hu-HU" b="1" dirty="0" smtClean="0"/>
              <a:t>önbecsülésének</a:t>
            </a:r>
            <a:r>
              <a:rPr lang="hu-HU" dirty="0" smtClean="0"/>
              <a:t> erősítése  </a:t>
            </a:r>
          </a:p>
          <a:p>
            <a:r>
              <a:rPr lang="hu-HU" dirty="0" smtClean="0"/>
              <a:t>Az együttműködés, a nevelés lényege a (megmentő és felemelő)</a:t>
            </a:r>
            <a:r>
              <a:rPr lang="hu-HU" b="1" dirty="0" smtClean="0"/>
              <a:t> szeretet</a:t>
            </a:r>
          </a:p>
          <a:p>
            <a:r>
              <a:rPr lang="hu-HU" dirty="0" smtClean="0"/>
              <a:t>A foglalkozások helyett </a:t>
            </a:r>
            <a:r>
              <a:rPr lang="hu-HU" b="1" dirty="0" smtClean="0"/>
              <a:t>hivatások</a:t>
            </a:r>
            <a:r>
              <a:rPr lang="hu-HU" dirty="0" smtClean="0"/>
              <a:t> nevelése.</a:t>
            </a:r>
          </a:p>
          <a:p>
            <a:endParaRPr lang="hu-HU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26</a:t>
            </a:fld>
            <a:endParaRPr lang="hu-H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Milyen legyen a mai katolikus iskola?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4000" i="1" dirty="0" smtClean="0"/>
              <a:t>Nevelési konferencia Róma, 2019. okt. 4-5 </a:t>
            </a:r>
            <a:endParaRPr lang="hu-HU" sz="4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katolikus oktatás alapjaiban való megújítása</a:t>
            </a:r>
          </a:p>
          <a:p>
            <a:r>
              <a:rPr lang="hu-HU" dirty="0" smtClean="0"/>
              <a:t>Oktatási modellek kidolgozásához iránymutatás </a:t>
            </a:r>
          </a:p>
          <a:p>
            <a:r>
              <a:rPr lang="hu-HU" dirty="0" smtClean="0"/>
              <a:t>Az információ társadalomban megváltozott tanulási környezethez szükséges emberkép </a:t>
            </a:r>
          </a:p>
          <a:p>
            <a:r>
              <a:rPr lang="hu-HU" dirty="0" smtClean="0"/>
              <a:t>Változáskezelési modellek intézményi és személyi szinten   </a:t>
            </a:r>
          </a:p>
          <a:p>
            <a:r>
              <a:rPr lang="hu-HU" dirty="0" smtClean="0"/>
              <a:t>Pedagógiai innovációk helyett alapos és hatékony tanulási módok</a:t>
            </a:r>
          </a:p>
          <a:p>
            <a:r>
              <a:rPr lang="hu-HU" b="1" dirty="0" smtClean="0"/>
              <a:t>Hitben és tudásban jól képzett, a társadalom megújításáért elkötelezett nevelőkre és iskolákra van szükség.</a:t>
            </a:r>
            <a:endParaRPr lang="hu-HU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„Nem lehet tudást átadni </a:t>
            </a:r>
            <a:br>
              <a:rPr lang="hu-HU" b="1" dirty="0" smtClean="0"/>
            </a:br>
            <a:r>
              <a:rPr lang="hu-HU" b="1" dirty="0" smtClean="0"/>
              <a:t>etikai dimenzió nélkül!”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Katolikus Egyetemek </a:t>
            </a:r>
            <a:r>
              <a:rPr lang="hu-HU" dirty="0" smtClean="0"/>
              <a:t>N</a:t>
            </a:r>
            <a:r>
              <a:rPr lang="hu-HU" dirty="0" smtClean="0"/>
              <a:t>emzetközi Szövetsége éves találkozója, </a:t>
            </a:r>
            <a:r>
              <a:rPr lang="hu-HU" dirty="0" smtClean="0"/>
              <a:t>V</a:t>
            </a:r>
            <a:r>
              <a:rPr lang="hu-HU" dirty="0" smtClean="0"/>
              <a:t>atikán, 2019.november 4-5.</a:t>
            </a:r>
          </a:p>
          <a:p>
            <a:r>
              <a:rPr lang="hu-HU" dirty="0" smtClean="0"/>
              <a:t>„</a:t>
            </a:r>
            <a:r>
              <a:rPr lang="hu-HU" i="1" dirty="0" smtClean="0"/>
              <a:t>Új határvonalak az egyetemi vezetők számára” </a:t>
            </a:r>
          </a:p>
          <a:p>
            <a:r>
              <a:rPr lang="hu-HU" dirty="0" smtClean="0"/>
              <a:t>Az egészségügy, a biotechnológia, a mesterséges intelligencia és az automatizálás tudományos kihívásainak a vizsgálata</a:t>
            </a:r>
          </a:p>
          <a:p>
            <a:r>
              <a:rPr lang="hu-HU" dirty="0" smtClean="0"/>
              <a:t>Ferenc pápa: „Állhatatosan és hozzáértő módon keressék azokat a megoldásokat, amelyek az egyes személyek és az emberiség egészének társadalmi és kulturális fejlődését segítik a szolidaritás jegyében.”  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28</a:t>
            </a:fld>
            <a:endParaRPr lang="hu-H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Globális nevelési  megállapodás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Ferenc pápa: 2020 május 14 </a:t>
            </a:r>
          </a:p>
          <a:p>
            <a:pPr>
              <a:buNone/>
            </a:pPr>
            <a:r>
              <a:rPr lang="hu-HU" u="sng" dirty="0" smtClean="0"/>
              <a:t>Cél: </a:t>
            </a:r>
            <a:r>
              <a:rPr lang="hu-HU" dirty="0" smtClean="0"/>
              <a:t>Globális nevelési megállapodás </a:t>
            </a:r>
          </a:p>
          <a:p>
            <a:pPr>
              <a:buNone/>
            </a:pPr>
            <a:r>
              <a:rPr lang="hu-HU" dirty="0" smtClean="0"/>
              <a:t>(Global </a:t>
            </a:r>
            <a:r>
              <a:rPr lang="hu-HU" dirty="0" err="1" smtClean="0"/>
              <a:t>Compact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Education) kötése</a:t>
            </a:r>
          </a:p>
          <a:p>
            <a:pPr>
              <a:buNone/>
            </a:pPr>
            <a:r>
              <a:rPr lang="hu-HU" u="sng" dirty="0" smtClean="0"/>
              <a:t>Résztvevők</a:t>
            </a:r>
            <a:r>
              <a:rPr lang="hu-HU" dirty="0" smtClean="0"/>
              <a:t>: Tudósok, filozófusok, közgazdászok,</a:t>
            </a:r>
          </a:p>
          <a:p>
            <a:pPr>
              <a:buNone/>
            </a:pPr>
            <a:r>
              <a:rPr lang="hu-HU" dirty="0" smtClean="0"/>
              <a:t> oktatók, szociológusok, politikusok, művészek,</a:t>
            </a:r>
          </a:p>
          <a:p>
            <a:pPr>
              <a:buNone/>
            </a:pPr>
            <a:r>
              <a:rPr lang="hu-HU" dirty="0" smtClean="0"/>
              <a:t> sportolók 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 </a:t>
            </a:r>
            <a:r>
              <a:rPr lang="hu-HU" b="1" dirty="0" smtClean="0"/>
              <a:t>A Pázmány Péter Katolikus Egyetem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4525963"/>
          </a:xfrm>
        </p:spPr>
        <p:txBody>
          <a:bodyPr/>
          <a:lstStyle/>
          <a:p>
            <a:r>
              <a:rPr lang="hu-HU" dirty="0" smtClean="0"/>
              <a:t>Értékrend </a:t>
            </a:r>
          </a:p>
          <a:p>
            <a:pPr>
              <a:buNone/>
            </a:pPr>
            <a:r>
              <a:rPr lang="hu-HU" dirty="0" smtClean="0"/>
              <a:t> - Küldetésnyilatkozat</a:t>
            </a:r>
          </a:p>
          <a:p>
            <a:pPr>
              <a:buNone/>
            </a:pPr>
            <a:r>
              <a:rPr lang="hu-HU" dirty="0" smtClean="0"/>
              <a:t> - Minőségpolitika</a:t>
            </a:r>
          </a:p>
          <a:p>
            <a:r>
              <a:rPr lang="hu-HU" dirty="0" smtClean="0"/>
              <a:t>Szervezet </a:t>
            </a:r>
          </a:p>
          <a:p>
            <a:pPr>
              <a:buNone/>
            </a:pPr>
            <a:r>
              <a:rPr lang="hu-HU" dirty="0" smtClean="0"/>
              <a:t> - alaptevékenységek </a:t>
            </a:r>
          </a:p>
          <a:p>
            <a:pPr>
              <a:buNone/>
            </a:pPr>
            <a:r>
              <a:rPr lang="hu-HU" dirty="0" smtClean="0"/>
              <a:t> - szervezeti felépítés</a:t>
            </a:r>
          </a:p>
          <a:p>
            <a:pPr>
              <a:buNone/>
            </a:pPr>
            <a:r>
              <a:rPr lang="hu-HU" dirty="0" smtClean="0"/>
              <a:t> - vezetés  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BEFEJEZÉS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Gratulálok a célokhoz!</a:t>
            </a:r>
          </a:p>
          <a:p>
            <a:r>
              <a:rPr lang="hu-HU" dirty="0" smtClean="0"/>
              <a:t>Sok sikert kívánok! </a:t>
            </a:r>
          </a:p>
          <a:p>
            <a:r>
              <a:rPr lang="hu-HU" dirty="0" smtClean="0"/>
              <a:t>Jó lenne a lényeget kiépíteni a bürokratikus papír rengeteg helyett.</a:t>
            </a:r>
          </a:p>
          <a:p>
            <a:r>
              <a:rPr lang="hu-HU" dirty="0" smtClean="0"/>
              <a:t>Szívesen segítek!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86808" cy="3929090"/>
          </a:xfrm>
        </p:spPr>
        <p:txBody>
          <a:bodyPr>
            <a:normAutofit fontScale="90000"/>
          </a:bodyPr>
          <a:lstStyle/>
          <a:p>
            <a:r>
              <a:rPr lang="hu-HU" sz="3600" b="1" i="1" dirty="0" smtClean="0"/>
              <a:t>Minőség a Pázmány Péter Katolikus Egyetemen </a:t>
            </a:r>
            <a:br>
              <a:rPr lang="hu-HU" sz="3600" b="1" i="1" dirty="0" smtClean="0"/>
            </a:br>
            <a:r>
              <a:rPr lang="hu-HU" sz="3600" b="1" i="1" dirty="0" smtClean="0"/>
              <a:t>2019.november 14.</a:t>
            </a:r>
            <a:r>
              <a:rPr lang="hu-HU" sz="2800" b="1" i="1" dirty="0" smtClean="0"/>
              <a:t/>
            </a:r>
            <a:br>
              <a:rPr lang="hu-HU" sz="2800" b="1" i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>NÉHÁNY GONDOLAT </a:t>
            </a:r>
            <a:br>
              <a:rPr lang="hu-HU" sz="3600" b="1" dirty="0" smtClean="0"/>
            </a:br>
            <a:r>
              <a:rPr lang="hu-HU" sz="3600" b="1" dirty="0" smtClean="0"/>
              <a:t> A PÁZMÁNY PÉTER KATOLIKUS EGYETEM </a:t>
            </a:r>
            <a:br>
              <a:rPr lang="hu-HU" sz="3600" b="1" dirty="0" smtClean="0"/>
            </a:br>
            <a:r>
              <a:rPr lang="hu-HU" sz="3600" b="1" dirty="0" smtClean="0"/>
              <a:t>SZOLGÁLATAINAK  A MINŐSÉGBIZTOSÍTÁSÁRÓL</a:t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6000" b="1" i="1" dirty="0" smtClean="0"/>
              <a:t>KÖSZÖNÖM A FIGYELMET! </a:t>
            </a:r>
            <a:endParaRPr lang="hu-HU" sz="6000" b="1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000132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smtClean="0"/>
              <a:t>Prof. Dr. Veress </a:t>
            </a:r>
            <a:r>
              <a:rPr lang="hu-HU" b="1" dirty="0"/>
              <a:t>G</a:t>
            </a:r>
            <a:r>
              <a:rPr lang="hu-HU" b="1" dirty="0" smtClean="0"/>
              <a:t>ábor </a:t>
            </a:r>
          </a:p>
          <a:p>
            <a:r>
              <a:rPr lang="hu-HU" b="1" dirty="0"/>
              <a:t>e</a:t>
            </a:r>
            <a:r>
              <a:rPr lang="hu-HU" b="1" dirty="0" smtClean="0"/>
              <a:t>gyetemi tanár 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31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2019.11..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Mely  alaptevékenységek minőségbiztosítása?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smtClean="0"/>
              <a:t>képzés</a:t>
            </a:r>
            <a:r>
              <a:rPr lang="hu-HU" dirty="0" smtClean="0"/>
              <a:t>, ezek közül a legfontosabb </a:t>
            </a:r>
          </a:p>
          <a:p>
            <a:pPr>
              <a:buNone/>
            </a:pPr>
            <a:r>
              <a:rPr lang="hu-HU" dirty="0" smtClean="0"/>
              <a:t> - a papnevelés és </a:t>
            </a:r>
          </a:p>
          <a:p>
            <a:pPr>
              <a:buNone/>
            </a:pPr>
            <a:r>
              <a:rPr lang="hu-HU" dirty="0" smtClean="0"/>
              <a:t> - a pedagógus képzés</a:t>
            </a:r>
          </a:p>
          <a:p>
            <a:r>
              <a:rPr lang="hu-HU" b="1" dirty="0" smtClean="0"/>
              <a:t>kutatás</a:t>
            </a:r>
            <a:r>
              <a:rPr lang="hu-HU" dirty="0" smtClean="0"/>
              <a:t>, mert csak az oktasson, aki az adott témát kutatja is </a:t>
            </a:r>
          </a:p>
          <a:p>
            <a:r>
              <a:rPr lang="hu-HU" b="1" dirty="0" smtClean="0"/>
              <a:t>társadalmi szolgálat</a:t>
            </a:r>
            <a:r>
              <a:rPr lang="hu-HU" dirty="0" smtClean="0"/>
              <a:t>, az értékrombolt világban rendkívül fontos </a:t>
            </a:r>
          </a:p>
          <a:p>
            <a:pPr>
              <a:buNone/>
            </a:pPr>
            <a:r>
              <a:rPr lang="hu-HU" i="1" dirty="0" smtClean="0"/>
              <a:t>Megjegyzés: rövidtávú gondolkodás, hogy az akkreditálás miatt csak a képzés </a:t>
            </a:r>
            <a:r>
              <a:rPr lang="hu-HU" dirty="0" smtClean="0"/>
              <a:t>   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 a közös az alaptevékenységekben?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képzés, a kutatás és a társadalmi szolgálat mindegyike minőségügyi szempontból </a:t>
            </a:r>
            <a:r>
              <a:rPr lang="hu-HU" b="1" dirty="0" smtClean="0"/>
              <a:t>szolgáltatás </a:t>
            </a:r>
            <a:r>
              <a:rPr lang="hu-HU" dirty="0" smtClean="0"/>
              <a:t>(szolgálat)</a:t>
            </a:r>
          </a:p>
          <a:p>
            <a:r>
              <a:rPr lang="hu-HU" dirty="0" smtClean="0"/>
              <a:t>A szolgáltatás lényege: </a:t>
            </a:r>
          </a:p>
          <a:p>
            <a:pPr>
              <a:buNone/>
            </a:pPr>
            <a:r>
              <a:rPr lang="hu-HU" dirty="0" smtClean="0"/>
              <a:t> - a szolgáltatás </a:t>
            </a:r>
            <a:r>
              <a:rPr lang="hu-HU" b="1" dirty="0" smtClean="0"/>
              <a:t>adása</a:t>
            </a:r>
          </a:p>
          <a:p>
            <a:pPr>
              <a:buNone/>
            </a:pPr>
            <a:r>
              <a:rPr lang="hu-HU" dirty="0" smtClean="0"/>
              <a:t> - a szolgáltatás </a:t>
            </a:r>
            <a:r>
              <a:rPr lang="hu-HU" b="1" dirty="0" smtClean="0"/>
              <a:t>igénybevétele</a:t>
            </a:r>
          </a:p>
          <a:p>
            <a:pPr>
              <a:buNone/>
            </a:pPr>
            <a:r>
              <a:rPr lang="hu-HU" dirty="0" smtClean="0"/>
              <a:t> - a szolgáltatás </a:t>
            </a:r>
            <a:r>
              <a:rPr lang="hu-HU" b="1" dirty="0" smtClean="0"/>
              <a:t>eredményének a hasznosítása   </a:t>
            </a:r>
            <a:endParaRPr lang="hu-HU" b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minőség értelmezés filozófiai alapjai 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Közösség</a:t>
            </a:r>
            <a:r>
              <a:rPr lang="hu-HU" dirty="0" smtClean="0"/>
              <a:t> (közös értékrend) </a:t>
            </a:r>
          </a:p>
          <a:p>
            <a:r>
              <a:rPr lang="hu-HU" b="1" dirty="0" smtClean="0"/>
              <a:t>Közösségi tevékenységek</a:t>
            </a:r>
            <a:r>
              <a:rPr lang="hu-HU" dirty="0" smtClean="0"/>
              <a:t>: javak előállítása  és a javak fogyasztása </a:t>
            </a:r>
          </a:p>
          <a:p>
            <a:r>
              <a:rPr lang="hu-HU" dirty="0" smtClean="0"/>
              <a:t>A közösségi tevékenységek és azok kapcsolatának szabályozása  a </a:t>
            </a:r>
            <a:r>
              <a:rPr lang="hu-HU" b="1" dirty="0" smtClean="0"/>
              <a:t>közösségi rend </a:t>
            </a:r>
            <a:r>
              <a:rPr lang="hu-HU" dirty="0" smtClean="0"/>
              <a:t>alapján 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				</a:t>
            </a:r>
            <a:r>
              <a:rPr lang="hu-HU" i="1" dirty="0" smtClean="0"/>
              <a:t>Schütz Antal: A bölcselet elemei</a:t>
            </a:r>
            <a:endParaRPr lang="hu-HU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A minőség korszerű minőségügyi értelmezése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Amit minőségnek, minőségügynek nevezünk, az a  </a:t>
            </a:r>
            <a:r>
              <a:rPr lang="hu-HU" b="1" dirty="0" smtClean="0"/>
              <a:t>kapitalista szabadpiaci minőség, </a:t>
            </a:r>
            <a:r>
              <a:rPr lang="hu-HU" dirty="0" smtClean="0"/>
              <a:t>ahol a </a:t>
            </a:r>
            <a:r>
              <a:rPr lang="hu-HU" u="sng" dirty="0" smtClean="0"/>
              <a:t>termelő és a fogyasztó kapitalista gazdasági rendszerben a szabadpiacon </a:t>
            </a:r>
            <a:r>
              <a:rPr lang="hu-HU" dirty="0" smtClean="0"/>
              <a:t>találkozik, ott köt szerződést 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minőség</a:t>
            </a:r>
            <a:r>
              <a:rPr lang="hu-HU" dirty="0" smtClean="0"/>
              <a:t> a  termelési és a fogyasztási folyamatok során az érdekeltek igényeinek a kielégítése által átadott érték, az érdekeltek elégedettsége.</a:t>
            </a:r>
          </a:p>
          <a:p>
            <a:r>
              <a:rPr lang="hu-HU" b="1" dirty="0" smtClean="0"/>
              <a:t>Érték </a:t>
            </a:r>
            <a:r>
              <a:rPr lang="hu-HU" dirty="0" smtClean="0"/>
              <a:t>az, ami igényt elégít ki.                             </a:t>
            </a:r>
            <a:r>
              <a:rPr lang="hu-HU" i="1" dirty="0" smtClean="0"/>
              <a:t>Schütz A.: </a:t>
            </a:r>
            <a:r>
              <a:rPr lang="hu-HU" i="1" dirty="0" err="1" smtClean="0"/>
              <a:t>A</a:t>
            </a:r>
            <a:r>
              <a:rPr lang="hu-HU" i="1" dirty="0" smtClean="0"/>
              <a:t> bölcselet elemei  </a:t>
            </a:r>
            <a:endParaRPr lang="hu-HU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Mi a minőségügy lényege?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Amit csinálok, azt erkölcsös világnézeti alapon </a:t>
            </a:r>
            <a:r>
              <a:rPr lang="hu-HU" b="1" dirty="0" smtClean="0"/>
              <a:t>pontosan</a:t>
            </a:r>
            <a:r>
              <a:rPr lang="hu-HU" dirty="0" smtClean="0"/>
              <a:t>, lelkiismeretesen hajtom végre. </a:t>
            </a:r>
          </a:p>
          <a:p>
            <a:r>
              <a:rPr lang="hu-HU" dirty="0" smtClean="0"/>
              <a:t>Mindig törekszem arra, hogy az erkölcsös világnézet szerint mindig </a:t>
            </a:r>
            <a:r>
              <a:rPr lang="hu-HU" b="1" dirty="0" smtClean="0"/>
              <a:t>jobban </a:t>
            </a:r>
            <a:r>
              <a:rPr lang="hu-HU" dirty="0" smtClean="0"/>
              <a:t>csináljam. </a:t>
            </a:r>
          </a:p>
          <a:p>
            <a:r>
              <a:rPr lang="hu-HU" dirty="0" smtClean="0"/>
              <a:t>A minőségügy ehhez ad</a:t>
            </a:r>
            <a:r>
              <a:rPr lang="hu-HU" b="1" dirty="0" smtClean="0"/>
              <a:t> eszközöket</a:t>
            </a:r>
            <a:r>
              <a:rPr lang="hu-HU" dirty="0" smtClean="0"/>
              <a:t>, érdemes ezeket használni. 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Minek értelmezzük a minőségét?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Nem az intézménynek van </a:t>
            </a:r>
            <a:r>
              <a:rPr lang="hu-HU" b="1" dirty="0" smtClean="0"/>
              <a:t>minősége</a:t>
            </a:r>
            <a:r>
              <a:rPr lang="hu-HU" dirty="0" smtClean="0"/>
              <a:t>, </a:t>
            </a:r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hanem az intézmény </a:t>
            </a:r>
            <a:r>
              <a:rPr lang="hu-HU" u="sng" dirty="0" smtClean="0"/>
              <a:t> alaptevékenységeinek</a:t>
            </a:r>
            <a:r>
              <a:rPr lang="hu-HU" dirty="0" smtClean="0"/>
              <a:t>, </a:t>
            </a:r>
          </a:p>
          <a:p>
            <a:pPr>
              <a:buNone/>
            </a:pPr>
            <a:r>
              <a:rPr lang="hu-HU" dirty="0" smtClean="0"/>
              <a:t>    így az egyes </a:t>
            </a:r>
            <a:r>
              <a:rPr lang="hu-HU" b="1" dirty="0" smtClean="0"/>
              <a:t>képzéseknek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    különösen a papnevelésnek,   </a:t>
            </a:r>
          </a:p>
          <a:p>
            <a:pPr>
              <a:buNone/>
            </a:pPr>
            <a:r>
              <a:rPr lang="hu-HU" dirty="0" smtClean="0"/>
              <a:t>    a </a:t>
            </a:r>
            <a:r>
              <a:rPr lang="hu-HU" b="1" dirty="0" smtClean="0"/>
              <a:t> kutatásoknak </a:t>
            </a:r>
            <a:r>
              <a:rPr lang="hu-HU" dirty="0" smtClean="0"/>
              <a:t>és </a:t>
            </a:r>
          </a:p>
          <a:p>
            <a:pPr>
              <a:buNone/>
            </a:pPr>
            <a:r>
              <a:rPr lang="hu-HU" dirty="0" smtClean="0"/>
              <a:t>    a </a:t>
            </a:r>
            <a:r>
              <a:rPr lang="hu-HU" b="1" dirty="0" smtClean="0"/>
              <a:t>társadalmi szolgálatnak</a:t>
            </a:r>
            <a:r>
              <a:rPr lang="hu-HU" dirty="0" smtClean="0"/>
              <a:t>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83A6-3B53-4B00-8C1A-DD5E5EA68FCC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2019.11..</a:t>
            </a:r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1335</Words>
  <Application>Microsoft Office PowerPoint</Application>
  <PresentationFormat>Diavetítés a képernyőre (4:3 oldalarány)</PresentationFormat>
  <Paragraphs>247</Paragraphs>
  <Slides>31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Office-téma</vt:lpstr>
      <vt:lpstr>Minőség a Pázmány Péter Katolikus Egyetemen  2019.november 14.  NÉHÁNY GONDOLAT   A PÁZMÁNY PÉTER KATOLIKUS EGYETEM  SZOLGÁLATAINAK  A MINŐSÉGBIZTOSÍTÁSÁRÓL </vt:lpstr>
      <vt:lpstr>FELHASZNÁLT  IRODALOM </vt:lpstr>
      <vt:lpstr> A Pázmány Péter Katolikus Egyetem </vt:lpstr>
      <vt:lpstr>Mely  alaptevékenységek minőségbiztosítása? </vt:lpstr>
      <vt:lpstr>Mi a közös az alaptevékenységekben?</vt:lpstr>
      <vt:lpstr>A minőség értelmezés filozófiai alapjai </vt:lpstr>
      <vt:lpstr> A minőség korszerű minőségügyi értelmezése </vt:lpstr>
      <vt:lpstr>Mi a minőségügy lényege?</vt:lpstr>
      <vt:lpstr>Minek értelmezzük a minőségét?</vt:lpstr>
      <vt:lpstr> Az egyes képzéseknek kik a főbb érdekeltjei?  </vt:lpstr>
      <vt:lpstr>Mi az érdekeltek igénye? </vt:lpstr>
      <vt:lpstr>Mi az Egyetem értékrendje?</vt:lpstr>
      <vt:lpstr>Mi az Egyetem  vezetőinek, oktatóinak és az alkalmazottjainak az értékrendje?</vt:lpstr>
      <vt:lpstr>A képzés célja a hallgatók keresztény értékrendjének a kialakítása  </vt:lpstr>
      <vt:lpstr>Az Egyetem az érdekeltek milyen igényét kívánja kielégíteni? </vt:lpstr>
      <vt:lpstr>A képzés tényleges minősége </vt:lpstr>
      <vt:lpstr>Melyik érdekeltek  elégedettsége  a legfontosabb?  </vt:lpstr>
      <vt:lpstr>Hogyan tudjuk az érdekeltek elégedettségét becsülni? </vt:lpstr>
      <vt:lpstr>A tevékenységek minőségbiztosítása: adottak a tevékenységek végzésének a feltételei?</vt:lpstr>
      <vt:lpstr>A tevékenységek minőségszabályozása </vt:lpstr>
      <vt:lpstr>PPKE Minőségbiztosítási Rendszer </vt:lpstr>
      <vt:lpstr>ESG 2015</vt:lpstr>
      <vt:lpstr>Akkreditációs önértékelés: ESG1</vt:lpstr>
      <vt:lpstr>ESG 1 főbb hiányosságai – csak a képzésre vonatkozik </vt:lpstr>
      <vt:lpstr>Sürgős feladataink </vt:lpstr>
      <vt:lpstr>Sürgős szemléletformálás </vt:lpstr>
      <vt:lpstr>Milyen legyen a mai katolikus iskola?  Nevelési konferencia Róma, 2019. okt. 4-5 </vt:lpstr>
      <vt:lpstr>„Nem lehet tudást átadni  etikai dimenzió nélkül!”</vt:lpstr>
      <vt:lpstr>Globális nevelési  megállapodás </vt:lpstr>
      <vt:lpstr>BEFEJEZÉS </vt:lpstr>
      <vt:lpstr>Minőség a Pázmány Péter Katolikus Egyetemen  2019.november 14.  NÉHÁNY GONDOLAT   A PÁZMÁNY PÉTER KATOLIKUS EGYETEM  SZOLGÁLATAINAK  A MINŐSÉGBIZTOSÍTÁSÁRÓL  KÖSZÖNÖM A FIGYELMET!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Néhány gondolat  a Veszprémi Érseki Hittudományi Főiskola képzéseinek a minőségbiztosításáról</dc:title>
  <dc:creator>User</dc:creator>
  <cp:lastModifiedBy>User</cp:lastModifiedBy>
  <cp:revision>51</cp:revision>
  <dcterms:created xsi:type="dcterms:W3CDTF">2019-10-17T09:38:07Z</dcterms:created>
  <dcterms:modified xsi:type="dcterms:W3CDTF">2019-11-13T17:15:54Z</dcterms:modified>
</cp:coreProperties>
</file>