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Munka3!$H$2:$H$5</c:f>
              <c:strCache>
                <c:ptCount val="4"/>
                <c:pt idx="0">
                  <c:v>JÁK</c:v>
                </c:pt>
                <c:pt idx="1">
                  <c:v>BTK</c:v>
                </c:pt>
                <c:pt idx="2">
                  <c:v>ITK</c:v>
                </c:pt>
                <c:pt idx="3">
                  <c:v>Egyetemi</c:v>
                </c:pt>
              </c:strCache>
            </c:strRef>
          </c:cat>
          <c:val>
            <c:numRef>
              <c:f>Munka3!$I$2:$I$5</c:f>
              <c:numCache>
                <c:formatCode>General</c:formatCode>
                <c:ptCount val="4"/>
                <c:pt idx="0">
                  <c:v>5.3</c:v>
                </c:pt>
                <c:pt idx="1">
                  <c:v>4.75</c:v>
                </c:pt>
                <c:pt idx="2">
                  <c:v>4.2</c:v>
                </c:pt>
                <c:pt idx="3">
                  <c:v>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A-4CC7-BE3D-56FD56BA42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4"/>
        <c:shape val="box"/>
        <c:axId val="427874815"/>
        <c:axId val="427864831"/>
        <c:axId val="0"/>
      </c:bar3DChart>
      <c:catAx>
        <c:axId val="42787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27864831"/>
        <c:crosses val="autoZero"/>
        <c:auto val="1"/>
        <c:lblAlgn val="ctr"/>
        <c:lblOffset val="100"/>
        <c:noMultiLvlLbl val="0"/>
      </c:catAx>
      <c:valAx>
        <c:axId val="427864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2787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bg1"/>
        </a:gs>
        <a:gs pos="36000">
          <a:schemeClr val="accent1">
            <a:lumMod val="45000"/>
            <a:lumOff val="55000"/>
          </a:schemeClr>
        </a:gs>
        <a:gs pos="100000">
          <a:schemeClr val="accent4">
            <a:lumMod val="40000"/>
            <a:lumOff val="60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Munka3!$A$2:$B$7</c:f>
              <c:multiLvlStrCache>
                <c:ptCount val="6"/>
                <c:lvl>
                  <c:pt idx="0">
                    <c:v>angol</c:v>
                  </c:pt>
                  <c:pt idx="1">
                    <c:v>magyar</c:v>
                  </c:pt>
                  <c:pt idx="2">
                    <c:v>angol</c:v>
                  </c:pt>
                  <c:pt idx="3">
                    <c:v>magyar</c:v>
                  </c:pt>
                  <c:pt idx="4">
                    <c:v>angol</c:v>
                  </c:pt>
                  <c:pt idx="5">
                    <c:v>magyar</c:v>
                  </c:pt>
                </c:lvl>
                <c:lvl>
                  <c:pt idx="0">
                    <c:v>JÁK</c:v>
                  </c:pt>
                  <c:pt idx="2">
                    <c:v>BTK</c:v>
                  </c:pt>
                  <c:pt idx="4">
                    <c:v>ITK</c:v>
                  </c:pt>
                </c:lvl>
              </c:multiLvlStrCache>
            </c:multiLvlStrRef>
          </c:cat>
          <c:val>
            <c:numRef>
              <c:f>Munka3!$C$2:$C$7</c:f>
              <c:numCache>
                <c:formatCode>General</c:formatCode>
                <c:ptCount val="6"/>
                <c:pt idx="0">
                  <c:v>5.6</c:v>
                </c:pt>
                <c:pt idx="1">
                  <c:v>5</c:v>
                </c:pt>
                <c:pt idx="2">
                  <c:v>4.7</c:v>
                </c:pt>
                <c:pt idx="3">
                  <c:v>4.8</c:v>
                </c:pt>
                <c:pt idx="4">
                  <c:v>4.3</c:v>
                </c:pt>
                <c:pt idx="5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9E-4881-BE7C-52F7F253EE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437012991"/>
        <c:axId val="437013823"/>
      </c:barChart>
      <c:catAx>
        <c:axId val="4370129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37013823"/>
        <c:crosses val="autoZero"/>
        <c:auto val="1"/>
        <c:lblAlgn val="ctr"/>
        <c:lblOffset val="100"/>
        <c:noMultiLvlLbl val="0"/>
      </c:catAx>
      <c:valAx>
        <c:axId val="4370138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37012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bg1"/>
        </a:gs>
        <a:gs pos="84000">
          <a:schemeClr val="accent5">
            <a:lumMod val="75000"/>
          </a:schemeClr>
        </a:gs>
        <a:gs pos="0">
          <a:schemeClr val="accent6">
            <a:lumMod val="20000"/>
            <a:lumOff val="80000"/>
          </a:schemeClr>
        </a:gs>
        <a:gs pos="28000">
          <a:schemeClr val="accent1">
            <a:lumMod val="30000"/>
            <a:lumOff val="70000"/>
          </a:schemeClr>
        </a:gs>
      </a:gsLst>
      <a:lin ang="5400000" scaled="1"/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Munka3!$D$21:$D$22</c:f>
              <c:strCache>
                <c:ptCount val="2"/>
                <c:pt idx="0">
                  <c:v>JÁK</c:v>
                </c:pt>
                <c:pt idx="1">
                  <c:v>magyar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Munka3!$C$23:$C$28</c:f>
              <c:strCache>
                <c:ptCount val="6"/>
                <c:pt idx="0">
                  <c:v>6</c:v>
                </c:pt>
                <c:pt idx="1">
                  <c:v>kisebb mint 6, és nagyobb, vagy egyelő mint 5,5</c:v>
                </c:pt>
                <c:pt idx="2">
                  <c:v>kisebb mint 5,5, és nagyobb, vagy egyelő mint 4</c:v>
                </c:pt>
                <c:pt idx="3">
                  <c:v>kisebb mint 4, és nagyobb, vagy egyelő mint 3</c:v>
                </c:pt>
                <c:pt idx="4">
                  <c:v>kisebb mint 3, és nagyobb, vagy egyelő mint 2,5</c:v>
                </c:pt>
                <c:pt idx="5">
                  <c:v>kisebb mint 2,5</c:v>
                </c:pt>
              </c:strCache>
            </c:strRef>
          </c:cat>
          <c:val>
            <c:numRef>
              <c:f>Munka3!$D$23:$D$28</c:f>
              <c:numCache>
                <c:formatCode>0.0</c:formatCode>
                <c:ptCount val="6"/>
                <c:pt idx="0">
                  <c:v>4.10958904109589</c:v>
                </c:pt>
                <c:pt idx="1">
                  <c:v>24.657534246575342</c:v>
                </c:pt>
                <c:pt idx="2">
                  <c:v>69.863013698630141</c:v>
                </c:pt>
                <c:pt idx="3">
                  <c:v>1.3698630136986301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B-44A5-A4DB-9AC3B8CEAB5F}"/>
            </c:ext>
          </c:extLst>
        </c:ser>
        <c:ser>
          <c:idx val="1"/>
          <c:order val="1"/>
          <c:tx>
            <c:strRef>
              <c:f>Munka3!$E$21:$E$22</c:f>
              <c:strCache>
                <c:ptCount val="2"/>
                <c:pt idx="0">
                  <c:v>JÁK</c:v>
                </c:pt>
                <c:pt idx="1">
                  <c:v>angol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Munka3!$C$23:$C$28</c:f>
              <c:strCache>
                <c:ptCount val="6"/>
                <c:pt idx="0">
                  <c:v>6</c:v>
                </c:pt>
                <c:pt idx="1">
                  <c:v>kisebb mint 6, és nagyobb, vagy egyelő mint 5,5</c:v>
                </c:pt>
                <c:pt idx="2">
                  <c:v>kisebb mint 5,5, és nagyobb, vagy egyelő mint 4</c:v>
                </c:pt>
                <c:pt idx="3">
                  <c:v>kisebb mint 4, és nagyobb, vagy egyelő mint 3</c:v>
                </c:pt>
                <c:pt idx="4">
                  <c:v>kisebb mint 3, és nagyobb, vagy egyelő mint 2,5</c:v>
                </c:pt>
                <c:pt idx="5">
                  <c:v>kisebb mint 2,5</c:v>
                </c:pt>
              </c:strCache>
            </c:strRef>
          </c:cat>
          <c:val>
            <c:numRef>
              <c:f>Munka3!$E$23:$E$28</c:f>
              <c:numCache>
                <c:formatCode>0.0</c:formatCode>
                <c:ptCount val="6"/>
                <c:pt idx="0">
                  <c:v>15.789473684210526</c:v>
                </c:pt>
                <c:pt idx="1">
                  <c:v>52.631578947368418</c:v>
                </c:pt>
                <c:pt idx="2">
                  <c:v>31.578947368421051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B-44A5-A4DB-9AC3B8CEAB5F}"/>
            </c:ext>
          </c:extLst>
        </c:ser>
        <c:ser>
          <c:idx val="2"/>
          <c:order val="2"/>
          <c:tx>
            <c:strRef>
              <c:f>Munka3!$F$21:$F$22</c:f>
              <c:strCache>
                <c:ptCount val="2"/>
                <c:pt idx="0">
                  <c:v>BTK</c:v>
                </c:pt>
                <c:pt idx="1">
                  <c:v>magyar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Munka3!$C$23:$C$28</c:f>
              <c:strCache>
                <c:ptCount val="6"/>
                <c:pt idx="0">
                  <c:v>6</c:v>
                </c:pt>
                <c:pt idx="1">
                  <c:v>kisebb mint 6, és nagyobb, vagy egyelő mint 5,5</c:v>
                </c:pt>
                <c:pt idx="2">
                  <c:v>kisebb mint 5,5, és nagyobb, vagy egyelő mint 4</c:v>
                </c:pt>
                <c:pt idx="3">
                  <c:v>kisebb mint 4, és nagyobb, vagy egyelő mint 3</c:v>
                </c:pt>
                <c:pt idx="4">
                  <c:v>kisebb mint 3, és nagyobb, vagy egyelő mint 2,5</c:v>
                </c:pt>
                <c:pt idx="5">
                  <c:v>kisebb mint 2,5</c:v>
                </c:pt>
              </c:strCache>
            </c:strRef>
          </c:cat>
          <c:val>
            <c:numRef>
              <c:f>Munka3!$F$23:$F$28</c:f>
              <c:numCache>
                <c:formatCode>General</c:formatCode>
                <c:ptCount val="6"/>
                <c:pt idx="2" formatCode="0.0">
                  <c:v>94.230769230769226</c:v>
                </c:pt>
                <c:pt idx="3" formatCode="0.0">
                  <c:v>4.5673076923076916</c:v>
                </c:pt>
                <c:pt idx="4" formatCode="0.0">
                  <c:v>0.48076923076923078</c:v>
                </c:pt>
                <c:pt idx="5" formatCode="0.0">
                  <c:v>0.72115384615384615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2B-44A5-A4DB-9AC3B8CEAB5F}"/>
            </c:ext>
          </c:extLst>
        </c:ser>
        <c:ser>
          <c:idx val="3"/>
          <c:order val="3"/>
          <c:tx>
            <c:strRef>
              <c:f>Munka3!$G$21:$G$22</c:f>
              <c:strCache>
                <c:ptCount val="2"/>
                <c:pt idx="0">
                  <c:v>BTK</c:v>
                </c:pt>
                <c:pt idx="1">
                  <c:v>angol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Munka3!$C$23:$C$28</c:f>
              <c:strCache>
                <c:ptCount val="6"/>
                <c:pt idx="0">
                  <c:v>6</c:v>
                </c:pt>
                <c:pt idx="1">
                  <c:v>kisebb mint 6, és nagyobb, vagy egyelő mint 5,5</c:v>
                </c:pt>
                <c:pt idx="2">
                  <c:v>kisebb mint 5,5, és nagyobb, vagy egyelő mint 4</c:v>
                </c:pt>
                <c:pt idx="3">
                  <c:v>kisebb mint 4, és nagyobb, vagy egyelő mint 3</c:v>
                </c:pt>
                <c:pt idx="4">
                  <c:v>kisebb mint 3, és nagyobb, vagy egyelő mint 2,5</c:v>
                </c:pt>
                <c:pt idx="5">
                  <c:v>kisebb mint 2,5</c:v>
                </c:pt>
              </c:strCache>
            </c:strRef>
          </c:cat>
          <c:val>
            <c:numRef>
              <c:f>Munka3!$G$23:$G$28</c:f>
              <c:numCache>
                <c:formatCode>General</c:formatCode>
                <c:ptCount val="6"/>
                <c:pt idx="2" formatCode="0.0">
                  <c:v>92.96875</c:v>
                </c:pt>
                <c:pt idx="3" formatCode="0.0">
                  <c:v>6.25</c:v>
                </c:pt>
                <c:pt idx="5" formatCode="0.0">
                  <c:v>0.78125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2B-44A5-A4DB-9AC3B8CEAB5F}"/>
            </c:ext>
          </c:extLst>
        </c:ser>
        <c:ser>
          <c:idx val="4"/>
          <c:order val="4"/>
          <c:tx>
            <c:strRef>
              <c:f>Munka3!$H$21:$H$22</c:f>
              <c:strCache>
                <c:ptCount val="2"/>
                <c:pt idx="0">
                  <c:v>ITK</c:v>
                </c:pt>
                <c:pt idx="1">
                  <c:v>magyar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Munka3!$C$23:$C$28</c:f>
              <c:strCache>
                <c:ptCount val="6"/>
                <c:pt idx="0">
                  <c:v>6</c:v>
                </c:pt>
                <c:pt idx="1">
                  <c:v>kisebb mint 6, és nagyobb, vagy egyelő mint 5,5</c:v>
                </c:pt>
                <c:pt idx="2">
                  <c:v>kisebb mint 5,5, és nagyobb, vagy egyelő mint 4</c:v>
                </c:pt>
                <c:pt idx="3">
                  <c:v>kisebb mint 4, és nagyobb, vagy egyelő mint 3</c:v>
                </c:pt>
                <c:pt idx="4">
                  <c:v>kisebb mint 3, és nagyobb, vagy egyelő mint 2,5</c:v>
                </c:pt>
                <c:pt idx="5">
                  <c:v>kisebb mint 2,5</c:v>
                </c:pt>
              </c:strCache>
            </c:strRef>
          </c:cat>
          <c:val>
            <c:numRef>
              <c:f>Munka3!$H$23:$H$28</c:f>
              <c:numCache>
                <c:formatCode>General</c:formatCode>
                <c:ptCount val="6"/>
                <c:pt idx="2" formatCode="0.0">
                  <c:v>69.767441860465112</c:v>
                </c:pt>
                <c:pt idx="3" formatCode="0.0">
                  <c:v>23.255813953488371</c:v>
                </c:pt>
                <c:pt idx="4" formatCode="0.0">
                  <c:v>4.6511627906976747</c:v>
                </c:pt>
                <c:pt idx="5" formatCode="0.0">
                  <c:v>2.3255813953488373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2B-44A5-A4DB-9AC3B8CEAB5F}"/>
            </c:ext>
          </c:extLst>
        </c:ser>
        <c:ser>
          <c:idx val="5"/>
          <c:order val="5"/>
          <c:tx>
            <c:strRef>
              <c:f>Munka3!$I$21:$I$22</c:f>
              <c:strCache>
                <c:ptCount val="2"/>
                <c:pt idx="0">
                  <c:v>ITK</c:v>
                </c:pt>
                <c:pt idx="1">
                  <c:v>angol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Munka3!$C$23:$C$28</c:f>
              <c:strCache>
                <c:ptCount val="6"/>
                <c:pt idx="0">
                  <c:v>6</c:v>
                </c:pt>
                <c:pt idx="1">
                  <c:v>kisebb mint 6, és nagyobb, vagy egyelő mint 5,5</c:v>
                </c:pt>
                <c:pt idx="2">
                  <c:v>kisebb mint 5,5, és nagyobb, vagy egyelő mint 4</c:v>
                </c:pt>
                <c:pt idx="3">
                  <c:v>kisebb mint 4, és nagyobb, vagy egyelő mint 3</c:v>
                </c:pt>
                <c:pt idx="4">
                  <c:v>kisebb mint 3, és nagyobb, vagy egyelő mint 2,5</c:v>
                </c:pt>
                <c:pt idx="5">
                  <c:v>kisebb mint 2,5</c:v>
                </c:pt>
              </c:strCache>
            </c:strRef>
          </c:cat>
          <c:val>
            <c:numRef>
              <c:f>Munka3!$I$23:$I$28</c:f>
              <c:numCache>
                <c:formatCode>General</c:formatCode>
                <c:ptCount val="6"/>
                <c:pt idx="2" formatCode="0.0">
                  <c:v>84.126984126984127</c:v>
                </c:pt>
                <c:pt idx="3" formatCode="0.0">
                  <c:v>12.698412698412698</c:v>
                </c:pt>
                <c:pt idx="4" formatCode="0.0">
                  <c:v>1.5873015873015872</c:v>
                </c:pt>
                <c:pt idx="5" formatCode="0.0">
                  <c:v>1.5873015873015872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2B-44A5-A4DB-9AC3B8CEAB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08791775"/>
        <c:axId val="608793023"/>
      </c:barChart>
      <c:catAx>
        <c:axId val="608791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8793023"/>
        <c:crosses val="autoZero"/>
        <c:auto val="1"/>
        <c:lblAlgn val="ctr"/>
        <c:lblOffset val="100"/>
        <c:noMultiLvlLbl val="0"/>
      </c:catAx>
      <c:valAx>
        <c:axId val="608793023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608791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Oktatók értékelése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45D-4953-9460-9140FC53E87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45D-4953-9460-9140FC53E8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'Riport DI'!$T$57:$U$57</c:f>
              <c:strCache>
                <c:ptCount val="2"/>
                <c:pt idx="0">
                  <c:v>kisebb mint 5,5, és nagyobb, vagy egyelő mint 4</c:v>
                </c:pt>
                <c:pt idx="1">
                  <c:v>kisebb mint 4, és nagyobb, vagy egyelő mint 3</c:v>
                </c:pt>
              </c:strCache>
            </c:strRef>
          </c:cat>
          <c:val>
            <c:numRef>
              <c:f>'Riport DI'!$T$58:$U$58</c:f>
              <c:numCache>
                <c:formatCode>0.0</c:formatCode>
                <c:ptCount val="2"/>
                <c:pt idx="0">
                  <c:v>2.3809523809523809</c:v>
                </c:pt>
                <c:pt idx="1">
                  <c:v>97.61904761904762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5D-4953-9460-9140FC53E8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cap="all" spc="0" baseline="0">
                <a:gradFill>
                  <a:gsLst>
                    <a:gs pos="0">
                      <a:schemeClr val="dk1">
                        <a:lumMod val="50000"/>
                        <a:lumOff val="50000"/>
                      </a:schemeClr>
                    </a:gs>
                    <a:gs pos="100000">
                      <a:schemeClr val="dk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pPr>
            <a:r>
              <a:rPr lang="hu-HU" dirty="0"/>
              <a:t>Kitöltési arányok </a:t>
            </a:r>
            <a:r>
              <a:rPr lang="hu-HU" dirty="0" smtClean="0"/>
              <a:t>alakulása</a:t>
            </a:r>
            <a:r>
              <a:rPr lang="hu-HU" baseline="0" dirty="0" smtClean="0"/>
              <a:t> 2016 óta</a:t>
            </a:r>
            <a:r>
              <a:rPr lang="hu-HU" dirty="0" smtClean="0"/>
              <a:t> 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cap="all" spc="0" baseline="0">
              <a:gradFill>
                <a:gsLst>
                  <a:gs pos="0">
                    <a:schemeClr val="dk1">
                      <a:lumMod val="50000"/>
                      <a:lumOff val="50000"/>
                    </a:schemeClr>
                  </a:gs>
                  <a:gs pos="100000">
                    <a:schemeClr val="dk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'karok (magyar-angol bontásban)'!$B$2</c:f>
              <c:strCache>
                <c:ptCount val="1"/>
                <c:pt idx="0">
                  <c:v>BTK magyar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'karok (magyar-angol bontásban)'!$C$1:$I$1</c:f>
              <c:strCache>
                <c:ptCount val="7"/>
                <c:pt idx="0">
                  <c:v>2016/17 II.</c:v>
                </c:pt>
                <c:pt idx="1">
                  <c:v>2017/18 I.</c:v>
                </c:pt>
                <c:pt idx="2">
                  <c:v>2017/18 II.</c:v>
                </c:pt>
                <c:pt idx="3">
                  <c:v>2018/19 I.</c:v>
                </c:pt>
                <c:pt idx="4">
                  <c:v>2018/19 II.</c:v>
                </c:pt>
                <c:pt idx="5">
                  <c:v>2019/20 I.</c:v>
                </c:pt>
                <c:pt idx="6">
                  <c:v>2019/20 II.</c:v>
                </c:pt>
              </c:strCache>
            </c:strRef>
          </c:cat>
          <c:val>
            <c:numRef>
              <c:f>'karok (magyar-angol bontásban)'!$C$2:$I$2</c:f>
              <c:numCache>
                <c:formatCode>0</c:formatCode>
                <c:ptCount val="7"/>
                <c:pt idx="2">
                  <c:v>44</c:v>
                </c:pt>
                <c:pt idx="3">
                  <c:v>43</c:v>
                </c:pt>
                <c:pt idx="4">
                  <c:v>36</c:v>
                </c:pt>
                <c:pt idx="5">
                  <c:v>34</c:v>
                </c:pt>
                <c:pt idx="6">
                  <c:v>23.91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C4-47BB-A906-309FC1783B42}"/>
            </c:ext>
          </c:extLst>
        </c:ser>
        <c:ser>
          <c:idx val="1"/>
          <c:order val="1"/>
          <c:tx>
            <c:strRef>
              <c:f>'karok (magyar-angol bontásban)'!$B$3</c:f>
              <c:strCache>
                <c:ptCount val="1"/>
                <c:pt idx="0">
                  <c:v>BTK angol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'karok (magyar-angol bontásban)'!$C$1:$I$1</c:f>
              <c:strCache>
                <c:ptCount val="7"/>
                <c:pt idx="0">
                  <c:v>2016/17 II.</c:v>
                </c:pt>
                <c:pt idx="1">
                  <c:v>2017/18 I.</c:v>
                </c:pt>
                <c:pt idx="2">
                  <c:v>2017/18 II.</c:v>
                </c:pt>
                <c:pt idx="3">
                  <c:v>2018/19 I.</c:v>
                </c:pt>
                <c:pt idx="4">
                  <c:v>2018/19 II.</c:v>
                </c:pt>
                <c:pt idx="5">
                  <c:v>2019/20 I.</c:v>
                </c:pt>
                <c:pt idx="6">
                  <c:v>2019/20 II.</c:v>
                </c:pt>
              </c:strCache>
            </c:strRef>
          </c:cat>
          <c:val>
            <c:numRef>
              <c:f>'karok (magyar-angol bontásban)'!$C$3:$I$3</c:f>
              <c:numCache>
                <c:formatCode>0</c:formatCode>
                <c:ptCount val="7"/>
                <c:pt idx="3">
                  <c:v>37</c:v>
                </c:pt>
                <c:pt idx="4">
                  <c:v>32</c:v>
                </c:pt>
                <c:pt idx="5">
                  <c:v>32</c:v>
                </c:pt>
                <c:pt idx="6">
                  <c:v>19.260000000000002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C4-47BB-A906-309FC1783B42}"/>
            </c:ext>
          </c:extLst>
        </c:ser>
        <c:ser>
          <c:idx val="2"/>
          <c:order val="2"/>
          <c:tx>
            <c:strRef>
              <c:f>'karok (magyar-angol bontásban)'!$B$4</c:f>
              <c:strCache>
                <c:ptCount val="1"/>
                <c:pt idx="0">
                  <c:v>JÁK magyar</c:v>
                </c:pt>
              </c:strCache>
            </c:strRef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'karok (magyar-angol bontásban)'!$C$1:$I$1</c:f>
              <c:strCache>
                <c:ptCount val="7"/>
                <c:pt idx="0">
                  <c:v>2016/17 II.</c:v>
                </c:pt>
                <c:pt idx="1">
                  <c:v>2017/18 I.</c:v>
                </c:pt>
                <c:pt idx="2">
                  <c:v>2017/18 II.</c:v>
                </c:pt>
                <c:pt idx="3">
                  <c:v>2018/19 I.</c:v>
                </c:pt>
                <c:pt idx="4">
                  <c:v>2018/19 II.</c:v>
                </c:pt>
                <c:pt idx="5">
                  <c:v>2019/20 I.</c:v>
                </c:pt>
                <c:pt idx="6">
                  <c:v>2019/20 II.</c:v>
                </c:pt>
              </c:strCache>
            </c:strRef>
          </c:cat>
          <c:val>
            <c:numRef>
              <c:f>'karok (magyar-angol bontásban)'!$C$4:$I$4</c:f>
              <c:numCache>
                <c:formatCode>0</c:formatCode>
                <c:ptCount val="7"/>
                <c:pt idx="2">
                  <c:v>33</c:v>
                </c:pt>
                <c:pt idx="3">
                  <c:v>33</c:v>
                </c:pt>
                <c:pt idx="4">
                  <c:v>25</c:v>
                </c:pt>
                <c:pt idx="5">
                  <c:v>24</c:v>
                </c:pt>
                <c:pt idx="6">
                  <c:v>22.79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C4-47BB-A906-309FC1783B42}"/>
            </c:ext>
          </c:extLst>
        </c:ser>
        <c:ser>
          <c:idx val="3"/>
          <c:order val="3"/>
          <c:tx>
            <c:strRef>
              <c:f>'karok (magyar-angol bontásban)'!$B$5</c:f>
              <c:strCache>
                <c:ptCount val="1"/>
                <c:pt idx="0">
                  <c:v>JÁK angol</c:v>
                </c:pt>
              </c:strCache>
            </c:strRef>
          </c:tx>
          <c:spPr>
            <a:ln w="19050" cap="rnd" cmpd="sng" algn="ctr">
              <a:solidFill>
                <a:schemeClr val="accent4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'karok (magyar-angol bontásban)'!$C$1:$I$1</c:f>
              <c:strCache>
                <c:ptCount val="7"/>
                <c:pt idx="0">
                  <c:v>2016/17 II.</c:v>
                </c:pt>
                <c:pt idx="1">
                  <c:v>2017/18 I.</c:v>
                </c:pt>
                <c:pt idx="2">
                  <c:v>2017/18 II.</c:v>
                </c:pt>
                <c:pt idx="3">
                  <c:v>2018/19 I.</c:v>
                </c:pt>
                <c:pt idx="4">
                  <c:v>2018/19 II.</c:v>
                </c:pt>
                <c:pt idx="5">
                  <c:v>2019/20 I.</c:v>
                </c:pt>
                <c:pt idx="6">
                  <c:v>2019/20 II.</c:v>
                </c:pt>
              </c:strCache>
            </c:strRef>
          </c:cat>
          <c:val>
            <c:numRef>
              <c:f>'karok (magyar-angol bontásban)'!$C$5:$I$5</c:f>
              <c:numCache>
                <c:formatCode>0</c:formatCode>
                <c:ptCount val="7"/>
                <c:pt idx="2">
                  <c:v>29</c:v>
                </c:pt>
                <c:pt idx="3">
                  <c:v>32</c:v>
                </c:pt>
                <c:pt idx="4">
                  <c:v>28</c:v>
                </c:pt>
                <c:pt idx="5">
                  <c:v>14</c:v>
                </c:pt>
                <c:pt idx="6">
                  <c:v>27.84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C4-47BB-A906-309FC1783B42}"/>
            </c:ext>
          </c:extLst>
        </c:ser>
        <c:ser>
          <c:idx val="4"/>
          <c:order val="4"/>
          <c:tx>
            <c:strRef>
              <c:f>'karok (magyar-angol bontásban)'!$B$6</c:f>
              <c:strCache>
                <c:ptCount val="1"/>
                <c:pt idx="0">
                  <c:v>ITK magyar</c:v>
                </c:pt>
              </c:strCache>
            </c:strRef>
          </c:tx>
          <c:spPr>
            <a:ln w="19050" cap="rnd" cmpd="sng" algn="ctr">
              <a:solidFill>
                <a:schemeClr val="accent5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'karok (magyar-angol bontásban)'!$C$1:$I$1</c:f>
              <c:strCache>
                <c:ptCount val="7"/>
                <c:pt idx="0">
                  <c:v>2016/17 II.</c:v>
                </c:pt>
                <c:pt idx="1">
                  <c:v>2017/18 I.</c:v>
                </c:pt>
                <c:pt idx="2">
                  <c:v>2017/18 II.</c:v>
                </c:pt>
                <c:pt idx="3">
                  <c:v>2018/19 I.</c:v>
                </c:pt>
                <c:pt idx="4">
                  <c:v>2018/19 II.</c:v>
                </c:pt>
                <c:pt idx="5">
                  <c:v>2019/20 I.</c:v>
                </c:pt>
                <c:pt idx="6">
                  <c:v>2019/20 II.</c:v>
                </c:pt>
              </c:strCache>
            </c:strRef>
          </c:cat>
          <c:val>
            <c:numRef>
              <c:f>'karok (magyar-angol bontásban)'!$C$6:$I$6</c:f>
              <c:numCache>
                <c:formatCode>0</c:formatCode>
                <c:ptCount val="7"/>
                <c:pt idx="0">
                  <c:v>36</c:v>
                </c:pt>
                <c:pt idx="1">
                  <c:v>46</c:v>
                </c:pt>
                <c:pt idx="2">
                  <c:v>42</c:v>
                </c:pt>
                <c:pt idx="3">
                  <c:v>37</c:v>
                </c:pt>
                <c:pt idx="4">
                  <c:v>31</c:v>
                </c:pt>
                <c:pt idx="5">
                  <c:v>34</c:v>
                </c:pt>
                <c:pt idx="6">
                  <c:v>24.55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C4-47BB-A906-309FC1783B42}"/>
            </c:ext>
          </c:extLst>
        </c:ser>
        <c:ser>
          <c:idx val="5"/>
          <c:order val="5"/>
          <c:tx>
            <c:strRef>
              <c:f>'karok (magyar-angol bontásban)'!$B$7</c:f>
              <c:strCache>
                <c:ptCount val="1"/>
                <c:pt idx="0">
                  <c:v>ITK angol</c:v>
                </c:pt>
              </c:strCache>
            </c:strRef>
          </c:tx>
          <c:spPr>
            <a:ln w="19050" cap="rnd" cmpd="sng" algn="ctr">
              <a:solidFill>
                <a:schemeClr val="accent6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'karok (magyar-angol bontásban)'!$C$1:$I$1</c:f>
              <c:strCache>
                <c:ptCount val="7"/>
                <c:pt idx="0">
                  <c:v>2016/17 II.</c:v>
                </c:pt>
                <c:pt idx="1">
                  <c:v>2017/18 I.</c:v>
                </c:pt>
                <c:pt idx="2">
                  <c:v>2017/18 II.</c:v>
                </c:pt>
                <c:pt idx="3">
                  <c:v>2018/19 I.</c:v>
                </c:pt>
                <c:pt idx="4">
                  <c:v>2018/19 II.</c:v>
                </c:pt>
                <c:pt idx="5">
                  <c:v>2019/20 I.</c:v>
                </c:pt>
                <c:pt idx="6">
                  <c:v>2019/20 II.</c:v>
                </c:pt>
              </c:strCache>
            </c:strRef>
          </c:cat>
          <c:val>
            <c:numRef>
              <c:f>'karok (magyar-angol bontásban)'!$C$7:$I$7</c:f>
              <c:numCache>
                <c:formatCode>0</c:formatCode>
                <c:ptCount val="7"/>
                <c:pt idx="0">
                  <c:v>22</c:v>
                </c:pt>
                <c:pt idx="1">
                  <c:v>36</c:v>
                </c:pt>
                <c:pt idx="2">
                  <c:v>32</c:v>
                </c:pt>
                <c:pt idx="3">
                  <c:v>41</c:v>
                </c:pt>
                <c:pt idx="4">
                  <c:v>26</c:v>
                </c:pt>
                <c:pt idx="5">
                  <c:v>30</c:v>
                </c:pt>
                <c:pt idx="6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EC4-47BB-A906-309FC1783B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22968064"/>
        <c:axId val="1522964736"/>
      </c:lineChart>
      <c:catAx>
        <c:axId val="152296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22964736"/>
        <c:crosses val="autoZero"/>
        <c:auto val="1"/>
        <c:lblAlgn val="ctr"/>
        <c:lblOffset val="100"/>
        <c:noMultiLvlLbl val="0"/>
      </c:catAx>
      <c:valAx>
        <c:axId val="15229647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52296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Kitöltési</a:t>
            </a:r>
            <a:r>
              <a:rPr lang="hu-HU" baseline="0"/>
              <a:t> ráta </a:t>
            </a:r>
            <a:r>
              <a:rPr lang="en-US"/>
              <a:t>2019/20 II.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6"/>
          <c:order val="6"/>
          <c:tx>
            <c:strRef>
              <c:f>'karok (magyar-angol bontásban)'!$I$1</c:f>
              <c:strCache>
                <c:ptCount val="1"/>
                <c:pt idx="0">
                  <c:v>2019/20 II.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'karok (magyar-angol bontásban)'!$B$2:$B$7</c:f>
              <c:strCache>
                <c:ptCount val="6"/>
                <c:pt idx="0">
                  <c:v>BTK magyar</c:v>
                </c:pt>
                <c:pt idx="1">
                  <c:v>BTK angol</c:v>
                </c:pt>
                <c:pt idx="2">
                  <c:v>JÁK magyar</c:v>
                </c:pt>
                <c:pt idx="3">
                  <c:v>JÁK angol</c:v>
                </c:pt>
                <c:pt idx="4">
                  <c:v>ITK magyar</c:v>
                </c:pt>
                <c:pt idx="5">
                  <c:v>ITK angol</c:v>
                </c:pt>
              </c:strCache>
            </c:strRef>
          </c:cat>
          <c:val>
            <c:numRef>
              <c:f>'karok (magyar-angol bontásban)'!$I$2:$I$7</c:f>
              <c:numCache>
                <c:formatCode>0</c:formatCode>
                <c:ptCount val="6"/>
                <c:pt idx="0">
                  <c:v>23.91</c:v>
                </c:pt>
                <c:pt idx="1">
                  <c:v>19.260000000000002</c:v>
                </c:pt>
                <c:pt idx="2">
                  <c:v>22.79</c:v>
                </c:pt>
                <c:pt idx="3">
                  <c:v>27.84</c:v>
                </c:pt>
                <c:pt idx="4">
                  <c:v>24.55</c:v>
                </c:pt>
                <c:pt idx="5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B9-4DD1-ADA5-D298A5FF1E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1368287"/>
        <c:axId val="71137036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'karok (magyar-angol bontásban)'!$C$1</c15:sqref>
                        </c15:formulaRef>
                      </c:ext>
                    </c:extLst>
                    <c:strCache>
                      <c:ptCount val="1"/>
                      <c:pt idx="0">
                        <c:v>2016/17 II.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'karok (magyar-angol bontásban)'!$B$2:$B$7</c15:sqref>
                        </c15:formulaRef>
                      </c:ext>
                    </c:extLst>
                    <c:strCache>
                      <c:ptCount val="6"/>
                      <c:pt idx="0">
                        <c:v>BTK magyar</c:v>
                      </c:pt>
                      <c:pt idx="1">
                        <c:v>BTK angol</c:v>
                      </c:pt>
                      <c:pt idx="2">
                        <c:v>JÁK magyar</c:v>
                      </c:pt>
                      <c:pt idx="3">
                        <c:v>JÁK angol</c:v>
                      </c:pt>
                      <c:pt idx="4">
                        <c:v>ITK magyar</c:v>
                      </c:pt>
                      <c:pt idx="5">
                        <c:v>ITK angol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'karok (magyar-angol bontásban)'!$C$2:$C$7</c15:sqref>
                        </c15:formulaRef>
                      </c:ext>
                    </c:extLst>
                    <c:numCache>
                      <c:formatCode>0</c:formatCode>
                      <c:ptCount val="6"/>
                      <c:pt idx="4">
                        <c:v>36</c:v>
                      </c:pt>
                      <c:pt idx="5">
                        <c:v>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1B9-4DD1-ADA5-D298A5FF1E8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bontásban)'!$D$1</c15:sqref>
                        </c15:formulaRef>
                      </c:ext>
                    </c:extLst>
                    <c:strCache>
                      <c:ptCount val="1"/>
                      <c:pt idx="0">
                        <c:v>2017/18 I.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bontásban)'!$B$2:$B$7</c15:sqref>
                        </c15:formulaRef>
                      </c:ext>
                    </c:extLst>
                    <c:strCache>
                      <c:ptCount val="6"/>
                      <c:pt idx="0">
                        <c:v>BTK magyar</c:v>
                      </c:pt>
                      <c:pt idx="1">
                        <c:v>BTK angol</c:v>
                      </c:pt>
                      <c:pt idx="2">
                        <c:v>JÁK magyar</c:v>
                      </c:pt>
                      <c:pt idx="3">
                        <c:v>JÁK angol</c:v>
                      </c:pt>
                      <c:pt idx="4">
                        <c:v>ITK magyar</c:v>
                      </c:pt>
                      <c:pt idx="5">
                        <c:v>ITK angol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bontásban)'!$D$2:$D$7</c15:sqref>
                        </c15:formulaRef>
                      </c:ext>
                    </c:extLst>
                    <c:numCache>
                      <c:formatCode>0</c:formatCode>
                      <c:ptCount val="6"/>
                      <c:pt idx="4">
                        <c:v>46</c:v>
                      </c:pt>
                      <c:pt idx="5">
                        <c:v>36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D1B9-4DD1-ADA5-D298A5FF1E8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bontásban)'!$E$1</c15:sqref>
                        </c15:formulaRef>
                      </c:ext>
                    </c:extLst>
                    <c:strCache>
                      <c:ptCount val="1"/>
                      <c:pt idx="0">
                        <c:v>2017/18 II.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bontásban)'!$B$2:$B$7</c15:sqref>
                        </c15:formulaRef>
                      </c:ext>
                    </c:extLst>
                    <c:strCache>
                      <c:ptCount val="6"/>
                      <c:pt idx="0">
                        <c:v>BTK magyar</c:v>
                      </c:pt>
                      <c:pt idx="1">
                        <c:v>BTK angol</c:v>
                      </c:pt>
                      <c:pt idx="2">
                        <c:v>JÁK magyar</c:v>
                      </c:pt>
                      <c:pt idx="3">
                        <c:v>JÁK angol</c:v>
                      </c:pt>
                      <c:pt idx="4">
                        <c:v>ITK magyar</c:v>
                      </c:pt>
                      <c:pt idx="5">
                        <c:v>ITK angol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bontásban)'!$E$2:$E$7</c15:sqref>
                        </c15:formulaRef>
                      </c:ext>
                    </c:extLst>
                    <c:numCache>
                      <c:formatCode>0</c:formatCode>
                      <c:ptCount val="6"/>
                      <c:pt idx="0">
                        <c:v>44</c:v>
                      </c:pt>
                      <c:pt idx="2">
                        <c:v>33</c:v>
                      </c:pt>
                      <c:pt idx="3">
                        <c:v>29</c:v>
                      </c:pt>
                      <c:pt idx="4">
                        <c:v>42</c:v>
                      </c:pt>
                      <c:pt idx="5">
                        <c:v>32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1B9-4DD1-ADA5-D298A5FF1E89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bontásban)'!$F$1</c15:sqref>
                        </c15:formulaRef>
                      </c:ext>
                    </c:extLst>
                    <c:strCache>
                      <c:ptCount val="1"/>
                      <c:pt idx="0">
                        <c:v>2018/19 I.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bontásban)'!$B$2:$B$7</c15:sqref>
                        </c15:formulaRef>
                      </c:ext>
                    </c:extLst>
                    <c:strCache>
                      <c:ptCount val="6"/>
                      <c:pt idx="0">
                        <c:v>BTK magyar</c:v>
                      </c:pt>
                      <c:pt idx="1">
                        <c:v>BTK angol</c:v>
                      </c:pt>
                      <c:pt idx="2">
                        <c:v>JÁK magyar</c:v>
                      </c:pt>
                      <c:pt idx="3">
                        <c:v>JÁK angol</c:v>
                      </c:pt>
                      <c:pt idx="4">
                        <c:v>ITK magyar</c:v>
                      </c:pt>
                      <c:pt idx="5">
                        <c:v>ITK angol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bontásban)'!$F$2:$F$7</c15:sqref>
                        </c15:formulaRef>
                      </c:ext>
                    </c:extLst>
                    <c:numCache>
                      <c:formatCode>0</c:formatCode>
                      <c:ptCount val="6"/>
                      <c:pt idx="0">
                        <c:v>43</c:v>
                      </c:pt>
                      <c:pt idx="1">
                        <c:v>37</c:v>
                      </c:pt>
                      <c:pt idx="2">
                        <c:v>33</c:v>
                      </c:pt>
                      <c:pt idx="3">
                        <c:v>32</c:v>
                      </c:pt>
                      <c:pt idx="4">
                        <c:v>37</c:v>
                      </c:pt>
                      <c:pt idx="5">
                        <c:v>41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D1B9-4DD1-ADA5-D298A5FF1E89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bontásban)'!$G$1</c15:sqref>
                        </c15:formulaRef>
                      </c:ext>
                    </c:extLst>
                    <c:strCache>
                      <c:ptCount val="1"/>
                      <c:pt idx="0">
                        <c:v>2018/19 II.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bontásban)'!$B$2:$B$7</c15:sqref>
                        </c15:formulaRef>
                      </c:ext>
                    </c:extLst>
                    <c:strCache>
                      <c:ptCount val="6"/>
                      <c:pt idx="0">
                        <c:v>BTK magyar</c:v>
                      </c:pt>
                      <c:pt idx="1">
                        <c:v>BTK angol</c:v>
                      </c:pt>
                      <c:pt idx="2">
                        <c:v>JÁK magyar</c:v>
                      </c:pt>
                      <c:pt idx="3">
                        <c:v>JÁK angol</c:v>
                      </c:pt>
                      <c:pt idx="4">
                        <c:v>ITK magyar</c:v>
                      </c:pt>
                      <c:pt idx="5">
                        <c:v>ITK angol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bontásban)'!$G$2:$G$7</c15:sqref>
                        </c15:formulaRef>
                      </c:ext>
                    </c:extLst>
                    <c:numCache>
                      <c:formatCode>0</c:formatCode>
                      <c:ptCount val="6"/>
                      <c:pt idx="0">
                        <c:v>36</c:v>
                      </c:pt>
                      <c:pt idx="1">
                        <c:v>32</c:v>
                      </c:pt>
                      <c:pt idx="2">
                        <c:v>25</c:v>
                      </c:pt>
                      <c:pt idx="3">
                        <c:v>28</c:v>
                      </c:pt>
                      <c:pt idx="4">
                        <c:v>31</c:v>
                      </c:pt>
                      <c:pt idx="5">
                        <c:v>26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D1B9-4DD1-ADA5-D298A5FF1E89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bontásban)'!$H$1</c15:sqref>
                        </c15:formulaRef>
                      </c:ext>
                    </c:extLst>
                    <c:strCache>
                      <c:ptCount val="1"/>
                      <c:pt idx="0">
                        <c:v>2019/20 I.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bontásban)'!$B$2:$B$7</c15:sqref>
                        </c15:formulaRef>
                      </c:ext>
                    </c:extLst>
                    <c:strCache>
                      <c:ptCount val="6"/>
                      <c:pt idx="0">
                        <c:v>BTK magyar</c:v>
                      </c:pt>
                      <c:pt idx="1">
                        <c:v>BTK angol</c:v>
                      </c:pt>
                      <c:pt idx="2">
                        <c:v>JÁK magyar</c:v>
                      </c:pt>
                      <c:pt idx="3">
                        <c:v>JÁK angol</c:v>
                      </c:pt>
                      <c:pt idx="4">
                        <c:v>ITK magyar</c:v>
                      </c:pt>
                      <c:pt idx="5">
                        <c:v>ITK angol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'karok (magyar-angol bontásban)'!$H$2:$H$7</c15:sqref>
                        </c15:formulaRef>
                      </c:ext>
                    </c:extLst>
                    <c:numCache>
                      <c:formatCode>0</c:formatCode>
                      <c:ptCount val="6"/>
                      <c:pt idx="0">
                        <c:v>34</c:v>
                      </c:pt>
                      <c:pt idx="1">
                        <c:v>32</c:v>
                      </c:pt>
                      <c:pt idx="2">
                        <c:v>24</c:v>
                      </c:pt>
                      <c:pt idx="3">
                        <c:v>14</c:v>
                      </c:pt>
                      <c:pt idx="4">
                        <c:v>34</c:v>
                      </c:pt>
                      <c:pt idx="5">
                        <c:v>30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D1B9-4DD1-ADA5-D298A5FF1E89}"/>
                  </c:ext>
                </c:extLst>
              </c15:ser>
            </c15:filteredBarSeries>
          </c:ext>
        </c:extLst>
      </c:barChart>
      <c:catAx>
        <c:axId val="71136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11370367"/>
        <c:crosses val="autoZero"/>
        <c:auto val="1"/>
        <c:lblAlgn val="ctr"/>
        <c:lblOffset val="100"/>
        <c:noMultiLvlLbl val="0"/>
      </c:catAx>
      <c:valAx>
        <c:axId val="711370367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11368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166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32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534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025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549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94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8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05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218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71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7F7F3-6B8D-488B-BB43-B1FD452DEC4A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EB00-5AD2-4042-9A8C-E3F842CDB4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40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9691" cy="5850948"/>
          </a:xfrm>
        </p:spPr>
        <p:txBody>
          <a:bodyPr/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Oktatói Munka Hallgatói Véleményezése</a:t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2019/20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félév eredményi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722" y="810779"/>
            <a:ext cx="1028700" cy="195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1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171216"/>
            <a:ext cx="10515600" cy="4414343"/>
          </a:xfrm>
        </p:spPr>
        <p:txBody>
          <a:bodyPr>
            <a:normAutofit fontScale="90000"/>
          </a:bodyPr>
          <a:lstStyle/>
          <a:p>
            <a:r>
              <a:rPr lang="hu-HU" sz="2200" dirty="0" smtClean="0"/>
              <a:t>1) A </a:t>
            </a:r>
            <a:r>
              <a:rPr lang="hu-HU" sz="2200" dirty="0" smtClean="0"/>
              <a:t>vizsgálat három karon (BTK, JÁK, ITK) </a:t>
            </a:r>
            <a:r>
              <a:rPr lang="hu-HU" sz="2200" dirty="0" smtClean="0"/>
              <a:t>folyt.</a:t>
            </a:r>
            <a:br>
              <a:rPr lang="hu-HU" sz="2200" dirty="0" smtClean="0"/>
            </a:br>
            <a:r>
              <a:rPr lang="hu-HU" sz="2200" dirty="0" smtClean="0"/>
              <a:t>2) Az ITK-s és BTK-s hallgatók egyforma, új kérdőívet kaptak, a JÁK-</a:t>
            </a:r>
            <a:r>
              <a:rPr lang="hu-HU" sz="2200" dirty="0" err="1" smtClean="0"/>
              <a:t>on</a:t>
            </a:r>
            <a:r>
              <a:rPr lang="hu-HU" sz="2200" dirty="0" smtClean="0"/>
              <a:t> a korábbi években használt    kérdőívet kérdeztük le.</a:t>
            </a:r>
            <a:br>
              <a:rPr lang="hu-HU" sz="2200" dirty="0" smtClean="0"/>
            </a:br>
            <a:r>
              <a:rPr lang="hu-HU" sz="2200" dirty="0" smtClean="0"/>
              <a:t>3) Mindkét kérdőív esetében beépítésre kerültek szűrőkérdések, illetve kettő távoktatásra vonatkozó kérdés.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>4) </a:t>
            </a:r>
            <a:r>
              <a:rPr lang="hu-HU" sz="2200" dirty="0" smtClean="0"/>
              <a:t>Kérdőívekben feltett kérdések száma: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>	- </a:t>
            </a:r>
            <a:r>
              <a:rPr lang="hu-HU" sz="2200" dirty="0" smtClean="0"/>
              <a:t>BTK/ITK: 24 </a:t>
            </a:r>
            <a:r>
              <a:rPr lang="hu-HU" sz="2200" dirty="0"/>
              <a:t>db + 6 kérdés (3. pontban leírtak alapján</a:t>
            </a:r>
            <a:r>
              <a:rPr lang="hu-HU" sz="2200" dirty="0" smtClean="0"/>
              <a:t>),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>	- JÁK: 36 </a:t>
            </a:r>
            <a:r>
              <a:rPr lang="hu-HU" sz="2200" dirty="0" smtClean="0"/>
              <a:t>db + 6 kérdés (3. pontban leírtak alapján).</a:t>
            </a:r>
            <a:br>
              <a:rPr lang="hu-HU" sz="2200" dirty="0" smtClean="0"/>
            </a:br>
            <a:r>
              <a:rPr lang="hu-HU" sz="2200" dirty="0" smtClean="0"/>
              <a:t>5) A </a:t>
            </a:r>
            <a:r>
              <a:rPr lang="hu-HU" sz="2200" dirty="0" smtClean="0"/>
              <a:t>JÁK-</a:t>
            </a:r>
            <a:r>
              <a:rPr lang="hu-HU" sz="2200" dirty="0" err="1" smtClean="0"/>
              <a:t>on</a:t>
            </a:r>
            <a:r>
              <a:rPr lang="hu-HU" sz="2200" dirty="0" smtClean="0"/>
              <a:t> feltett kérdések közül 18 az előadásokra, 18 a gyakorlatokra </a:t>
            </a:r>
            <a:r>
              <a:rPr lang="hu-HU" sz="2200" dirty="0" smtClean="0"/>
              <a:t>vonatkozik.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>6) Az ITK/BTK </a:t>
            </a:r>
            <a:r>
              <a:rPr lang="hu-HU" sz="2200" dirty="0" smtClean="0"/>
              <a:t>kérdéssorából </a:t>
            </a:r>
            <a:r>
              <a:rPr lang="hu-HU" sz="2200" dirty="0" smtClean="0"/>
              <a:t>10 </a:t>
            </a:r>
            <a:r>
              <a:rPr lang="hu-HU" sz="2200" dirty="0" smtClean="0"/>
              <a:t>kérdés vonatkozik </a:t>
            </a:r>
            <a:r>
              <a:rPr lang="hu-HU" sz="2200" dirty="0" smtClean="0"/>
              <a:t>a kurzusra, segédanyagokra, 12 az oktatóra, 2 a számonkérésre.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>7) Mindhárom </a:t>
            </a:r>
            <a:r>
              <a:rPr lang="hu-HU" sz="2200" dirty="0" smtClean="0"/>
              <a:t>karon készült külön angol és magyar nyelvű </a:t>
            </a:r>
            <a:r>
              <a:rPr lang="hu-HU" sz="2200" dirty="0" smtClean="0"/>
              <a:t>kérdéssor.</a:t>
            </a:r>
            <a:br>
              <a:rPr lang="hu-HU" sz="2200" dirty="0" smtClean="0"/>
            </a:br>
            <a:r>
              <a:rPr lang="hu-HU" sz="2200" dirty="0" smtClean="0"/>
              <a:t>8) A kérdéseket a doktori iskolák hallgatói is megkapják. A 2019/20 II. félévében aktív doktori iskolás hallgatók közül kizárólag a BTK doktori iskoláira vonatkozóan érkezett vissza kitöltött válaszív.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endParaRPr lang="hu-HU" sz="20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38200" y="655780"/>
            <a:ext cx="10714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Általános megállapítások 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9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Egyetemi összesített átlag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194203"/>
              </p:ext>
            </p:extLst>
          </p:nvPr>
        </p:nvGraphicFramePr>
        <p:xfrm>
          <a:off x="1072243" y="1567543"/>
          <a:ext cx="10047514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601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Egyetemi összesített átlag</a:t>
            </a:r>
            <a:endParaRPr lang="hu-HU" sz="3600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061742"/>
              </p:ext>
            </p:extLst>
          </p:nvPr>
        </p:nvGraphicFramePr>
        <p:xfrm>
          <a:off x="903514" y="1306286"/>
          <a:ext cx="10384971" cy="4887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26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Oktatók értékelése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182302" y="2346177"/>
            <a:ext cx="3628697" cy="1997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 smtClean="0"/>
              <a:t>Az ábrán a három karon, magyar-angol kérdőívek bontásában látható, hogy az oktatók hány százaléka kapott 6-os, 5,5 feletti, 4 feletti, 3 feletti, illetve 2,5 alatti értékelést</a:t>
            </a:r>
            <a:endParaRPr lang="hu-HU" sz="20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793482"/>
              </p:ext>
            </p:extLst>
          </p:nvPr>
        </p:nvGraphicFramePr>
        <p:xfrm>
          <a:off x="457201" y="1415144"/>
          <a:ext cx="7489370" cy="496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061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Doktori iskolák</a:t>
            </a:r>
            <a:endParaRPr lang="hu-HU" sz="36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90346"/>
              </p:ext>
            </p:extLst>
          </p:nvPr>
        </p:nvGraphicFramePr>
        <p:xfrm>
          <a:off x="0" y="1426027"/>
          <a:ext cx="7380514" cy="457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7119258" y="2817947"/>
            <a:ext cx="4789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2019/20 II. féléves OMHV kérdőívre csak BTK-s doktori iskolás hallgatók válaszoltak.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Átlagosan 5,1 es értékelést adtak az őket tanító oktatóknak.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224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Kitöltési arány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878283"/>
              </p:ext>
            </p:extLst>
          </p:nvPr>
        </p:nvGraphicFramePr>
        <p:xfrm>
          <a:off x="195943" y="1273629"/>
          <a:ext cx="6498771" cy="501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532591"/>
              </p:ext>
            </p:extLst>
          </p:nvPr>
        </p:nvGraphicFramePr>
        <p:xfrm>
          <a:off x="6694714" y="2057401"/>
          <a:ext cx="5127171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70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282</Words>
  <Application>Microsoft Office PowerPoint</Application>
  <PresentationFormat>Szélesvásznú</PresentationFormat>
  <Paragraphs>14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  Oktatói Munka Hallgatói Véleményezése 2019/20 II. félév eredményi</vt:lpstr>
      <vt:lpstr>1) A vizsgálat három karon (BTK, JÁK, ITK) folyt. 2) Az ITK-s és BTK-s hallgatók egyforma, új kérdőívet kaptak, a JÁK-on a korábbi években használt    kérdőívet kérdeztük le. 3) Mindkét kérdőív esetében beépítésre kerültek szűrőkérdések, illetve kettő távoktatásra vonatkozó kérdés. 4) Kérdőívekben feltett kérdések száma:  - BTK/ITK: 24 db + 6 kérdés (3. pontban leírtak alapján),  - JÁK: 36 db + 6 kérdés (3. pontban leírtak alapján). 5) A JÁK-on feltett kérdések közül 18 az előadásokra, 18 a gyakorlatokra vonatkozik. 6) Az ITK/BTK kérdéssorából 10 kérdés vonatkozik a kurzusra, segédanyagokra, 12 az oktatóra, 2 a számonkérésre. 7) Mindhárom karon készült külön angol és magyar nyelvű kérdéssor. 8) A kérdéseket a doktori iskolák hallgatói is megkapják. A 2019/20 II. félévében aktív doktori iskolás hallgatók közül kizárólag a BTK doktori iskoláira vonatkozóan érkezett vissza kitöltött válaszív.      </vt:lpstr>
      <vt:lpstr>Egyetemi összesített átlag</vt:lpstr>
      <vt:lpstr>Egyetemi összesített átlag</vt:lpstr>
      <vt:lpstr>Oktatók értékelése</vt:lpstr>
      <vt:lpstr>Doktori iskolák</vt:lpstr>
      <vt:lpstr>Kitöltési arány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Oktatói Munka Hallgatói Véleményezése 2019/20 I. félév eredményi</dc:title>
  <dc:creator>Nyers Judit</dc:creator>
  <cp:lastModifiedBy>Nyers Judit</cp:lastModifiedBy>
  <cp:revision>18</cp:revision>
  <dcterms:created xsi:type="dcterms:W3CDTF">2020-03-18T12:30:59Z</dcterms:created>
  <dcterms:modified xsi:type="dcterms:W3CDTF">2020-09-23T08:42:09Z</dcterms:modified>
</cp:coreProperties>
</file>